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Microsoft_Equation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4.bin" ContentType="application/vnd.openxmlformats-officedocument.oleObject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embeddings/oleObject5.bin" ContentType="application/vnd.openxmlformats-officedocument.oleObject"/>
  <Override PartName="/ppt/embeddings/Microsoft_Equation2.bin" ContentType="application/vnd.openxmlformats-officedocument.oleObject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embeddings/Microsoft_Equation3.bin" ContentType="application/vnd.openxmlformats-officedocument.oleObject"/>
  <Override PartName="/ppt/embeddings/Microsoft_Equation4.bin" ContentType="application/vnd.openxmlformats-officedocument.oleObject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6" r:id="rId2"/>
    <p:sldId id="343" r:id="rId3"/>
    <p:sldId id="272" r:id="rId4"/>
    <p:sldId id="312" r:id="rId5"/>
    <p:sldId id="311" r:id="rId6"/>
    <p:sldId id="278" r:id="rId7"/>
    <p:sldId id="281" r:id="rId8"/>
    <p:sldId id="313" r:id="rId9"/>
    <p:sldId id="325" r:id="rId10"/>
    <p:sldId id="283" r:id="rId11"/>
    <p:sldId id="284" r:id="rId12"/>
    <p:sldId id="339" r:id="rId13"/>
    <p:sldId id="346" r:id="rId14"/>
    <p:sldId id="347" r:id="rId15"/>
    <p:sldId id="349" r:id="rId16"/>
    <p:sldId id="351" r:id="rId17"/>
    <p:sldId id="350" r:id="rId18"/>
    <p:sldId id="286" r:id="rId19"/>
    <p:sldId id="287" r:id="rId20"/>
    <p:sldId id="360" r:id="rId21"/>
    <p:sldId id="361" r:id="rId22"/>
    <p:sldId id="362" r:id="rId23"/>
    <p:sldId id="363" r:id="rId24"/>
    <p:sldId id="364" r:id="rId25"/>
    <p:sldId id="366" r:id="rId26"/>
    <p:sldId id="341" r:id="rId27"/>
    <p:sldId id="352" r:id="rId28"/>
    <p:sldId id="353" r:id="rId29"/>
    <p:sldId id="356" r:id="rId30"/>
    <p:sldId id="357" r:id="rId31"/>
    <p:sldId id="354" r:id="rId32"/>
    <p:sldId id="337" r:id="rId33"/>
    <p:sldId id="358" r:id="rId34"/>
    <p:sldId id="355" r:id="rId35"/>
    <p:sldId id="359" r:id="rId36"/>
    <p:sldId id="365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clrMru>
    <a:srgbClr val="451C0C"/>
    <a:srgbClr val="E9C30C"/>
    <a:srgbClr val="29BCE0"/>
    <a:srgbClr val="1EE8F1"/>
    <a:srgbClr val="F1D912"/>
    <a:srgbClr val="00D4EC"/>
    <a:srgbClr val="8D6DB5"/>
    <a:srgbClr val="2063CE"/>
    <a:srgbClr val="0F60FC"/>
    <a:srgbClr val="216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16" autoAdjust="0"/>
    <p:restoredTop sz="97607" autoAdjust="0"/>
  </p:normalViewPr>
  <p:slideViewPr>
    <p:cSldViewPr snapToGrid="0" snapToObjects="1">
      <p:cViewPr varScale="1">
        <p:scale>
          <a:sx n="103" d="100"/>
          <a:sy n="103" d="100"/>
        </p:scale>
        <p:origin x="-133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emf"/><Relationship Id="rId1" Type="http://schemas.openxmlformats.org/officeDocument/2006/relationships/image" Target="../media/image12.emf"/><Relationship Id="rId2" Type="http://schemas.openxmlformats.org/officeDocument/2006/relationships/image" Target="../media/image1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Relationship Id="rId2" Type="http://schemas.openxmlformats.org/officeDocument/2006/relationships/image" Target="../media/image2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image" Target="../media/image2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95DC2F-8B2A-B340-8ECD-024226D8D4AA}" type="datetimeFigureOut">
              <a:rPr lang="en-US" smtClean="0"/>
              <a:t>01/08/16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1C345B-94E5-B549-96C3-33BB1C283F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3465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538C3-D9A4-4F49-86DB-35848AE62262}" type="datetimeFigureOut">
              <a:rPr lang="en-US" smtClean="0"/>
              <a:t>01/08/16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94A2EA-4611-2844-B6FF-6A162871EF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7721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Hello everybody and welcome to my talk. I would also like to thank organizers for </a:t>
            </a:r>
          </a:p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inviting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me to this 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conference 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for giving me opportunity to talk about 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our endeavors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to study electro-magnetic properties of the proton.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To talk about the proton our proton form-factor studies at MAMI. Actually I would like to briefly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Discuss with your two of our more recent project.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94A2EA-4611-2844-B6FF-6A162871EF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9172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1000" dirty="0" smtClean="0"/>
              <a:t>And</a:t>
            </a:r>
            <a:r>
              <a:rPr lang="en-US" sz="1000" baseline="0" dirty="0" smtClean="0"/>
              <a:t> this brings me to our experimental results which are shown </a:t>
            </a:r>
          </a:p>
          <a:p>
            <a:pPr>
              <a:defRPr/>
            </a:pPr>
            <a:r>
              <a:rPr lang="en-US" sz="1000" baseline="0" dirty="0" smtClean="0"/>
              <a:t>Here on the right side of the plot. So, what you can see here is</a:t>
            </a:r>
          </a:p>
          <a:p>
            <a:pPr>
              <a:defRPr/>
            </a:pPr>
            <a:r>
              <a:rPr lang="en-US" sz="1000" baseline="0" dirty="0" smtClean="0"/>
              <a:t>The </a:t>
            </a:r>
            <a:r>
              <a:rPr lang="en-US" sz="1000" dirty="0" smtClean="0"/>
              <a:t>Comparison </a:t>
            </a:r>
            <a:r>
              <a:rPr lang="en-US" sz="1000" dirty="0"/>
              <a:t>between the data shown with black Points and simulation in </a:t>
            </a:r>
          </a:p>
          <a:p>
            <a:pPr>
              <a:defRPr/>
            </a:pPr>
            <a:r>
              <a:rPr lang="en-US" sz="1000" dirty="0"/>
              <a:t>blue that was run with </a:t>
            </a:r>
            <a:r>
              <a:rPr lang="en-US" sz="1000" dirty="0" err="1"/>
              <a:t>B</a:t>
            </a:r>
            <a:r>
              <a:rPr lang="en-US" sz="1000" dirty="0" err="1" smtClean="0"/>
              <a:t>ernauers</a:t>
            </a:r>
            <a:r>
              <a:rPr lang="en-US" sz="1000" dirty="0" smtClean="0"/>
              <a:t> </a:t>
            </a:r>
            <a:r>
              <a:rPr lang="en-US" sz="1000" dirty="0"/>
              <a:t>parameterization of the form-factors. In </a:t>
            </a:r>
          </a:p>
          <a:p>
            <a:pPr>
              <a:defRPr/>
            </a:pPr>
            <a:r>
              <a:rPr lang="en-US" sz="1000" dirty="0" smtClean="0"/>
              <a:t>The simulation we </a:t>
            </a:r>
            <a:r>
              <a:rPr lang="en-US" sz="1000" dirty="0"/>
              <a:t>also considered effects of the pion production </a:t>
            </a:r>
          </a:p>
          <a:p>
            <a:pPr>
              <a:defRPr/>
            </a:pPr>
            <a:r>
              <a:rPr lang="en-US" sz="1000" dirty="0"/>
              <a:t>processes via Maid model and The residual contributions of the target </a:t>
            </a:r>
          </a:p>
          <a:p>
            <a:pPr>
              <a:defRPr/>
            </a:pPr>
            <a:r>
              <a:rPr lang="en-US" sz="1000" dirty="0"/>
              <a:t>walls which contribute Due to finite resolution of the spectrometers.</a:t>
            </a:r>
          </a:p>
          <a:p>
            <a:pPr>
              <a:defRPr/>
            </a:pPr>
            <a:r>
              <a:rPr lang="en-US" sz="1000" dirty="0" smtClean="0"/>
              <a:t>Now on the bottom plot you see the comparison of the data</a:t>
            </a:r>
            <a:r>
              <a:rPr lang="en-US" sz="1000" baseline="0" dirty="0" smtClean="0"/>
              <a:t> to the </a:t>
            </a:r>
          </a:p>
          <a:p>
            <a:pPr>
              <a:defRPr/>
            </a:pPr>
            <a:r>
              <a:rPr lang="en-US" sz="1000" baseline="0" dirty="0" smtClean="0"/>
              <a:t>Simulation, and the sub-percent agreement between the data and </a:t>
            </a:r>
          </a:p>
          <a:p>
            <a:pPr>
              <a:defRPr/>
            </a:pPr>
            <a:r>
              <a:rPr lang="en-US" sz="1000" baseline="0" dirty="0" smtClean="0"/>
              <a:t>Simulation along the whole length of the </a:t>
            </a:r>
            <a:r>
              <a:rPr lang="en-US" sz="1000" baseline="0" dirty="0" err="1" smtClean="0"/>
              <a:t>radiative</a:t>
            </a:r>
            <a:r>
              <a:rPr lang="en-US" sz="1000" baseline="0" dirty="0" smtClean="0"/>
              <a:t> tail Demonstrates </a:t>
            </a:r>
          </a:p>
          <a:p>
            <a:pPr>
              <a:defRPr/>
            </a:pPr>
            <a:r>
              <a:rPr lang="en-US" sz="1000" baseline="0" dirty="0" smtClean="0"/>
              <a:t>that the presented </a:t>
            </a:r>
            <a:r>
              <a:rPr lang="en-US" sz="1000" baseline="0" dirty="0" err="1" smtClean="0"/>
              <a:t>iSR</a:t>
            </a:r>
            <a:r>
              <a:rPr lang="en-US" sz="1000" baseline="0" dirty="0" smtClean="0"/>
              <a:t> technique really works.  And This was our first </a:t>
            </a:r>
          </a:p>
          <a:p>
            <a:pPr>
              <a:defRPr/>
            </a:pPr>
            <a:r>
              <a:rPr lang="en-US" sz="1000" baseline="0" dirty="0" smtClean="0"/>
              <a:t>main goal, to show that this approach works and to Offer a new way of </a:t>
            </a:r>
          </a:p>
          <a:p>
            <a:pPr>
              <a:defRPr/>
            </a:pPr>
            <a:r>
              <a:rPr lang="en-US" sz="1000" baseline="0" dirty="0" err="1" smtClean="0"/>
              <a:t>measureing</a:t>
            </a:r>
            <a:r>
              <a:rPr lang="en-US" sz="1000" baseline="0" dirty="0" smtClean="0"/>
              <a:t> FF in the region where FF </a:t>
            </a:r>
            <a:r>
              <a:rPr lang="en-US" sz="1000" baseline="0" dirty="0" err="1" smtClean="0"/>
              <a:t>havent</a:t>
            </a:r>
            <a:r>
              <a:rPr lang="en-US" sz="1000" baseline="0" dirty="0" smtClean="0"/>
              <a:t> been Measured before. </a:t>
            </a:r>
          </a:p>
          <a:p>
            <a:pPr>
              <a:defRPr/>
            </a:pPr>
            <a:endParaRPr lang="en-US" sz="1000" baseline="0" dirty="0" smtClean="0"/>
          </a:p>
          <a:p>
            <a:pPr>
              <a:defRPr/>
            </a:pPr>
            <a:r>
              <a:rPr lang="en-US" sz="1000" baseline="0" dirty="0" smtClean="0"/>
              <a:t>So we are happy that things work well in the tail, but what about the elastic</a:t>
            </a:r>
          </a:p>
          <a:p>
            <a:pPr>
              <a:defRPr/>
            </a:pPr>
            <a:r>
              <a:rPr lang="en-US" sz="1000" baseline="0" dirty="0" smtClean="0"/>
              <a:t>Peak? I mentioned before, the potential problems in the description of the </a:t>
            </a:r>
          </a:p>
          <a:p>
            <a:pPr>
              <a:defRPr/>
            </a:pPr>
            <a:r>
              <a:rPr lang="en-US" sz="1000" baseline="0" dirty="0" smtClean="0"/>
              <a:t>Peak and we </a:t>
            </a:r>
            <a:r>
              <a:rPr lang="en-US" sz="1000" baseline="0" dirty="0" err="1" smtClean="0"/>
              <a:t>indeeed</a:t>
            </a:r>
            <a:r>
              <a:rPr lang="en-US" sz="1000" baseline="0" dirty="0" smtClean="0"/>
              <a:t> encounter the problems there. </a:t>
            </a:r>
          </a:p>
          <a:p>
            <a:pPr>
              <a:defRPr/>
            </a:pPr>
            <a:endParaRPr lang="en-US" sz="1000" baseline="0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099F31-610B-A049-9BA9-D6CFC9057EA5}" type="slidenum">
              <a:rPr lang="en-US" smtClean="0">
                <a:latin typeface="Comic Sans MS" pitchFamily="-100" charset="0"/>
              </a:rPr>
              <a:pPr/>
              <a:t>10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1000" dirty="0" smtClean="0"/>
              <a:t>Which</a:t>
            </a:r>
            <a:r>
              <a:rPr lang="en-US" sz="1000" baseline="0" dirty="0" smtClean="0"/>
              <a:t> are shown here with the red points, together with the </a:t>
            </a:r>
          </a:p>
          <a:p>
            <a:pPr>
              <a:defRPr/>
            </a:pPr>
            <a:r>
              <a:rPr lang="en-US" sz="1000" baseline="0" dirty="0" err="1" smtClean="0"/>
              <a:t>Bernauer</a:t>
            </a:r>
            <a:r>
              <a:rPr lang="en-US" sz="1000" baseline="0" dirty="0" smtClean="0"/>
              <a:t> parameterization shown in blue and other measurements</a:t>
            </a:r>
          </a:p>
          <a:p>
            <a:pPr>
              <a:defRPr/>
            </a:pPr>
            <a:r>
              <a:rPr lang="en-US" sz="1000" baseline="0" dirty="0" smtClean="0"/>
              <a:t>Shown with the empty points.  And the points that we get, can be divided </a:t>
            </a:r>
          </a:p>
          <a:p>
            <a:pPr>
              <a:defRPr/>
            </a:pPr>
            <a:r>
              <a:rPr lang="en-US" sz="1000" baseline="0" dirty="0" smtClean="0"/>
              <a:t>into two groups. The points above Q2=4E-3  in region were the FF have been measured</a:t>
            </a:r>
          </a:p>
          <a:p>
            <a:pPr>
              <a:defRPr/>
            </a:pPr>
            <a:r>
              <a:rPr lang="en-US" sz="1000" baseline="0" dirty="0" smtClean="0"/>
              <a:t>Before serve us again to </a:t>
            </a:r>
            <a:r>
              <a:rPr lang="en-US" sz="1000" baseline="0" dirty="0" err="1" smtClean="0"/>
              <a:t>demonstate</a:t>
            </a:r>
            <a:r>
              <a:rPr lang="en-US" sz="1000" baseline="0" dirty="0" smtClean="0"/>
              <a:t>, that the ISR approach works, while the </a:t>
            </a:r>
          </a:p>
          <a:p>
            <a:pPr>
              <a:defRPr/>
            </a:pPr>
            <a:r>
              <a:rPr lang="en-US" sz="1000" baseline="0" dirty="0" smtClean="0"/>
              <a:t>Points below this line, represents the first FF measurement in this region </a:t>
            </a:r>
          </a:p>
          <a:p>
            <a:pPr>
              <a:defRPr/>
            </a:pPr>
            <a:r>
              <a:rPr lang="en-US" sz="1000" baseline="0" dirty="0" smtClean="0"/>
              <a:t>And extend the existing range for a factor 4.</a:t>
            </a:r>
          </a:p>
          <a:p>
            <a:pPr>
              <a:defRPr/>
            </a:pPr>
            <a:endParaRPr lang="en-US" sz="1000" baseline="0" dirty="0" smtClean="0"/>
          </a:p>
          <a:p>
            <a:pPr>
              <a:defRPr/>
            </a:pPr>
            <a:r>
              <a:rPr lang="en-US" sz="1000" baseline="0" dirty="0" smtClean="0"/>
              <a:t>These results are still preliminary, but we believe that we are very close</a:t>
            </a:r>
          </a:p>
          <a:p>
            <a:pPr>
              <a:defRPr/>
            </a:pPr>
            <a:r>
              <a:rPr lang="en-US" sz="1000" baseline="0" dirty="0" smtClean="0"/>
              <a:t>To finalizing the results. We need to make some last systematic checks</a:t>
            </a:r>
          </a:p>
          <a:p>
            <a:pPr>
              <a:defRPr/>
            </a:pPr>
            <a:r>
              <a:rPr lang="en-US" sz="1000" baseline="0" dirty="0" smtClean="0"/>
              <a:t>But then we hope we can publish these results.</a:t>
            </a:r>
          </a:p>
          <a:p>
            <a:pPr>
              <a:defRPr/>
            </a:pPr>
            <a:endParaRPr lang="en-US" sz="1000" baseline="0" dirty="0" smtClean="0"/>
          </a:p>
          <a:p>
            <a:pPr>
              <a:defRPr/>
            </a:pPr>
            <a:r>
              <a:rPr lang="en-US" sz="1000" baseline="0" dirty="0" smtClean="0"/>
              <a:t>And with Form-factors now available we can now try to say something</a:t>
            </a:r>
          </a:p>
          <a:p>
            <a:pPr>
              <a:defRPr/>
            </a:pPr>
            <a:r>
              <a:rPr lang="en-US" sz="1000" baseline="0" dirty="0" smtClean="0"/>
              <a:t>About the radius.  </a:t>
            </a:r>
          </a:p>
          <a:p>
            <a:pPr>
              <a:defRPr/>
            </a:pPr>
            <a:endParaRPr lang="en-US" sz="1000" baseline="0" dirty="0" smtClean="0"/>
          </a:p>
          <a:p>
            <a:pPr>
              <a:defRPr/>
            </a:pPr>
            <a:r>
              <a:rPr lang="en-US" sz="1000" baseline="0" dirty="0" smtClean="0"/>
              <a:t> </a:t>
            </a:r>
          </a:p>
          <a:p>
            <a:pPr>
              <a:defRPr/>
            </a:pPr>
            <a:endParaRPr lang="en-US" sz="1000" baseline="0" dirty="0" smtClean="0"/>
          </a:p>
          <a:p>
            <a:pPr>
              <a:defRPr/>
            </a:pPr>
            <a:endParaRPr lang="en-US" sz="1000" baseline="0" dirty="0" smtClean="0"/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/>
              <a:t> 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099F31-610B-A049-9BA9-D6CFC9057EA5}" type="slidenum">
              <a:rPr lang="en-US" smtClean="0">
                <a:latin typeface="Comic Sans MS" pitchFamily="-100" charset="0"/>
              </a:rPr>
              <a:pPr/>
              <a:t>11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1000" baseline="0" dirty="0" smtClean="0"/>
              <a:t>Since our precision is finite and range in the Q2 limited we decided to use</a:t>
            </a:r>
          </a:p>
          <a:p>
            <a:pPr>
              <a:defRPr/>
            </a:pPr>
            <a:r>
              <a:rPr lang="en-US" sz="1000" baseline="0" dirty="0" smtClean="0"/>
              <a:t>A simple polynomial model for the form-factor. We used this model such that </a:t>
            </a:r>
          </a:p>
          <a:p>
            <a:pPr>
              <a:defRPr/>
            </a:pPr>
            <a:r>
              <a:rPr lang="en-US" sz="1000" baseline="0" dirty="0" smtClean="0"/>
              <a:t>Normalization and radius were free parameters, while the curvature and </a:t>
            </a:r>
          </a:p>
          <a:p>
            <a:pPr>
              <a:defRPr/>
            </a:pPr>
            <a:r>
              <a:rPr lang="en-US" sz="1000" baseline="0" dirty="0" smtClean="0"/>
              <a:t>Third order parameter were taken from the fit to the world data. And with this</a:t>
            </a:r>
          </a:p>
          <a:p>
            <a:pPr>
              <a:defRPr/>
            </a:pPr>
            <a:r>
              <a:rPr lang="en-US" sz="1000" baseline="0" dirty="0" smtClean="0"/>
              <a:t>Fit we get a following value for the proton charge radius. As expected, this </a:t>
            </a:r>
          </a:p>
          <a:p>
            <a:pPr>
              <a:defRPr/>
            </a:pPr>
            <a:r>
              <a:rPr lang="en-US" sz="1000" baseline="0" dirty="0" smtClean="0"/>
              <a:t>Value is inferior to the present best measurements, which has been </a:t>
            </a:r>
          </a:p>
          <a:p>
            <a:pPr>
              <a:defRPr/>
            </a:pPr>
            <a:r>
              <a:rPr lang="en-US" sz="1000" baseline="0" dirty="0" smtClean="0"/>
              <a:t>Expected but a bit said because we were really hoping for a better </a:t>
            </a:r>
          </a:p>
          <a:p>
            <a:pPr>
              <a:defRPr/>
            </a:pPr>
            <a:r>
              <a:rPr lang="en-US" sz="1000" baseline="0" dirty="0" smtClean="0"/>
              <a:t>Measurements. We haven’t lost our faith and  decided to continue working</a:t>
            </a:r>
          </a:p>
          <a:p>
            <a:pPr>
              <a:defRPr/>
            </a:pPr>
            <a:r>
              <a:rPr lang="en-US" sz="1000" baseline="0" dirty="0" smtClean="0"/>
              <a:t>On this and try to further improve the uncertainty of the obtained results </a:t>
            </a:r>
          </a:p>
          <a:p>
            <a:pPr>
              <a:defRPr/>
            </a:pPr>
            <a:r>
              <a:rPr lang="en-US" sz="1000" baseline="0" dirty="0" smtClean="0"/>
              <a:t>and the to further extend the reach. And the NXTGEN experiments are </a:t>
            </a:r>
          </a:p>
          <a:p>
            <a:pPr>
              <a:defRPr/>
            </a:pPr>
            <a:r>
              <a:rPr lang="en-US" sz="1000" baseline="0" dirty="0" smtClean="0"/>
              <a:t>already being planned, first a A1 and </a:t>
            </a:r>
            <a:r>
              <a:rPr lang="en-US" sz="1000" baseline="0" dirty="0" err="1" smtClean="0"/>
              <a:t>Ultimatively</a:t>
            </a:r>
            <a:r>
              <a:rPr lang="en-US" sz="1000" baseline="0" dirty="0" smtClean="0"/>
              <a:t> then at MESA. </a:t>
            </a:r>
          </a:p>
          <a:p>
            <a:pPr>
              <a:defRPr/>
            </a:pPr>
            <a:endParaRPr lang="en-US" sz="1000" baseline="0" dirty="0" smtClean="0"/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/>
              <a:t> 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099F31-610B-A049-9BA9-D6CFC9057EA5}" type="slidenum">
              <a:rPr lang="en-US" smtClean="0">
                <a:latin typeface="Comic Sans MS" pitchFamily="-100" charset="0"/>
              </a:rPr>
              <a:pPr/>
              <a:t>12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Here it is now important to say that this radius we are discussing is the charge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Radius of a free proton. Now if we look at the proton, that is contained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Inside a nucleus, where there is not much free space, it is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resonable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to expect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That the charge radius will change. And this brings me to the second part of my talk,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Where I would like to discuss the in medium effects. In particular we are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interrested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How the EM form-factors change, when proton in inside a nuclear medium. </a:t>
            </a: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 </a:t>
            </a: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E30EAF45-87A8-4944-ACD0-2CE163D1A893}" type="slidenum">
              <a:rPr lang="en-US" sz="1100"/>
              <a:pPr eaLnBrk="1" hangingPunct="1"/>
              <a:t>13</a:t>
            </a:fld>
            <a:endParaRPr lang="en-US" sz="11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Now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if we want to study such effects, we need an access to a single proton inside the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Nucleus., and a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good way to do is via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mesurement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of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polarization transfer from the </a:t>
            </a: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photon to outgoing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Proton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measurements in quasi elastic Processes,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which gives us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access to small Effects, which would not be accessible via classical cross-section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measurement.  In the simplest PWBA is the ratio of measured polarization directly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Proportional to the ratio of the two form-factors. And if we now do this measurement for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The proton inside the nucleus and compare it to the values for a free proton, we can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Get an idea about the influence of medium on the proton FFs.</a:t>
            </a: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Problem is of course, that these modifications are competing with other effects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That are happening inside the nucleus such as FSI and MEC, which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camuflage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The effect we are after. So, if we want to learn about the modifications, we need models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Which precisely consider also these effects.   Available are different calculations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Are available for few light nuclei and they predict a strong correlation of the effect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With the momentum of the nucleon inside the nucleus. Hence, a good variable to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Look at is the so called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virtuality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, which in the PWBA tells us, how much off-shell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was the proton inside the nucleus before the interaction. 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E30EAF45-87A8-4944-ACD0-2CE163D1A893}" type="slidenum">
              <a:rPr lang="en-US" sz="1100"/>
              <a:pPr eaLnBrk="1" hangingPunct="1"/>
              <a:t>14</a:t>
            </a:fld>
            <a:endParaRPr lang="en-US" sz="11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experimental approach is analogous to the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Jlab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experment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with the difference, that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We covered much larger range in the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virtuality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.  Results that we get are presented on this next plot.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The new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measuements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are shown with full black points, together with different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Calculations of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Arenhoevel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, using free form-factor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paramaterizations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. The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purpule</a:t>
            </a:r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Line shows the PWBA while the full calculations including FSI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etc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are shown in BLUE.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And the results clearly demonstrate, that the majority of the effect is due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To FSI as was observed in the He results in the previous slide. However, if one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Looks more closely, one sees, that the data are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approx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10% higher than the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Calculations, which could be an indication for the need for the modification of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The FFs – again similarly as in the 4He data. </a:t>
            </a: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Plot also shows the old deuterium measurements from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Jlab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, which were done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At much higher Q2 and are shown with open circles. And good agreement with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Our new data demonstrate, that the effect does not depend on Q2, but really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Depends on on the momentum of the proton inside the nucleus. </a:t>
            </a: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E30EAF45-87A8-4944-ACD0-2CE163D1A893}" type="slidenum">
              <a:rPr lang="en-US" sz="1100"/>
              <a:pPr eaLnBrk="1" hangingPunct="1"/>
              <a:t>15</a:t>
            </a:fld>
            <a:endParaRPr lang="en-US" sz="11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Then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, came another surprise, when the data were compared to the previously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Shown Helium data, which are shown here in green, and you can see, that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The two data sets agree perfectly which means, that within our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errorbars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,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The observed deviation from the free form-factors really does not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Depend on the nuclear density, but only on the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virtuality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. </a:t>
            </a: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Of course we are very enthusiastic about these results, but we are aware,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That with this kind of statements, we still needs to be cautious, because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The effect is small, and our data are limited. Therefore we are already new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Measurements underway, where we want to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virtuality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for positive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p_miss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,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Which could give us a further insight into the matter. And also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Jlab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is planning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New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measuemnets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on both 2H and 4He, to cover the larger range in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pmiss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. </a:t>
            </a: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Now, What would be now interesting to see is if the observed behavior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Is also valid for other nuclei? Therefore, our Israeli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collegues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decided to do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The polarization transfer measurements in 12C</a:t>
            </a: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E30EAF45-87A8-4944-ACD0-2CE163D1A893}" type="slidenum">
              <a:rPr lang="en-US" sz="1100"/>
              <a:pPr eaLnBrk="1" hangingPunct="1"/>
              <a:t>16</a:t>
            </a:fld>
            <a:endParaRPr lang="en-US" sz="11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The experiment was performed Last year and the analysis of the data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is still ongoing. However, from the preliminary Results, which are curtsey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of David Israeli, and are shown on the plot with red color, you can see, that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Are consistent with the results on 2H and He and this way indicate a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Universal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behaviour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of the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polaruization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transfer ration in nuclei.  As said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These results are not final yet and if you are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interrested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th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precise status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Of the analysis I would like to invite you to a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visi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poster of David Israeli,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Who is together with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Tilen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Brecelj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analyzing these data. </a:t>
            </a: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   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E30EAF45-87A8-4944-ACD0-2CE163D1A893}" type="slidenum">
              <a:rPr lang="en-US" sz="1100"/>
              <a:pPr eaLnBrk="1" hangingPunct="1"/>
              <a:t>17</a:t>
            </a:fld>
            <a:endParaRPr lang="en-US" sz="11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is-IS" baseline="0" dirty="0" smtClean="0"/>
              <a:t>And </a:t>
            </a:r>
            <a:r>
              <a:rPr lang="is-IS" baseline="0" dirty="0" smtClean="0"/>
              <a:t>with this invitation I would like to conclude. MAMI facility in Mainz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H</a:t>
            </a:r>
            <a:r>
              <a:rPr lang="is-IS" baseline="0" dirty="0" smtClean="0"/>
              <a:t>as a long tradition of investigating EM structure of light nuclei and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W</a:t>
            </a:r>
            <a:r>
              <a:rPr lang="is-IS" baseline="0" dirty="0" smtClean="0"/>
              <a:t>e are motivated to pursuit this path even further. There are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S</a:t>
            </a:r>
            <a:r>
              <a:rPr lang="is-IS" baseline="0" dirty="0" smtClean="0"/>
              <a:t>everal projects now going on, that are dedicated to measure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Electromagnetic properties of light nuclei and most of them was motivated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By the proton radius puzzle. Today I presented you two of our more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Recent projects. The initial state radiation experiment, that aims to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Measure the charge form factor of proton at extremely small q2</a:t>
            </a:r>
            <a:r>
              <a:rPr lang="is-IS" baseline="0" dirty="0" smtClean="0"/>
              <a:t> . The results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</a:t>
            </a:r>
            <a:r>
              <a:rPr lang="is-IS" baseline="0" dirty="0" smtClean="0"/>
              <a:t>hat I presented you demonstrate that our new approach works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A</a:t>
            </a:r>
            <a:r>
              <a:rPr lang="is-IS" baseline="0" dirty="0" smtClean="0"/>
              <a:t>nd can be used to measure FF. </a:t>
            </a:r>
            <a:r>
              <a:rPr lang="en-US" baseline="0" dirty="0" smtClean="0"/>
              <a:t>W</a:t>
            </a:r>
            <a:r>
              <a:rPr lang="is-IS" baseline="0" dirty="0" smtClean="0"/>
              <a:t>e have also provided new FF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V</a:t>
            </a:r>
            <a:r>
              <a:rPr lang="is-IS" baseline="0" dirty="0" smtClean="0"/>
              <a:t>alues, but due to unforeseen backgrounds we could measure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O</a:t>
            </a:r>
            <a:r>
              <a:rPr lang="is-IS" baseline="0" dirty="0" smtClean="0"/>
              <a:t>nly down to 10-3 and not to 10-4 as originally planned. However,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Now we know how to avoid the problems and we are </a:t>
            </a:r>
            <a:r>
              <a:rPr lang="en-US" baseline="0" dirty="0" err="1" smtClean="0"/>
              <a:t>alrady</a:t>
            </a:r>
            <a:r>
              <a:rPr lang="en-US" baseline="0" dirty="0" smtClean="0"/>
              <a:t> planning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Next </a:t>
            </a:r>
            <a:r>
              <a:rPr lang="is-IS" baseline="0" dirty="0" smtClean="0"/>
              <a:t>generation experiments at MAMI and MESA.</a:t>
            </a:r>
          </a:p>
          <a:p>
            <a:pPr>
              <a:lnSpc>
                <a:spcPct val="90000"/>
              </a:lnSpc>
              <a:defRPr/>
            </a:pPr>
            <a:endParaRPr lang="is-IS" baseline="0" dirty="0" smtClean="0"/>
          </a:p>
          <a:p>
            <a:pPr>
              <a:lnSpc>
                <a:spcPct val="90000"/>
              </a:lnSpc>
              <a:defRPr/>
            </a:pPr>
            <a:r>
              <a:rPr lang="is-IS" baseline="0" dirty="0" smtClean="0"/>
              <a:t>In the second part of my talk I have shown you our latest results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F</a:t>
            </a:r>
            <a:r>
              <a:rPr lang="is-IS" baseline="0" dirty="0" smtClean="0"/>
              <a:t>rom the polarization transfer measurements on 2H and 12C, which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</a:t>
            </a:r>
            <a:r>
              <a:rPr lang="is-IS" baseline="0" dirty="0" smtClean="0"/>
              <a:t>ogether with the helium results from J</a:t>
            </a:r>
            <a:r>
              <a:rPr lang="en-US" baseline="0" dirty="0" smtClean="0"/>
              <a:t>l</a:t>
            </a:r>
            <a:r>
              <a:rPr lang="is-IS" baseline="0" dirty="0" smtClean="0"/>
              <a:t>ab indicate a universal behaviour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O</a:t>
            </a:r>
            <a:r>
              <a:rPr lang="is-IS" baseline="0" dirty="0" smtClean="0"/>
              <a:t>f the form-factor ration inside the nucleus, which is independen of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T</a:t>
            </a:r>
            <a:r>
              <a:rPr lang="is-IS" baseline="0" dirty="0" smtClean="0"/>
              <a:t>he nuclear density and the Q2. The ratio depends only on the virtuality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A</a:t>
            </a:r>
            <a:r>
              <a:rPr lang="is-IS" baseline="0" dirty="0" smtClean="0"/>
              <a:t>nd is predominantly governed by the FSI. However, with the present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P</a:t>
            </a:r>
            <a:r>
              <a:rPr lang="is-IS" baseline="0" dirty="0" smtClean="0"/>
              <a:t>recision of the data we can not confirm the in medium modifications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O</a:t>
            </a:r>
            <a:r>
              <a:rPr lang="is-IS" baseline="0" dirty="0" smtClean="0"/>
              <a:t>f the form-factors.   </a:t>
            </a:r>
            <a:endParaRPr lang="is-IS" baseline="0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02758B-3054-844B-AEF9-3DCA87E3E429}" type="slidenum">
              <a:rPr lang="en-US" smtClean="0">
                <a:latin typeface="Comic Sans MS" pitchFamily="-100" charset="0"/>
              </a:rPr>
              <a:pPr/>
              <a:t>18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endParaRPr 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02758B-3054-844B-AEF9-3DCA87E3E429}" type="slidenum">
              <a:rPr lang="en-US" smtClean="0">
                <a:latin typeface="Comic Sans MS" pitchFamily="-100" charset="0"/>
              </a:rPr>
              <a:pPr/>
              <a:t>19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s-IS" dirty="0" smtClean="0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is-I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want to talk about</a:t>
            </a:r>
            <a:r>
              <a:rPr lang="is-I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the measurement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of form-factor at very low momentum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Transfers And about pursuit of possible modifications of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the electromagnetic properties of the nucleon, When nucleon is inside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the nucleus. First lest look at this experiment which is interesting in content of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The proton radius problem. </a:t>
            </a: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E30EAF45-87A8-4944-ACD0-2CE163D1A893}" type="slidenum">
              <a:rPr lang="en-US" sz="1100"/>
              <a:pPr eaLnBrk="1" hangingPunct="1"/>
              <a:t>2</a:t>
            </a:fld>
            <a:endParaRPr lang="en-US" sz="11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This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topic has of course a very long tradition and is being discussed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Since the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early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days of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nucelar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physics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and work of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Hostadter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and his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Colleagues.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Through the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y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ears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there have been many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measurements</a:t>
            </a: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done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, ranging from the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Pioneering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experiments one in early 60s to high 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precision measurements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Done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in last couple of years.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And this year we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Are actually celebrating 25 years of MAMI contributing to this field. And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In my talk I would like to present you two of our most recent experiments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Related to the electromagnetic properties of the nucleon. </a:t>
            </a: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E30EAF45-87A8-4944-ACD0-2CE163D1A893}" type="slidenum">
              <a:rPr lang="en-US" sz="1100"/>
              <a:pPr eaLnBrk="1" hangingPunct="1"/>
              <a:t>20</a:t>
            </a:fld>
            <a:endParaRPr lang="en-US" sz="11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Of course, for a comprehensive comparison with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Data and precise extraction of the FF we of course need a detailed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simulation. And what we use is the standard A1 simulation package,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Which has ben proven to work well for a serious of past experiments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includes a detailed description of the spectrometer setup. For our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Experiment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framewark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was used with a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sophisticaed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generator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Of events, that was written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primarly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for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theestimation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of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bacground</a:t>
            </a: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 the VCS experiments. This generator exactly calculates the Feynman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Diagrams for the first order diagrams shown here.  This is crucial for a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Precise description of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radiative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tail far away from the elastic line.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This plot shows the comparison of the full calculation with the standard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Approximation as a function of the deviation from the elastic line, and you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Can see, how the  peaking approximation becomes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unrealiable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, when more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Than few MeV from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elasic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line.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However, using exact first order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calcilations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was also good enough.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Then we also had to include higher order corrections.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806E32-68AE-2B46-9C60-15D66B6B7EF4}" type="slidenum">
              <a:rPr lang="en-US" smtClean="0">
                <a:latin typeface="Comic Sans MS" pitchFamily="-100" charset="0"/>
              </a:rPr>
              <a:pPr/>
              <a:t>21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First the virtual corrections  for which we are using the calculations of </a:t>
            </a:r>
          </a:p>
          <a:p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Vanderhaeghen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and his collaborators. Since the calculation of these loops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requires a lot of computation power, we evaluated their contribution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 a separate program and then used them a effective corrections to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Cross sections. Here I need to emphasize that these calculations were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Also made for the VCS experiments, meaning that the integration is not optimized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For region very close to the elastic peak, where the photon is very soft.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This is important to remember, because you will see later that this causes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Us then some problems with the interpretation of the results. 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Additionally,in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the calculation of the vacuum polarization corrections we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Considered only electrons. The contribution of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muons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is in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permil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level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is considered only in the estimation of the systematic uncertainty. 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806E32-68AE-2B46-9C60-15D66B6B7EF4}" type="slidenum">
              <a:rPr lang="en-US" smtClean="0">
                <a:latin typeface="Comic Sans MS" pitchFamily="-100" charset="0"/>
              </a:rPr>
              <a:pPr/>
              <a:t>22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For the calculation  two-photon emission diagrams we do not yet have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Sophisticated code and we consider these effects using effective corrections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That are based on the elastic peaking approximation.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 External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radiative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corrections are based on the calculations of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Mo and Tsai, which should be accurate to 1% level. 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806E32-68AE-2B46-9C60-15D66B6B7EF4}" type="slidenum">
              <a:rPr lang="en-US" smtClean="0">
                <a:latin typeface="Comic Sans MS" pitchFamily="-100" charset="0"/>
              </a:rPr>
              <a:pPr/>
              <a:t>23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 corrections on the proton size are expected to be small due to low Q**2 and are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Also approximated using elastic approximation. We use calculations of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Maximon-Tjon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,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Where we consider only part where proton is on the shell. The off-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shel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part, that requires</a:t>
            </a:r>
          </a:p>
          <a:p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Vcs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amplitudes is neglected.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806E32-68AE-2B46-9C60-15D66B6B7EF4}" type="slidenum">
              <a:rPr lang="en-US" smtClean="0">
                <a:latin typeface="Comic Sans MS" pitchFamily="-100" charset="0"/>
              </a:rPr>
              <a:pPr/>
              <a:t>24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In this experiment,  </a:t>
            </a:r>
            <a:r>
              <a:rPr lang="en-US" sz="1200" dirty="0" err="1" smtClean="0">
                <a:latin typeface="Calibri" charset="0"/>
                <a:ea typeface="ＭＳ Ｐゴシック" charset="0"/>
                <a:cs typeface="ＭＳ Ｐゴシック" charset="0"/>
              </a:rPr>
              <a:t>rastered</a:t>
            </a:r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 electron beam with energies 195, 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330 and 495 MeV was considered in combination with the Liquid Hydrogen target.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Beam currents were chosen to be between 10nA and 1uA, depending on the setup,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and were measured by two probes. The non-invasive flux-gate</a:t>
            </a:r>
            <a:r>
              <a:rPr lang="en-US" sz="12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magnetometer</a:t>
            </a:r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, which 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is a usual cavity and an invasive </a:t>
            </a:r>
            <a:r>
              <a:rPr lang="en-US" sz="1200" dirty="0" err="1" smtClean="0">
                <a:latin typeface="Calibri" charset="0"/>
                <a:ea typeface="ＭＳ Ｐゴシック" charset="0"/>
                <a:cs typeface="ＭＳ Ｐゴシック" charset="0"/>
              </a:rPr>
              <a:t>pA</a:t>
            </a:r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-meter, which is A simple calorimeter</a:t>
            </a:r>
            <a:r>
              <a:rPr lang="en-US" sz="12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and </a:t>
            </a:r>
            <a:endParaRPr lang="en-US" sz="12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We also added a Secondary electron emission monitor inside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The scattering chamber.</a:t>
            </a: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Unfortunately at low beam currents and low beam energies neither of the probes is 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accurate enough. Therefore  spectrometer A was set to a constant 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elastic setting and was employed as a luminosity monitor. For the</a:t>
            </a:r>
          </a:p>
          <a:p>
            <a:r>
              <a:rPr lang="en-US" sz="1200" dirty="0" err="1" smtClean="0">
                <a:latin typeface="Calibri" charset="0"/>
                <a:ea typeface="ＭＳ Ｐゴシック" charset="0"/>
                <a:cs typeface="ＭＳ Ｐゴシック" charset="0"/>
              </a:rPr>
              <a:t>radiative</a:t>
            </a:r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 tail measurements spectrometer B was utilized. 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It was positioned at the fixed angle, while its central momenta were being changed to 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record the whole </a:t>
            </a:r>
            <a:r>
              <a:rPr lang="en-US" sz="1200" dirty="0" err="1" smtClean="0">
                <a:latin typeface="Calibri" charset="0"/>
                <a:ea typeface="ＭＳ Ｐゴシック" charset="0"/>
                <a:cs typeface="ＭＳ Ｐゴシック" charset="0"/>
              </a:rPr>
              <a:t>radiative</a:t>
            </a:r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 tail at each beam Energy. 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Experiment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benefited a lot also from a newly installed automatic </a:t>
            </a: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Beam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position control,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This small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Computer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module communicates 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MAMI and every three minutes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automatically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measures Beam 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position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using cavities in front of the target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and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then 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makes corrections 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If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necessary.  Additionally, is also measures beam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current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invasive</a:t>
            </a: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pA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meter. This resulted in incredibly  stable beam conditions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    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40633F62-3D77-8048-A0E1-424F054604C5}" type="slidenum">
              <a:rPr lang="en-US" sz="1100"/>
              <a:pPr eaLnBrk="1" hangingPunct="1"/>
              <a:t>25</a:t>
            </a:fld>
            <a:endParaRPr lang="en-US" sz="11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The kinematic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points measured in the experiment are shown on this next plot, together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With the corresponding values of the Q2 at the vertex. We measured CS in 56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kdifferent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points at three different beam energies, where the 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ettings were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chosen such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, that two 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neighboring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settings overlap for Half of the acceptance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,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To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minimize systematic uncertainties.  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The reach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of each setting in E’ is limited by the threshold for pion-production processes.,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Which we want to avoid. 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three energy settings were chosen such that they overlap, which gives us ability to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normalize them relative to each other, which leaves us with only one open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Parameter. And if all settings could be used, then even this remaining parameter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Could be fixed by using static FF limit at Q**2=0;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It took us four weeks to measure all the settings with enough statistics , and although the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Experiment was executed without major problems, we were still facing difficulties, all of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which were not foreseen before the experiment and caused the offline Analysis to be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much more difficult than originally planned. </a:t>
            </a: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    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8CECD64C-76D4-2A46-A997-A3D86DD1A1F2}" type="slidenum">
              <a:rPr lang="en-US" sz="1100"/>
              <a:pPr eaLnBrk="1" hangingPunct="1"/>
              <a:t>26</a:t>
            </a:fld>
            <a:endParaRPr lang="en-US" sz="11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lnSpc>
                <a:spcPct val="90000"/>
              </a:lnSpc>
            </a:pPr>
            <a:r>
              <a:rPr lang="en-US" sz="1000" dirty="0" smtClean="0">
                <a:latin typeface="Calibri" charset="0"/>
                <a:ea typeface="ＭＳ Ｐゴシック" charset="0"/>
                <a:cs typeface="ＭＳ Ｐゴシック" charset="0"/>
              </a:rPr>
              <a:t>Since we were using the</a:t>
            </a: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Cryogenic </a:t>
            </a:r>
            <a:r>
              <a:rPr lang="en-US" sz="1000" dirty="0" smtClean="0">
                <a:latin typeface="Calibri" charset="0"/>
                <a:ea typeface="ＭＳ Ｐゴシック" charset="0"/>
                <a:cs typeface="ＭＳ Ｐゴシック" charset="0"/>
              </a:rPr>
              <a:t>H2</a:t>
            </a: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target the </a:t>
            </a:r>
            <a:r>
              <a:rPr lang="en-US" sz="1000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frist</a:t>
            </a: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challenge were the </a:t>
            </a:r>
          </a:p>
          <a:p>
            <a:pPr>
              <a:lnSpc>
                <a:spcPct val="90000"/>
              </a:lnSpc>
            </a:pPr>
            <a:r>
              <a:rPr lang="en-US" sz="1000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Ccyogecin</a:t>
            </a: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depositions that can gather around the target due to </a:t>
            </a: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The finite vacuum in the scattering </a:t>
            </a:r>
            <a:r>
              <a:rPr lang="en-US" sz="1000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cgamber</a:t>
            </a: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and distort our measured</a:t>
            </a: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Spectra. This problem was know already from before and  we took extra</a:t>
            </a:r>
          </a:p>
          <a:p>
            <a:pPr>
              <a:lnSpc>
                <a:spcPct val="90000"/>
              </a:lnSpc>
            </a:pPr>
            <a:r>
              <a:rPr lang="en-US" sz="1000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Precautionsto</a:t>
            </a: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minimize these effects. We installed extra aramid foils </a:t>
            </a: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Around the scattering chamber and this way ensured almost 2orders of magnitude</a:t>
            </a: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Better vacuum than before and significantly improve the conditions. </a:t>
            </a: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Than you see on this plot is a distribution of events along the target relative to </a:t>
            </a: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The first run for an old </a:t>
            </a:r>
            <a:r>
              <a:rPr lang="en-US" sz="1000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expeirment</a:t>
            </a: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, and you can see that with time due to ice </a:t>
            </a: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Gathering, the amount of events coming from the walls grew. Then at this points</a:t>
            </a: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The high current run was taken which melted the ice and then the ration changed. </a:t>
            </a:r>
          </a:p>
          <a:p>
            <a:pPr>
              <a:lnSpc>
                <a:spcPct val="90000"/>
              </a:lnSpc>
            </a:pPr>
            <a:endParaRPr lang="en-US" sz="1000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In the bottom you see the conditions during our experiment, and you can seen, that </a:t>
            </a: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We have almost perfect conditions, with only small amount of ice. </a:t>
            </a:r>
          </a:p>
          <a:p>
            <a:pPr>
              <a:lnSpc>
                <a:spcPct val="90000"/>
              </a:lnSpc>
            </a:pPr>
            <a:endParaRPr lang="en-US" sz="10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1000" dirty="0" smtClean="0">
                <a:latin typeface="Calibri" charset="0"/>
                <a:ea typeface="ＭＳ Ｐゴシック" charset="0"/>
                <a:cs typeface="ＭＳ Ｐゴシック" charset="0"/>
              </a:rPr>
              <a:t>Then </a:t>
            </a: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we also went even a step further and decided to precisely monitor 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Also the residual cryogens. Therefore was one of the </a:t>
            </a:r>
            <a:r>
              <a:rPr lang="en-US" sz="1000" dirty="0" err="1">
                <a:latin typeface="Calibri" charset="0"/>
                <a:ea typeface="ＭＳ Ｐゴシック" charset="0"/>
                <a:cs typeface="ＭＳ Ｐゴシック" charset="0"/>
              </a:rPr>
              <a:t>spectromers</a:t>
            </a: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 always positioned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Such, that were O2 and N2 elastic peaks  within the acceptance and then used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The missing Mass spectra for identifying the amount of snow.</a:t>
            </a:r>
          </a:p>
          <a:p>
            <a:pPr>
              <a:lnSpc>
                <a:spcPct val="90000"/>
              </a:lnSpc>
            </a:pPr>
            <a:endParaRPr lang="en-US" sz="1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This plot shows a momentum distribution of scattered electrons as a function of scattering 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Angle, for a typical production run. One can see that we have enough resolving power do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Distinguish elements inside the target walls and clearly see contributions of Nitrogen and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Oxygen. </a:t>
            </a:r>
          </a:p>
          <a:p>
            <a:pPr>
              <a:lnSpc>
                <a:spcPct val="90000"/>
              </a:lnSpc>
            </a:pPr>
            <a:endParaRPr lang="en-US" sz="1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endParaRPr lang="en-US" sz="1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   </a:t>
            </a:r>
          </a:p>
          <a:p>
            <a:pPr>
              <a:lnSpc>
                <a:spcPct val="90000"/>
              </a:lnSpc>
            </a:pPr>
            <a:endParaRPr lang="en-US" sz="10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F2FA8344-DCAA-A746-9296-725E1FCC9639}" type="slidenum">
              <a:rPr lang="en-US" sz="1100"/>
              <a:pPr eaLnBrk="1" hangingPunct="1"/>
              <a:t>27</a:t>
            </a:fld>
            <a:endParaRPr lang="en-US" sz="11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The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second issue that we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hadn</a:t>
            </a:r>
            <a:r>
              <a:rPr lang="uk-UA" baseline="0" dirty="0" smtClean="0">
                <a:ea typeface="ＭＳ Ｐゴシック" pitchFamily="-100" charset="-128"/>
                <a:cs typeface="ＭＳ Ｐゴシック" pitchFamily="-100" charset="-128"/>
              </a:rPr>
              <a:t>’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 foreseen is related to the spectrometers B long entrance flange,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Shown here, which connects the scattering chamber and the magnet. And that happened was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Very similar to what we have seen before, Elastic events, and we have many of them,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rescatter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in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 the think metal pieces and reenter our acceptance with smaller momentum and different angles.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on this plot I am showing the distribution of events at the entrance window of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Spectrometer. So in the middle you see good events that go thorough the nominal acceptance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Of the spectrometer, and those on the sides, that hit the frame and scatter back into the acceptance.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the problem is that with decreasing momentum this peak is larger and broader. And if we now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Project these events to the target is this what we get. When close to the elastic setting we see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Target peak and small tail what comes from the snout. However, when at the end of the elastic line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You can seen that all that we see is only the snout!. Unfortunately such data can not be used for a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Detailed  Analysis, of the CS and forced us to limit our reach to 1E-3 instead of 1E-4.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28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However, the effects that we did not anticipate is related to the support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frame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Of the target. As you can see on this plot is our 5cm target mounted to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cryoloop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With help of these metal pieces which are usually outside the acceptance. However,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 our case the spectrometer B was standing at very small scattering angle, and there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The part of its acceptance was blocked by the frame. And this is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excatly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what you can see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On this plot. If we look at the projection of the Elastic! events detected by the spectrometer at this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horizontal plane, you can see, that the edge is missing. 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Now you may say that this should not be a problem and that we should simply cut this part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Of the acceptance away. This would be true</a:t>
            </a:r>
            <a:r>
              <a:rPr lang="is-IS" baseline="0" dirty="0" smtClean="0">
                <a:ea typeface="ＭＳ Ｐゴシック" pitchFamily="-100" charset="-128"/>
                <a:cs typeface="ＭＳ Ｐゴシック" pitchFamily="-100" charset="-128"/>
              </a:rPr>
              <a:t>….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29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As you may have heard there is a 5sigma discrepancy between the proton charge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Radius extracted from the nuclear scattering experiment and the extremely precise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value obtained with the laser spectroscopy of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muonic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–hydrogen. Since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This discrepancy could be a indication of the inconsistency in the QED or a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 hit of a new physics, it attracted a huge attention of the physics community,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Which now tries to find the answers for the observation. And our aim is 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to </a:t>
            </a: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provide 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new measurements of the proton 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charge form-factor at extremely small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Q2, where measurements did not exist before, and with this bring additional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Insight into this matter. </a:t>
            </a: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1A7AC8-5B55-EF42-87D5-13A1B62B6E85}" type="slidenum">
              <a:rPr lang="en-US" smtClean="0">
                <a:latin typeface="Comic Sans MS" pitchFamily="-100" charset="0"/>
              </a:rPr>
              <a:pPr/>
              <a:t>3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is-IS" dirty="0" smtClean="0">
                <a:ea typeface="ＭＳ Ｐゴシック" pitchFamily="-100" charset="-128"/>
                <a:cs typeface="ＭＳ Ｐゴシック" pitchFamily="-100" charset="-128"/>
              </a:rPr>
              <a:t>… when measureiong than in the tail region these events would not reemerge and cause</a:t>
            </a:r>
          </a:p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</a:t>
            </a:r>
            <a:r>
              <a:rPr lang="is-IS" dirty="0" smtClean="0">
                <a:ea typeface="ＭＳ Ｐゴシック" pitchFamily="-100" charset="-128"/>
                <a:cs typeface="ＭＳ Ｐゴシック" pitchFamily="-100" charset="-128"/>
              </a:rPr>
              <a:t>he excess</a:t>
            </a:r>
            <a:r>
              <a:rPr lang="is-IS" baseline="0" dirty="0" smtClean="0">
                <a:ea typeface="ＭＳ Ｐゴシック" pitchFamily="-100" charset="-128"/>
                <a:cs typeface="ＭＳ Ｐゴシック" pitchFamily="-100" charset="-128"/>
              </a:rPr>
              <a:t> of events here. A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nd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since these events come out under different angles, our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Cuts had to be very strict, if we did not want to ne affected by this phenomenon. And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Because of this we lost more than ½ of the statistics.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30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here are all corrections plotted together. The most important are the real and virtual lepton corrections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the external corrections which are all of order of 10%. And what is even more important here than the absolute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Size is the  shape of the corrections. You can see, that in the tail region there are all more or less flat, while 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Near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elatic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peak, all the corrections, where photons are emitted change very rapidly. And this is problematic,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Because even smallest mistakes in the calculations can lead to significant differences between data and simulation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we need to be aware of this, when comparing the data to the simulation.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now that the simulation is ready we can go and look at the data.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806E32-68AE-2B46-9C60-15D66B6B7EF4}" type="slidenum">
              <a:rPr lang="en-US" smtClean="0">
                <a:latin typeface="Comic Sans MS" pitchFamily="-100" charset="0"/>
              </a:rPr>
              <a:pPr/>
              <a:t>31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Of course, for a comprehensive comparison with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Data and precise extraction of the FF we of course need a detailed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simulation. And what we use is the standard A1 simulation package,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Which has ben proven to work well for a serious of past experiments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includes a detailed description of the spectrometer setup. For our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Experiment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framewark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was upgraded by a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sophisticaed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generator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Of events, that was written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primarly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for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theestimation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of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bacground</a:t>
            </a:r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 the VCS experiments. This generator exactly calculates the Feynman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Diagrams for the first order diagrams shown here.  Then we also include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Second order virtual and real corrections. However, because the virtual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Corrections shown here require integrations of the loops, the calculations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Of these diagrams was done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separattely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and re used as effective corrections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to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crossections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And with all these things considered,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simulaion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Provides a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subpercent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description of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radiative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tail in the region, that </a:t>
            </a:r>
          </a:p>
          <a:p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Etends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more than 100 MeV away from the elastic line.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with the simulation available we could then go on and perform the experiment.  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E806E32-68AE-2B46-9C60-15D66B6B7EF4}" type="slidenum">
              <a:rPr lang="en-US" smtClean="0">
                <a:latin typeface="Comic Sans MS" pitchFamily="-100" charset="0"/>
              </a:rPr>
              <a:pPr/>
              <a:t>32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1000" baseline="0" dirty="0" smtClean="0"/>
              <a:t>To see the problem we need to stop looking at the </a:t>
            </a:r>
            <a:r>
              <a:rPr lang="en-US" sz="1000" baseline="0" dirty="0" err="1" smtClean="0"/>
              <a:t>logaritmic</a:t>
            </a:r>
            <a:r>
              <a:rPr lang="en-US" sz="1000" baseline="0" dirty="0" smtClean="0"/>
              <a:t> plot and </a:t>
            </a:r>
          </a:p>
          <a:p>
            <a:pPr>
              <a:defRPr/>
            </a:pPr>
            <a:r>
              <a:rPr lang="en-US" sz="1000" baseline="0" dirty="0" smtClean="0"/>
              <a:t>look at the relative difference between data and simulation very close </a:t>
            </a:r>
          </a:p>
          <a:p>
            <a:pPr>
              <a:defRPr/>
            </a:pPr>
            <a:r>
              <a:rPr lang="en-US" sz="1000" baseline="0" dirty="0" smtClean="0"/>
              <a:t>to the elastic line. Here you can see the difference as a function of the size </a:t>
            </a:r>
          </a:p>
          <a:p>
            <a:pPr>
              <a:defRPr/>
            </a:pPr>
            <a:r>
              <a:rPr lang="en-US" sz="1000" baseline="0" dirty="0" smtClean="0"/>
              <a:t>Of the </a:t>
            </a:r>
            <a:r>
              <a:rPr lang="en-US" sz="1000" baseline="0" dirty="0" err="1" smtClean="0"/>
              <a:t>energyloss</a:t>
            </a:r>
            <a:r>
              <a:rPr lang="en-US" sz="1000" baseline="0" dirty="0" smtClean="0"/>
              <a:t> and you can see, that the ratio is flat In the whole region </a:t>
            </a:r>
          </a:p>
          <a:p>
            <a:pPr>
              <a:defRPr/>
            </a:pPr>
            <a:r>
              <a:rPr lang="en-US" sz="1000" baseline="0" dirty="0" smtClean="0"/>
              <a:t>except of points </a:t>
            </a:r>
            <a:r>
              <a:rPr lang="en-US" sz="1000" baseline="0" dirty="0" err="1" smtClean="0"/>
              <a:t>eactly</a:t>
            </a:r>
            <a:r>
              <a:rPr lang="en-US" sz="1000" baseline="0" dirty="0" smtClean="0"/>
              <a:t> on the peak, where we see </a:t>
            </a:r>
            <a:r>
              <a:rPr lang="en-US" sz="1000" baseline="0" dirty="0" err="1" smtClean="0"/>
              <a:t>approx</a:t>
            </a:r>
            <a:r>
              <a:rPr lang="en-US" sz="1000" baseline="0" dirty="0" smtClean="0"/>
              <a:t> 10% excess of</a:t>
            </a:r>
          </a:p>
          <a:p>
            <a:pPr>
              <a:defRPr/>
            </a:pPr>
            <a:r>
              <a:rPr lang="en-US" sz="1000" baseline="0" dirty="0" smtClean="0"/>
              <a:t>The simulated events. We believe that this difference is a result of the </a:t>
            </a:r>
          </a:p>
          <a:p>
            <a:pPr>
              <a:defRPr/>
            </a:pPr>
            <a:r>
              <a:rPr lang="en-US" sz="1000" baseline="0" dirty="0" smtClean="0"/>
              <a:t>Limited theoretical description and limited numerical precision in this </a:t>
            </a:r>
          </a:p>
          <a:p>
            <a:pPr>
              <a:defRPr/>
            </a:pPr>
            <a:r>
              <a:rPr lang="en-US" sz="1000" baseline="0" dirty="0" smtClean="0"/>
              <a:t>Region and is consistent with the estimated systematical uncertainty shown </a:t>
            </a:r>
          </a:p>
          <a:p>
            <a:pPr>
              <a:defRPr/>
            </a:pPr>
            <a:r>
              <a:rPr lang="en-US" sz="1000" baseline="0" dirty="0" smtClean="0"/>
              <a:t>With the green line, and because of that we decided to limit our present </a:t>
            </a:r>
          </a:p>
          <a:p>
            <a:pPr>
              <a:defRPr/>
            </a:pPr>
            <a:r>
              <a:rPr lang="en-US" sz="1000" baseline="0" dirty="0" smtClean="0"/>
              <a:t>Analysis to only events in the tail. </a:t>
            </a:r>
          </a:p>
          <a:p>
            <a:pPr>
              <a:defRPr/>
            </a:pPr>
            <a:endParaRPr lang="en-US" sz="1000" baseline="0" dirty="0" smtClean="0"/>
          </a:p>
          <a:p>
            <a:pPr>
              <a:defRPr/>
            </a:pPr>
            <a:r>
              <a:rPr lang="en-US" sz="1000" baseline="0" dirty="0" smtClean="0"/>
              <a:t>If we now accept this explanation and limit our selves to the tail, </a:t>
            </a:r>
          </a:p>
          <a:p>
            <a:pPr>
              <a:defRPr/>
            </a:pPr>
            <a:r>
              <a:rPr lang="en-US" sz="1000" baseline="0" dirty="0" smtClean="0"/>
              <a:t>Then we can go a step further and use these results to extract </a:t>
            </a:r>
          </a:p>
          <a:p>
            <a:pPr>
              <a:defRPr/>
            </a:pPr>
            <a:r>
              <a:rPr lang="en-US" sz="1000" baseline="0" dirty="0" smtClean="0"/>
              <a:t>New values of the proton-charge FF. </a:t>
            </a:r>
          </a:p>
          <a:p>
            <a:pPr>
              <a:defRPr/>
            </a:pPr>
            <a:endParaRPr lang="en-US" sz="1000" baseline="0" dirty="0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3099F31-610B-A049-9BA9-D6CFC9057EA5}" type="slidenum">
              <a:rPr lang="en-US" smtClean="0">
                <a:latin typeface="Comic Sans MS" pitchFamily="-100" charset="0"/>
              </a:rPr>
              <a:pPr/>
              <a:t>33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To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achieve this we first inspected simulation in the terms of the angle of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Emitted real photon, which offers a good separation between the ISR here on the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Left and FSR on the right. Then we used this plot, we investigated how the simulated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CS changes if we change the FF for the ISR, while keeping the FSR peak at the same value.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Doing this for all the momenta we got a look-up table, which tells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us,how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the measured CS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Transform into the FFs. An applying this table to the plot in the previous slide,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We get our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onw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values of the FF</a:t>
            </a:r>
            <a:r>
              <a:rPr lang="is-IS" baseline="0" dirty="0" smtClean="0">
                <a:ea typeface="ＭＳ Ｐゴシック" pitchFamily="-100" charset="-128"/>
                <a:cs typeface="ＭＳ Ｐゴシック" pitchFamily="-100" charset="-128"/>
              </a:rPr>
              <a:t>…</a:t>
            </a: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34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However, to be able to perform better measurements, we need to modify the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Spectrometer setup, to avoid contributions of backscattered events and we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Need a new, point like-target </a:t>
            </a:r>
            <a:r>
              <a:rPr lang="en-US" baseline="0" dirty="0" err="1" smtClean="0"/>
              <a:t>withour</a:t>
            </a:r>
            <a:r>
              <a:rPr lang="en-US" baseline="0" dirty="0" smtClean="0"/>
              <a:t> extensive frame. And perfect for this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Will be the newly  designed windowless hypersonic jet target that has been </a:t>
            </a:r>
          </a:p>
          <a:p>
            <a:pPr>
              <a:lnSpc>
                <a:spcPct val="90000"/>
              </a:lnSpc>
              <a:defRPr/>
            </a:pPr>
            <a:r>
              <a:rPr lang="en-US" baseline="0" dirty="0" smtClean="0"/>
              <a:t>Designed For the MAGIX experiment. </a:t>
            </a:r>
            <a:endParaRPr lang="en-US" dirty="0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02758B-3054-844B-AEF9-3DCA87E3E429}" type="slidenum">
              <a:rPr lang="en-US" smtClean="0">
                <a:latin typeface="Comic Sans MS" pitchFamily="-100" charset="0"/>
              </a:rPr>
              <a:pPr/>
              <a:t>35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Now.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If it is the nuclear density, which is responsible for the the deviation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of the ratio from the free proton, then the effect would be largest in a </a:t>
            </a:r>
          </a:p>
          <a:p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Nucleii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with high local density. And the perfect candidate is 4He, which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Is very dense and small enough to be calculable.  The measurements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On this nucleus have been done couple of year ago at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Jlab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, and the results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That they obtain are shown on the this plot. What you see here, are there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Measurements as a function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virtuality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, together with a theoretical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calulation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.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Blue band shows result with an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umodified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FF, while red band shows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Calculation with the in-medium modified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ffs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. And you can see, that the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Data support the hypothesis of medium modification of the form-factor.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However,  </a:t>
            </a:r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Schiavilla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demonstrated with his calculations, that the same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Result can be obtained with standard free-space FF but with a different</a:t>
            </a:r>
          </a:p>
          <a:p>
            <a:r>
              <a:rPr lang="en-US" baseline="0" dirty="0" err="1" smtClean="0">
                <a:latin typeface="Calibri" charset="0"/>
                <a:ea typeface="ＭＳ Ｐゴシック" charset="0"/>
                <a:cs typeface="ＭＳ Ｐゴシック" charset="0"/>
              </a:rPr>
              <a:t>Treatmend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of FSI, meaning that the answer about the modifications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Is not answered and requires further investigations. </a:t>
            </a: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And what would be interesting to see, is what happens with this ratio, if 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Go from tightly bound nucleus to a very weakly bound nucleus like deuterium.</a:t>
            </a:r>
          </a:p>
          <a:p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And this is what has been done in Mainz. </a:t>
            </a: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baseline="0" dirty="0" smtClean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E30EAF45-87A8-4944-ACD0-2CE163D1A893}" type="slidenum">
              <a:rPr lang="en-US" sz="1100"/>
              <a:pPr eaLnBrk="1" hangingPunct="1"/>
              <a:t>36</a:t>
            </a:fld>
            <a:endParaRPr lang="en-US" sz="11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In the scattering experiments the radius of a proton is obtained indirectly by measuring 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the cross-section for the electrons off </a:t>
            </a:r>
            <a:r>
              <a:rPr lang="en-US" sz="1000" dirty="0" err="1">
                <a:latin typeface="Calibri" charset="0"/>
                <a:ea typeface="ＭＳ Ｐゴシック" charset="0"/>
                <a:cs typeface="ＭＳ Ｐゴシック" charset="0"/>
              </a:rPr>
              <a:t>Hydrogen.The</a:t>
            </a: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 measured cross section depends on 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two form factors GE and GM, which carry the information about the charge and magnetization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distribution inside the proton. To extract these form-factors from the data, </a:t>
            </a:r>
            <a:r>
              <a:rPr lang="en-US" sz="1000" dirty="0" err="1">
                <a:latin typeface="Calibri" charset="0"/>
                <a:ea typeface="ＭＳ Ｐゴシック" charset="0"/>
                <a:cs typeface="ＭＳ Ｐゴシック" charset="0"/>
              </a:rPr>
              <a:t>Rosenbluth</a:t>
            </a: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 separation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is </a:t>
            </a:r>
            <a:r>
              <a:rPr lang="en-US" sz="1000" dirty="0" smtClean="0">
                <a:latin typeface="Calibri" charset="0"/>
                <a:ea typeface="ＭＳ Ｐゴシック" charset="0"/>
                <a:cs typeface="ＭＳ Ｐゴシック" charset="0"/>
              </a:rPr>
              <a:t>typically</a:t>
            </a: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000" dirty="0" smtClean="0">
                <a:latin typeface="Calibri" charset="0"/>
                <a:ea typeface="ＭＳ Ｐゴシック" charset="0"/>
                <a:cs typeface="ＭＳ Ｐゴシック" charset="0"/>
              </a:rPr>
              <a:t>employed,</a:t>
            </a: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which requires CS measurements at different Q^2 and different values of epsilon.  </a:t>
            </a: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And once we know the form, we can get the best estimate for the proton charge radius, by calculating </a:t>
            </a:r>
          </a:p>
          <a:p>
            <a:pPr>
              <a:lnSpc>
                <a:spcPct val="90000"/>
              </a:lnSpc>
            </a:pPr>
            <a:r>
              <a:rPr lang="en-US" sz="10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The slope of the Charge form-factor at Q^2=0. </a:t>
            </a:r>
          </a:p>
          <a:p>
            <a:pPr>
              <a:lnSpc>
                <a:spcPct val="90000"/>
              </a:lnSpc>
            </a:pPr>
            <a:endParaRPr lang="en-US" sz="10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Of course, A known problem of this technique is, that for calculation of charge radius a derivative 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of the FFs at Q2=0 is required, where no data exist. The measurements exist at very small values, 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but data at Q2&lt;0.005 are still missing.  Therefore we need to rely in our Calculations on the 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extrapolation of the Form-Factors to Q2. This means, that If by any chance something strange is 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happening with FFs at very low Q2&lt;0.005, this could result in a different value of the Proton charge </a:t>
            </a:r>
          </a:p>
          <a:p>
            <a:pPr>
              <a:lnSpc>
                <a:spcPct val="90000"/>
              </a:lnSpc>
            </a:pPr>
            <a:r>
              <a:rPr lang="en-US" sz="1000" dirty="0">
                <a:latin typeface="Calibri" charset="0"/>
                <a:ea typeface="ＭＳ Ｐゴシック" charset="0"/>
                <a:cs typeface="ＭＳ Ｐゴシック" charset="0"/>
              </a:rPr>
              <a:t>radius. 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33D22A9A-0A90-464B-A4C3-2BB8FBAD7355}" type="slidenum">
              <a:rPr lang="en-US" sz="1100"/>
              <a:pPr eaLnBrk="1" hangingPunct="1"/>
              <a:t>4</a:t>
            </a:fld>
            <a:endParaRPr lang="en-US" sz="11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And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here is the current status of the available data for the charge form factor, shown as a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fucntion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of the Q2.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In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ploh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is the FF shown relative to the standard dipole approximation, which is a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Usual way to show these results. The points in the plot represents the world collection of the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Data in this Q2 range, except of the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Bernauer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results, which are shown in this plot with this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Blue band and corresponding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errorbars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 Here I want to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ephasize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one more time, that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This line are experimental results, but Because of the different approach in the analysis, his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result is not a discrete set of points but A smooth curve. You can see, that all the existing measurements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Are already very precise but the problem is, that even the best experiments provide data only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Down to Q2 of 4E-3. This means, that in order to calculate the radius, the data need to be extrapolated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Towards zero,  can be unstable and can lead to systematic offsets of the extracted</a:t>
            </a:r>
          </a:p>
          <a:p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Radis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. And as you, how to properly model the FF in this region and how to fit the data without introducing </a:t>
            </a:r>
          </a:p>
          <a:p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Unwanted bias has been a subject of an extensive debate in the last few years. </a:t>
            </a: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  <a:p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4F632AB-C214-0B47-90C0-C3D45F5988E2}" type="slidenum">
              <a:rPr lang="en-US" smtClean="0">
                <a:latin typeface="Comic Sans MS" pitchFamily="-100" charset="0"/>
              </a:rPr>
              <a:pPr/>
              <a:t>5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So, to overcome the problem, we need new measurements at even smaller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Q2 in order to see how the really behave in this yet unexplored region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And also to more precisely determine  the absolute normalization of the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Measurements.  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Of course the problem of these measurements is,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that this Q2 region is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Experimentaly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extremely hard to reach,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requiring some novel approaches  And ideas to investigate this 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region. </a:t>
            </a:r>
          </a:p>
          <a:p>
            <a:pPr>
              <a:lnSpc>
                <a:spcPct val="90000"/>
              </a:lnSpc>
            </a:pPr>
            <a:endParaRPr lang="en-US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629C3EC-615D-8F4B-8FD2-844C31E0CDC5}" type="slidenum">
              <a:rPr lang="en-US" smtClean="0">
                <a:latin typeface="Comic Sans MS" pitchFamily="-100" charset="0"/>
              </a:rPr>
              <a:pPr/>
              <a:t>6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And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the idea of our </a:t>
            </a: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exeriment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to come down to this region, by using not</a:t>
            </a:r>
          </a:p>
          <a:p>
            <a:pPr>
              <a:lnSpc>
                <a:spcPct val="90000"/>
              </a:lnSpc>
            </a:pP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Only the elastic data, but also exploit the information hidden inside the </a:t>
            </a:r>
          </a:p>
          <a:p>
            <a:pPr>
              <a:lnSpc>
                <a:spcPct val="90000"/>
              </a:lnSpc>
            </a:pPr>
            <a:r>
              <a:rPr lang="en-US" baseline="0" dirty="0" err="1" smtClean="0">
                <a:ea typeface="ＭＳ Ｐゴシック" pitchFamily="-100" charset="-128"/>
                <a:cs typeface="ＭＳ Ｐゴシック" pitchFamily="-100" charset="-128"/>
              </a:rPr>
              <a:t>Radiative</a:t>
            </a:r>
            <a:r>
              <a:rPr lang="en-US" baseline="0" dirty="0" smtClean="0">
                <a:ea typeface="ＭＳ Ｐゴシック" pitchFamily="-100" charset="-128"/>
                <a:cs typeface="ＭＳ Ｐゴシック" pitchFamily="-100" charset="-128"/>
              </a:rPr>
              <a:t> tail of the elastic peak.  </a:t>
            </a:r>
            <a:r>
              <a:rPr lang="en-US" dirty="0" smtClean="0">
                <a:ea typeface="ＭＳ Ｐゴシック" pitchFamily="-100" charset="-128"/>
                <a:cs typeface="ＭＳ Ｐゴシック" pitchFamily="-100" charset="-128"/>
              </a:rPr>
              <a:t> </a:t>
            </a:r>
          </a:p>
          <a:p>
            <a:endParaRPr lang="en-US" baseline="0" dirty="0" smtClean="0">
              <a:ea typeface="ＭＳ Ｐゴシック" pitchFamily="-100" charset="-128"/>
              <a:cs typeface="ＭＳ Ｐゴシック" pitchFamily="-100" charset="-128"/>
            </a:endParaRP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A6343C0-F834-3D4F-A14C-A76038F1DC70}" type="slidenum">
              <a:rPr lang="en-US" smtClean="0">
                <a:latin typeface="Comic Sans MS" pitchFamily="-100" charset="0"/>
              </a:rPr>
              <a:pPr/>
              <a:t>7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r>
              <a:rPr lang="en-US" sz="1000" dirty="0"/>
              <a:t>The </a:t>
            </a:r>
            <a:r>
              <a:rPr lang="en-US" sz="1000" dirty="0" err="1"/>
              <a:t>radiative</a:t>
            </a:r>
            <a:r>
              <a:rPr lang="en-US" sz="1000" dirty="0"/>
              <a:t> tail of the elastic peak is dominated by the contributions of two Bethe-</a:t>
            </a:r>
            <a:r>
              <a:rPr lang="en-US" sz="1000" dirty="0" err="1"/>
              <a:t>Heitler</a:t>
            </a:r>
            <a:r>
              <a:rPr lang="en-US" sz="1000" dirty="0"/>
              <a:t> </a:t>
            </a:r>
          </a:p>
          <a:p>
            <a:pPr>
              <a:defRPr/>
            </a:pPr>
            <a:r>
              <a:rPr lang="en-US" sz="1000" dirty="0"/>
              <a:t>diagrams. The initial state radiation graph, where the incident electron emits real photon </a:t>
            </a:r>
          </a:p>
          <a:p>
            <a:pPr>
              <a:defRPr/>
            </a:pPr>
            <a:r>
              <a:rPr lang="en-US" sz="1000" dirty="0"/>
              <a:t>before interacting with proton and final state radiation diagram, where photon is emitted </a:t>
            </a:r>
          </a:p>
          <a:p>
            <a:pPr>
              <a:defRPr/>
            </a:pPr>
            <a:r>
              <a:rPr lang="en-US" sz="1000" dirty="0"/>
              <a:t>only after the interaction. 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/>
              <a:t>The plot here on the right shows the results of the MC simulation for the elastic scattering, </a:t>
            </a:r>
          </a:p>
          <a:p>
            <a:pPr>
              <a:defRPr/>
            </a:pPr>
            <a:r>
              <a:rPr lang="en-US" sz="1000" dirty="0"/>
              <a:t>Considering The initial state and final state radiation, as a function of  measured or</a:t>
            </a:r>
          </a:p>
          <a:p>
            <a:pPr>
              <a:defRPr/>
            </a:pPr>
            <a:r>
              <a:rPr lang="en-US" sz="1000" dirty="0"/>
              <a:t> reconstructed Q2  and The vertex Q2, so true Q2 of a photon that interacts with the proton. </a:t>
            </a:r>
          </a:p>
          <a:p>
            <a:pPr>
              <a:defRPr/>
            </a:pPr>
            <a:r>
              <a:rPr lang="en-US" sz="1000" dirty="0"/>
              <a:t>You can see, that in the case, when real photon is emitted before the interaction </a:t>
            </a:r>
          </a:p>
          <a:p>
            <a:pPr>
              <a:defRPr/>
            </a:pPr>
            <a:r>
              <a:rPr lang="en-US" sz="1000" dirty="0"/>
              <a:t>Q2Reconstructed agrees with the Q2 at the Vertex. However, when the scattered electron</a:t>
            </a:r>
          </a:p>
          <a:p>
            <a:pPr>
              <a:defRPr/>
            </a:pPr>
            <a:r>
              <a:rPr lang="en-US" sz="1000" dirty="0"/>
              <a:t> emits real photon, then Q2Vertex remains constant, While the reconstructed Q2 is lowered </a:t>
            </a:r>
          </a:p>
          <a:p>
            <a:pPr>
              <a:defRPr/>
            </a:pPr>
            <a:r>
              <a:rPr lang="en-US" sz="1000" dirty="0"/>
              <a:t>for the energy taken away by the real photon. 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/>
              <a:t>Unfortunately in the experiment we can measure only ReconstructedQ2, which means, that </a:t>
            </a:r>
          </a:p>
          <a:p>
            <a:pPr>
              <a:defRPr/>
            </a:pPr>
            <a:r>
              <a:rPr lang="en-US" sz="1000" dirty="0"/>
              <a:t>Looking only at data, we can not distinguish ISR from FSR.  However, by combining the data</a:t>
            </a:r>
          </a:p>
          <a:p>
            <a:pPr>
              <a:defRPr/>
            </a:pPr>
            <a:r>
              <a:rPr lang="en-US" sz="1000" dirty="0"/>
              <a:t>to this simulation, we believe that information corresponding to ISR can be reached. And this </a:t>
            </a:r>
          </a:p>
          <a:p>
            <a:pPr>
              <a:defRPr/>
            </a:pPr>
            <a:r>
              <a:rPr lang="en-US" sz="1000" dirty="0"/>
              <a:t>Is the basic idea of this new MAMI experiment, which will hopefully allow us to extract </a:t>
            </a:r>
            <a:r>
              <a:rPr lang="en-US" sz="1000" dirty="0" err="1"/>
              <a:t>FFs</a:t>
            </a:r>
            <a:r>
              <a:rPr lang="en-US" sz="1000" dirty="0"/>
              <a:t> for </a:t>
            </a:r>
          </a:p>
          <a:p>
            <a:pPr>
              <a:defRPr/>
            </a:pPr>
            <a:r>
              <a:rPr lang="en-US" sz="1000" dirty="0"/>
              <a:t>Q2 as low as 10E-4.</a:t>
            </a:r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/>
              <a:t>The experiment is </a:t>
            </a:r>
            <a:r>
              <a:rPr lang="en-US" sz="1000" dirty="0" err="1"/>
              <a:t>desiged</a:t>
            </a:r>
            <a:r>
              <a:rPr lang="en-US" sz="1000" dirty="0"/>
              <a:t> such that the data also at higher Q2s are collected, such that tail of all three </a:t>
            </a:r>
          </a:p>
          <a:p>
            <a:pPr>
              <a:defRPr/>
            </a:pPr>
            <a:r>
              <a:rPr lang="en-US" sz="1000" dirty="0"/>
              <a:t>settings overlap. This will allow us  </a:t>
            </a:r>
            <a:r>
              <a:rPr lang="en-US" sz="1000" dirty="0" smtClean="0"/>
              <a:t>to</a:t>
            </a:r>
            <a:r>
              <a:rPr lang="en-US" sz="1000" baseline="0" dirty="0" smtClean="0"/>
              <a:t> properly normalize the data. </a:t>
            </a:r>
            <a:endParaRPr lang="en-US" sz="1000" dirty="0"/>
          </a:p>
          <a:p>
            <a:pPr>
              <a:defRPr/>
            </a:pPr>
            <a:endParaRPr lang="en-US" sz="1000" dirty="0"/>
          </a:p>
          <a:p>
            <a:pPr>
              <a:defRPr/>
            </a:pPr>
            <a:endParaRPr lang="en-US" sz="1000" dirty="0"/>
          </a:p>
          <a:p>
            <a:pPr>
              <a:defRPr/>
            </a:pPr>
            <a:endParaRPr lang="en-US" sz="1000" dirty="0"/>
          </a:p>
          <a:p>
            <a:pPr>
              <a:defRPr/>
            </a:pPr>
            <a:r>
              <a:rPr lang="en-US" sz="1000" dirty="0"/>
              <a:t>  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DD63BAF-F11B-934A-A1C2-3A266DBFE5E2}" type="slidenum">
              <a:rPr lang="en-US" smtClean="0">
                <a:latin typeface="Comic Sans MS" pitchFamily="-100" charset="0"/>
              </a:rPr>
              <a:pPr/>
              <a:t>8</a:t>
            </a:fld>
            <a:endParaRPr lang="en-US" smtClean="0">
              <a:latin typeface="Comic Sans MS" pitchFamily="-100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In this experiment,  </a:t>
            </a:r>
            <a:r>
              <a:rPr lang="en-US" sz="1200" dirty="0" err="1" smtClean="0">
                <a:latin typeface="Calibri" charset="0"/>
                <a:ea typeface="ＭＳ Ｐゴシック" charset="0"/>
                <a:cs typeface="ＭＳ Ｐゴシック" charset="0"/>
              </a:rPr>
              <a:t>rastered</a:t>
            </a:r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 electron beam with energies 195, 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330 and 495 MeV was considered in combination with the Liquid Hydrogen target.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Beam currents were chosen to be between 10nA and 1uA, depending on the setup,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and were measured by two probes. The non-invasive flux-gate</a:t>
            </a:r>
            <a:r>
              <a:rPr lang="en-US" sz="12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magnetometer</a:t>
            </a:r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, which 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is a usual cavity and an invasive </a:t>
            </a:r>
            <a:r>
              <a:rPr lang="en-US" sz="1200" dirty="0" err="1" smtClean="0">
                <a:latin typeface="Calibri" charset="0"/>
                <a:ea typeface="ＭＳ Ｐゴシック" charset="0"/>
                <a:cs typeface="ＭＳ Ｐゴシック" charset="0"/>
              </a:rPr>
              <a:t>pA</a:t>
            </a:r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-meter, which is A simple calorimeter</a:t>
            </a:r>
            <a:r>
              <a:rPr lang="en-US" sz="1200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and </a:t>
            </a:r>
            <a:endParaRPr lang="en-US" sz="1200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We also added a Secondary electron emission monitor inside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The scattering chamber.</a:t>
            </a: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Unfortunately at low beam currents and low beam energies neither of the probes is 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accurate enough. Therefore  spectrometer A was set to a constant 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elastic setting and was employed as a luminosity monitor. For the</a:t>
            </a:r>
          </a:p>
          <a:p>
            <a:r>
              <a:rPr lang="en-US" sz="1200" dirty="0" err="1" smtClean="0">
                <a:latin typeface="Calibri" charset="0"/>
                <a:ea typeface="ＭＳ Ｐゴシック" charset="0"/>
                <a:cs typeface="ＭＳ Ｐゴシック" charset="0"/>
              </a:rPr>
              <a:t>radiative</a:t>
            </a:r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 tail measurements spectrometer B was utilized. 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It was positioned at the fixed angle, while its central momenta were being changed to </a:t>
            </a:r>
          </a:p>
          <a:p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record the whole </a:t>
            </a:r>
            <a:r>
              <a:rPr lang="en-US" sz="1200" dirty="0" err="1" smtClean="0">
                <a:latin typeface="Calibri" charset="0"/>
                <a:ea typeface="ＭＳ Ｐゴシック" charset="0"/>
                <a:cs typeface="ＭＳ Ｐゴシック" charset="0"/>
              </a:rPr>
              <a:t>radiative</a:t>
            </a:r>
            <a:r>
              <a:rPr lang="en-US" sz="1200" dirty="0" smtClean="0">
                <a:latin typeface="Calibri" charset="0"/>
                <a:ea typeface="ＭＳ Ｐゴシック" charset="0"/>
                <a:cs typeface="ＭＳ Ｐゴシック" charset="0"/>
              </a:rPr>
              <a:t> tail at each beam Energy. </a:t>
            </a: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Experiment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benefited a lot also from a newly installed automatic </a:t>
            </a: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Beam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position control,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This small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Computer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module communicates 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MAMI and every three minutes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automatically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measures Beam 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position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using cavities in front of the target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and</a:t>
            </a:r>
            <a:r>
              <a:rPr lang="en-US" baseline="0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then 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makes corrections </a:t>
            </a:r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If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necessary.  Additionally, is also measures beam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current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invasive</a:t>
            </a:r>
          </a:p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pA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meter. This resulted in incredibly  stable beam conditions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.</a:t>
            </a:r>
          </a:p>
          <a:p>
            <a:endParaRPr lang="en-US" dirty="0" smtClean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     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5879619" indent="-35447153"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32465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864931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297396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729862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fld id="{40633F62-3D77-8048-A0E1-424F054604C5}" type="slidenum">
              <a:rPr lang="en-US" sz="1100"/>
              <a:pPr eaLnBrk="1" hangingPunct="1"/>
              <a:t>9</a:t>
            </a:fld>
            <a:endParaRPr lang="en-US" sz="11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C4994-E534-CA44-8A44-8DEEAD912F0C}" type="datetime1">
              <a:rPr lang="en-US" smtClean="0"/>
              <a:t>01/08/16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08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94776-5E8A-8843-8F8F-B9D2F2D3EAF9}" type="datetime1">
              <a:rPr lang="en-US" smtClean="0"/>
              <a:t>01/08/16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502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E146-3E38-4E47-947E-244B989912EB}" type="datetime1">
              <a:rPr lang="en-US" smtClean="0"/>
              <a:t>01/08/16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010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1F669-E3DD-5648-BE7F-365F108F1DDA}" type="datetime1">
              <a:rPr lang="en-US" smtClean="0"/>
              <a:t>01/08/16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18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2A009-4F38-434E-A8F3-197D6AB33CD5}" type="datetime1">
              <a:rPr lang="en-US" smtClean="0"/>
              <a:t>01/08/16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4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F5EDAB-E28A-F54E-90F4-D98614694359}" type="datetime1">
              <a:rPr lang="en-US" smtClean="0"/>
              <a:t>01/08/16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08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E47F1-3A00-0049-BFC9-293046137D23}" type="datetime1">
              <a:rPr lang="en-US" smtClean="0"/>
              <a:t>01/08/16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4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4D246-46EE-6948-A1D6-1B20F489F01B}" type="datetime1">
              <a:rPr lang="en-US" smtClean="0"/>
              <a:t>01/08/16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258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8DA7-8862-6D4B-89C9-03B1349465C2}" type="datetime1">
              <a:rPr lang="en-US" smtClean="0"/>
              <a:t>01/08/16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766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E0974-A19F-DF4F-879C-FC58291C1775}" type="datetime1">
              <a:rPr lang="en-US" smtClean="0"/>
              <a:t>01/08/16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28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F99F54-251D-CA4B-B77D-638614A36CCB}" type="datetime1">
              <a:rPr lang="en-US" smtClean="0"/>
              <a:t>01/08/16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081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254E2-D887-E04A-96F6-E7C1E4CCBA84}" type="datetime1">
              <a:rPr lang="en-US" smtClean="0"/>
              <a:t>01/08/16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ECBBAB-366D-3342-B967-21D5BE2685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50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jpg"/><Relationship Id="rId9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6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4" Type="http://schemas.openxmlformats.org/officeDocument/2006/relationships/image" Target="../media/image30.emf"/><Relationship Id="rId5" Type="http://schemas.openxmlformats.org/officeDocument/2006/relationships/oleObject" Target="../embeddings/Microsoft_Equation3.bin"/><Relationship Id="rId6" Type="http://schemas.openxmlformats.org/officeDocument/2006/relationships/image" Target="../media/image28.emf"/><Relationship Id="rId7" Type="http://schemas.openxmlformats.org/officeDocument/2006/relationships/oleObject" Target="../embeddings/Microsoft_Equation4.bin"/><Relationship Id="rId8" Type="http://schemas.openxmlformats.org/officeDocument/2006/relationships/image" Target="../media/image29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3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jpe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6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9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7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9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6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1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4" Type="http://schemas.openxmlformats.org/officeDocument/2006/relationships/image" Target="../media/image65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Microsoft_Equation1.bin"/><Relationship Id="rId12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6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2.emf"/><Relationship Id="rId7" Type="http://schemas.openxmlformats.org/officeDocument/2006/relationships/oleObject" Target="../embeddings/oleObject2.bin"/><Relationship Id="rId8" Type="http://schemas.openxmlformats.org/officeDocument/2006/relationships/image" Target="../media/image13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4.bin"/><Relationship Id="rId5" Type="http://schemas.openxmlformats.org/officeDocument/2006/relationships/image" Target="../media/image18.emf"/><Relationship Id="rId6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3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21.emf"/><Relationship Id="rId7" Type="http://schemas.openxmlformats.org/officeDocument/2006/relationships/oleObject" Target="../embeddings/Microsoft_Equation2.bin"/><Relationship Id="rId8" Type="http://schemas.openxmlformats.org/officeDocument/2006/relationships/image" Target="../media/image22.emf"/><Relationship Id="rId9" Type="http://schemas.openxmlformats.org/officeDocument/2006/relationships/image" Target="../media/image24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84026"/>
            <a:ext cx="9158941" cy="3941856"/>
          </a:xfrm>
          <a:solidFill>
            <a:srgbClr val="2063CE"/>
          </a:solidFill>
          <a:ln>
            <a:noFill/>
          </a:ln>
        </p:spPr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sz="5200" b="1" dirty="0" smtClean="0">
                <a:solidFill>
                  <a:schemeClr val="bg1"/>
                </a:solidFill>
              </a:rPr>
              <a:t>Proton form-factor measurements</a:t>
            </a:r>
            <a:r>
              <a:rPr lang="en-US" sz="5200" b="1" dirty="0" smtClean="0">
                <a:solidFill>
                  <a:schemeClr val="bg1"/>
                </a:solidFill>
              </a:rPr>
              <a:t> </a:t>
            </a:r>
            <a:r>
              <a:rPr lang="en-US" sz="5200" b="1" dirty="0" smtClean="0">
                <a:solidFill>
                  <a:schemeClr val="bg1"/>
                </a:solidFill>
              </a:rPr>
              <a:t>at </a:t>
            </a:r>
            <a:r>
              <a:rPr lang="en-US" sz="5200" b="1" dirty="0" smtClean="0">
                <a:solidFill>
                  <a:schemeClr val="bg1"/>
                </a:solidFill>
              </a:rPr>
              <a:t>A1 -MAMI</a:t>
            </a: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sz="3200" dirty="0" smtClean="0">
                <a:solidFill>
                  <a:schemeClr val="bg1"/>
                </a:solidFill>
              </a:rPr>
              <a:t>Miha Mihovilovic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JGU Mainz and JSI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189" y="-2"/>
            <a:ext cx="3006311" cy="2096868"/>
          </a:xfrm>
          <a:prstGeom prst="rect">
            <a:avLst/>
          </a:prstGeom>
          <a:effectLst/>
        </p:spPr>
      </p:pic>
      <p:pic>
        <p:nvPicPr>
          <p:cNvPr id="4" name="Picture 3" descr="spectrometerhall.jp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794000" cy="209686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-1" y="6256492"/>
            <a:ext cx="630517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7F7F7F"/>
                </a:solidFill>
                <a:latin typeface="Calibri"/>
                <a:cs typeface="Calibri"/>
              </a:rPr>
              <a:t>GRC</a:t>
            </a: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, Holderness 2016</a:t>
            </a:r>
            <a:r>
              <a:rPr lang="en-US" sz="2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Calibri"/>
                <a:cs typeface="Calibri"/>
              </a:rPr>
              <a:t> </a:t>
            </a:r>
            <a:endParaRPr lang="en-US" sz="2600" dirty="0" smtClean="0">
              <a:solidFill>
                <a:schemeClr val="tx1">
                  <a:lumMod val="50000"/>
                  <a:lumOff val="50000"/>
                </a:schemeClr>
              </a:solidFill>
              <a:latin typeface="Calibri"/>
              <a:cs typeface="Calibri"/>
            </a:endParaRPr>
          </a:p>
        </p:txBody>
      </p:sp>
      <p:pic>
        <p:nvPicPr>
          <p:cNvPr id="27" name="Picture 17" descr="sfb_logo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7317" y="6236433"/>
            <a:ext cx="902918" cy="5231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 descr="JGU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343" y="6172233"/>
            <a:ext cx="617221" cy="617221"/>
          </a:xfrm>
          <a:prstGeom prst="rect">
            <a:avLst/>
          </a:prstGeom>
        </p:spPr>
      </p:pic>
      <p:pic>
        <p:nvPicPr>
          <p:cNvPr id="29" name="Picture 28" descr="Jozef_Stefan_Logo-3-2b710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882" y="6187174"/>
            <a:ext cx="509808" cy="6321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902" y="1968"/>
            <a:ext cx="3123039" cy="2092928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63160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7838" y="634124"/>
            <a:ext cx="5719569" cy="6223876"/>
          </a:xfrm>
          <a:prstGeom prst="rect">
            <a:avLst/>
          </a:prstGeom>
        </p:spPr>
      </p:pic>
      <p:sp>
        <p:nvSpPr>
          <p:cNvPr id="10" name="TextBox 27"/>
          <p:cNvSpPr txBox="1">
            <a:spLocks noChangeArrowheads="1"/>
          </p:cNvSpPr>
          <p:nvPr/>
        </p:nvSpPr>
        <p:spPr bwMode="auto">
          <a:xfrm>
            <a:off x="8160" y="1885488"/>
            <a:ext cx="4030440" cy="417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en-US" sz="1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Pion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production processes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contribute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~10% at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smallest momenta.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Simulation performed with </a:t>
            </a:r>
            <a:r>
              <a:rPr lang="en-US" sz="2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Bernauer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parameterization of form-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factors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  <a:endParaRPr lang="en-US" sz="1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spcAft>
                <a:spcPts val="600"/>
              </a:spcAft>
            </a:pPr>
            <a:endParaRPr lang="en-US" sz="1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A sub-percent agreement between the data and simulation validates the ISR technique. </a:t>
            </a:r>
          </a:p>
        </p:txBody>
      </p:sp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0" y="634124"/>
            <a:ext cx="4038600" cy="124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en-US" sz="1000" dirty="0">
              <a:solidFill>
                <a:srgbClr val="3366FF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Existing apparatus limits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reach and resolution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of present ISR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experiment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to Q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~ 10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-3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GeV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8" name="TextBox 7"/>
            <p:cNvSpPr txBox="1"/>
            <p:nvPr/>
          </p:nvSpPr>
          <p:spPr>
            <a:xfrm>
              <a:off x="268938" y="-120232"/>
              <a:ext cx="441459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Preliminary Results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76457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38" y="849313"/>
            <a:ext cx="8409653" cy="434498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1" name="TextBox 10"/>
            <p:cNvSpPr txBox="1"/>
            <p:nvPr/>
          </p:nvSpPr>
          <p:spPr>
            <a:xfrm>
              <a:off x="268938" y="-120232"/>
              <a:ext cx="664827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ISR form-factors </a:t>
              </a:r>
              <a:r>
                <a:rPr lang="en-US" sz="4000" dirty="0" smtClean="0">
                  <a:solidFill>
                    <a:srgbClr val="2063CE"/>
                  </a:solidFill>
                </a:rPr>
                <a:t>(Preliminary)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Straight Connector 7"/>
          <p:cNvCxnSpPr/>
          <p:nvPr/>
        </p:nvCxnSpPr>
        <p:spPr bwMode="auto">
          <a:xfrm>
            <a:off x="3518882" y="963613"/>
            <a:ext cx="0" cy="3659187"/>
          </a:xfrm>
          <a:prstGeom prst="line">
            <a:avLst/>
          </a:prstGeom>
          <a:ln w="508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27"/>
          <p:cNvSpPr txBox="1">
            <a:spLocks noChangeArrowheads="1"/>
          </p:cNvSpPr>
          <p:nvPr/>
        </p:nvSpPr>
        <p:spPr bwMode="auto">
          <a:xfrm>
            <a:off x="0" y="5219097"/>
            <a:ext cx="9067800" cy="152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endParaRPr lang="en-US" sz="1000" dirty="0" smtClean="0">
              <a:solidFill>
                <a:srgbClr val="3366FF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b="1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First measurement of </a:t>
            </a:r>
            <a:r>
              <a:rPr lang="en-US" sz="2000" b="1" dirty="0" err="1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G</a:t>
            </a:r>
            <a:r>
              <a:rPr lang="en-US" sz="2000" b="1" baseline="-25000" dirty="0" err="1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E</a:t>
            </a:r>
            <a:r>
              <a:rPr lang="en-US" sz="2000" b="1" baseline="30000" dirty="0" err="1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p</a:t>
            </a:r>
            <a:r>
              <a:rPr lang="en-US" sz="2000" b="1" baseline="30000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b="1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at 0.001 GeV</a:t>
            </a:r>
            <a:r>
              <a:rPr lang="en-US" sz="2000" b="1" baseline="30000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2 </a:t>
            </a:r>
            <a:r>
              <a:rPr lang="en-US" sz="2000" b="1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≤ Q</a:t>
            </a:r>
            <a:r>
              <a:rPr lang="en-US" sz="2000" b="1" baseline="30000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2 </a:t>
            </a:r>
            <a:r>
              <a:rPr lang="en-US" sz="2000" b="1" dirty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≤ 0.004 </a:t>
            </a:r>
            <a:r>
              <a:rPr lang="en-US" sz="2000" b="1" dirty="0" smtClean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GeV</a:t>
            </a:r>
            <a:r>
              <a:rPr lang="en-US" sz="2000" b="1" baseline="30000" dirty="0" smtClean="0">
                <a:solidFill>
                  <a:srgbClr val="3366FF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</a:p>
          <a:p>
            <a:pPr marL="342900" indent="-342900">
              <a:buFont typeface="Wingdings" charset="2"/>
              <a:buChar char="§"/>
            </a:pPr>
            <a:endParaRPr lang="en-US" sz="2000" b="1" baseline="30000" dirty="0">
              <a:solidFill>
                <a:srgbClr val="3366FF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Final systematic checks remain to be made! </a:t>
            </a:r>
            <a:r>
              <a:rPr lang="en-US" sz="20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</a:p>
          <a:p>
            <a:pPr marL="342900" indent="-342900">
              <a:lnSpc>
                <a:spcPct val="130000"/>
              </a:lnSpc>
              <a:buFont typeface="Wingdings" charset="2"/>
              <a:buChar char="§"/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(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Improve the theoretical description at the elastic line!) </a:t>
            </a: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135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82" y="2552699"/>
            <a:ext cx="8069246" cy="416911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1" name="TextBox 10"/>
            <p:cNvSpPr txBox="1"/>
            <p:nvPr/>
          </p:nvSpPr>
          <p:spPr>
            <a:xfrm>
              <a:off x="268938" y="-120232"/>
              <a:ext cx="6792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ISR Proton radius </a:t>
              </a:r>
              <a:r>
                <a:rPr lang="en-US" sz="4000" dirty="0" smtClean="0">
                  <a:solidFill>
                    <a:srgbClr val="2063CE"/>
                  </a:solidFill>
                </a:rPr>
                <a:t>(Preliminary)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7959582"/>
              </p:ext>
            </p:extLst>
          </p:nvPr>
        </p:nvGraphicFramePr>
        <p:xfrm>
          <a:off x="4852988" y="1108075"/>
          <a:ext cx="4113212" cy="742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453" name="Equation" r:id="rId5" imgW="2603500" imgH="469900" progId="Equation.3">
                  <p:embed/>
                </p:oleObj>
              </mc:Choice>
              <mc:Fallback>
                <p:oleObj name="Equation" r:id="rId5" imgW="2603500" imgH="469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852988" y="1108075"/>
                        <a:ext cx="4113212" cy="7429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27"/>
          <p:cNvSpPr txBox="1">
            <a:spLocks noChangeArrowheads="1"/>
          </p:cNvSpPr>
          <p:nvPr/>
        </p:nvSpPr>
        <p:spPr bwMode="auto">
          <a:xfrm>
            <a:off x="0" y="874233"/>
            <a:ext cx="46609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err="1" smtClean="0">
                <a:solidFill>
                  <a:srgbClr val="00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G</a:t>
            </a:r>
            <a:r>
              <a:rPr lang="en-US" sz="2000" baseline="-25000" dirty="0" err="1">
                <a:solidFill>
                  <a:srgbClr val="00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E</a:t>
            </a:r>
            <a:r>
              <a:rPr lang="en-US" sz="2000" baseline="30000" dirty="0" err="1" smtClean="0">
                <a:solidFill>
                  <a:srgbClr val="00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p</a:t>
            </a:r>
            <a:r>
              <a:rPr lang="en-US" sz="2000" baseline="30000" dirty="0" smtClean="0">
                <a:solidFill>
                  <a:srgbClr val="00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modeled with the polynomial fit.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solidFill>
                <a:srgbClr val="00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solidFill>
                  <a:srgbClr val="00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Higher order terms (</a:t>
            </a:r>
            <a:r>
              <a:rPr lang="en-US" sz="2000" dirty="0" err="1" smtClean="0">
                <a:solidFill>
                  <a:srgbClr val="00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a,b</a:t>
            </a:r>
            <a:r>
              <a:rPr lang="en-US" sz="2000" dirty="0" smtClean="0">
                <a:solidFill>
                  <a:srgbClr val="00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) known from previous analyses [</a:t>
            </a:r>
            <a:r>
              <a:rPr lang="en-US" sz="2000" dirty="0" err="1" smtClean="0">
                <a:solidFill>
                  <a:srgbClr val="00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Distler</a:t>
            </a:r>
            <a:r>
              <a:rPr lang="en-US" sz="2000" dirty="0" smtClean="0">
                <a:solidFill>
                  <a:srgbClr val="00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et al.]</a:t>
            </a:r>
            <a:endParaRPr lang="en-US" sz="2000" dirty="0">
              <a:solidFill>
                <a:srgbClr val="000000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12900" y="4064000"/>
            <a:ext cx="6756400" cy="1358900"/>
            <a:chOff x="1612900" y="4064000"/>
            <a:chExt cx="6756400" cy="1358900"/>
          </a:xfrm>
        </p:grpSpPr>
        <p:sp>
          <p:nvSpPr>
            <p:cNvPr id="3" name="Rectangle 2"/>
            <p:cNvSpPr/>
            <p:nvPr/>
          </p:nvSpPr>
          <p:spPr>
            <a:xfrm>
              <a:off x="1612900" y="4064000"/>
              <a:ext cx="6756400" cy="1358900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  <a:softEdge rad="88900"/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19701086"/>
                </p:ext>
              </p:extLst>
            </p:nvPr>
          </p:nvGraphicFramePr>
          <p:xfrm>
            <a:off x="1916113" y="4413250"/>
            <a:ext cx="6143625" cy="617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2454" name="Equation" r:id="rId7" imgW="3035300" imgH="304800" progId="Equation.3">
                    <p:embed/>
                  </p:oleObj>
                </mc:Choice>
                <mc:Fallback>
                  <p:oleObj name="Equation" r:id="rId7" imgW="3035300" imgH="304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916113" y="4413250"/>
                          <a:ext cx="6143625" cy="6175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27288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8" name="TextBox 17"/>
            <p:cNvSpPr txBox="1"/>
            <p:nvPr/>
          </p:nvSpPr>
          <p:spPr>
            <a:xfrm>
              <a:off x="268938" y="-120232"/>
              <a:ext cx="601108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In-medium modifications ? 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InMedi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314" y="878823"/>
            <a:ext cx="5102296" cy="4795763"/>
          </a:xfrm>
          <a:prstGeom prst="rect">
            <a:avLst/>
          </a:prstGeom>
        </p:spPr>
      </p:pic>
      <p:sp>
        <p:nvSpPr>
          <p:cNvPr id="27" name="TextBox 27"/>
          <p:cNvSpPr txBox="1">
            <a:spLocks noChangeArrowheads="1"/>
          </p:cNvSpPr>
          <p:nvPr/>
        </p:nvSpPr>
        <p:spPr bwMode="auto">
          <a:xfrm>
            <a:off x="585213" y="5527671"/>
            <a:ext cx="830253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>
                <a:latin typeface="Helvetica" charset="0"/>
                <a:cs typeface="Helvetica" charset="0"/>
              </a:rPr>
              <a:t>I</a:t>
            </a:r>
            <a:r>
              <a:rPr lang="en-US" sz="2000" dirty="0" smtClean="0">
                <a:latin typeface="Helvetica" charset="0"/>
                <a:cs typeface="Helvetica" charset="0"/>
              </a:rPr>
              <a:t>s the nucleon structure modified within the nuclear medium?</a:t>
            </a:r>
          </a:p>
          <a:p>
            <a:pPr marL="342900" indent="-342900" eaLnBrk="1" hangingPunct="1">
              <a:buFont typeface="Wingdings" charset="2"/>
              <a:buChar char="§"/>
            </a:pPr>
            <a:endParaRPr lang="en-US" sz="2000" dirty="0" smtClean="0">
              <a:latin typeface="Helvetica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Modifications result in observable changes in the EM form-factors. </a:t>
            </a:r>
            <a:endParaRPr lang="en-US" sz="2000" dirty="0" smtClean="0">
              <a:latin typeface="Helvetica" charset="0"/>
              <a:cs typeface="Helvetica" charset="0"/>
            </a:endParaRPr>
          </a:p>
          <a:p>
            <a:pPr algn="ctr" eaLnBrk="1" hangingPunct="1"/>
            <a:endParaRPr lang="en-US" sz="2000" dirty="0">
              <a:latin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108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8" name="TextBox 17"/>
            <p:cNvSpPr txBox="1"/>
            <p:nvPr/>
          </p:nvSpPr>
          <p:spPr>
            <a:xfrm>
              <a:off x="268938" y="-120232"/>
              <a:ext cx="710963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Quasi-Elastic Electron Scattering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27"/>
          <p:cNvSpPr txBox="1">
            <a:spLocks noChangeArrowheads="1"/>
          </p:cNvSpPr>
          <p:nvPr/>
        </p:nvSpPr>
        <p:spPr bwMode="auto">
          <a:xfrm>
            <a:off x="0" y="863482"/>
            <a:ext cx="77553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Probing a single nucleon inside the nucleus. </a:t>
            </a:r>
          </a:p>
          <a:p>
            <a:pPr marL="342900" indent="-342900" eaLnBrk="1" hangingPunct="1">
              <a:buFont typeface="Wingdings" charset="2"/>
              <a:buChar char="§"/>
            </a:pPr>
            <a:endParaRPr lang="en-US" sz="2000" dirty="0" smtClean="0">
              <a:latin typeface="Helvetica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>
                <a:latin typeface="Helvetica" charset="0"/>
                <a:cs typeface="Helvetica" charset="0"/>
              </a:rPr>
              <a:t>S</a:t>
            </a:r>
            <a:r>
              <a:rPr lang="en-US" sz="2000" dirty="0" smtClean="0">
                <a:latin typeface="Helvetica" charset="0"/>
                <a:cs typeface="Helvetica" charset="0"/>
              </a:rPr>
              <a:t>ensitivity to medium modifications via polarization transfer in QE nucleon knockout (PWBA):</a:t>
            </a:r>
            <a:endParaRPr lang="en-US" sz="2000" dirty="0">
              <a:latin typeface="Helvetica" charset="0"/>
              <a:cs typeface="Helvetica" charset="0"/>
            </a:endParaRPr>
          </a:p>
        </p:txBody>
      </p:sp>
      <p:pic>
        <p:nvPicPr>
          <p:cNvPr id="2" name="Picture 1" descr="Screen Shot 2016-08-01 at 20.47.5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01" y="2520471"/>
            <a:ext cx="4031807" cy="819653"/>
          </a:xfrm>
          <a:prstGeom prst="rect">
            <a:avLst/>
          </a:prstGeom>
          <a:ln w="28575" cmpd="sng">
            <a:solidFill>
              <a:srgbClr val="2063CE"/>
            </a:solidFill>
          </a:ln>
        </p:spPr>
      </p:pic>
      <p:sp>
        <p:nvSpPr>
          <p:cNvPr id="10" name="TextBox 27"/>
          <p:cNvSpPr txBox="1">
            <a:spLocks noChangeArrowheads="1"/>
          </p:cNvSpPr>
          <p:nvPr/>
        </p:nvSpPr>
        <p:spPr bwMode="auto">
          <a:xfrm>
            <a:off x="14097" y="3737604"/>
            <a:ext cx="77553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Effect camouflaged by FSI and MEC effects.</a:t>
            </a:r>
          </a:p>
          <a:p>
            <a:pPr eaLnBrk="1" hangingPunct="1"/>
            <a:endParaRPr lang="en-US" sz="2000" dirty="0">
              <a:latin typeface="Helvetica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Observable: </a:t>
            </a:r>
            <a:r>
              <a:rPr lang="en-US" sz="2000" dirty="0" err="1" smtClean="0">
                <a:latin typeface="Helvetica" charset="0"/>
                <a:cs typeface="Helvetica" charset="0"/>
              </a:rPr>
              <a:t>Virtuality</a:t>
            </a:r>
            <a:r>
              <a:rPr lang="en-US" sz="2000" dirty="0">
                <a:latin typeface="Helvetica" charset="0"/>
                <a:cs typeface="Helvetica" charset="0"/>
              </a:rPr>
              <a:t> </a:t>
            </a:r>
            <a:r>
              <a:rPr lang="en-US" sz="2000" dirty="0" smtClean="0">
                <a:latin typeface="Helvetica" charset="0"/>
                <a:cs typeface="Helvetica" charset="0"/>
              </a:rPr>
              <a:t>– how far off shell is the nucleon:</a:t>
            </a:r>
          </a:p>
          <a:p>
            <a:pPr marL="342900" indent="-342900" eaLnBrk="1" hangingPunct="1">
              <a:buFont typeface="Wingdings" charset="2"/>
              <a:buChar char="§"/>
            </a:pPr>
            <a:endParaRPr lang="en-US" sz="2000" dirty="0">
              <a:latin typeface="Helvetica" charset="0"/>
              <a:cs typeface="Helvetica" charset="0"/>
            </a:endParaRPr>
          </a:p>
        </p:txBody>
      </p:sp>
      <p:pic>
        <p:nvPicPr>
          <p:cNvPr id="3" name="Picture 2" descr="Screen Shot 2016-08-01 at 21.24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68" y="5061043"/>
            <a:ext cx="5987602" cy="755977"/>
          </a:xfrm>
          <a:prstGeom prst="rect">
            <a:avLst/>
          </a:prstGeom>
          <a:ln w="28575" cmpd="sng">
            <a:solidFill>
              <a:srgbClr val="2063CE"/>
            </a:solidFill>
          </a:ln>
        </p:spPr>
      </p:pic>
      <p:sp>
        <p:nvSpPr>
          <p:cNvPr id="4" name="Rectangle 3"/>
          <p:cNvSpPr/>
          <p:nvPr/>
        </p:nvSpPr>
        <p:spPr>
          <a:xfrm>
            <a:off x="14096" y="6058320"/>
            <a:ext cx="810120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Helvetica" charset="0"/>
                <a:cs typeface="Helvetica" charset="0"/>
              </a:rPr>
              <a:t>Is the effect caused by nuclear density or by momentum of the proton inside the nucleus?</a:t>
            </a:r>
          </a:p>
        </p:txBody>
      </p:sp>
    </p:spTree>
    <p:extLst>
      <p:ext uri="{BB962C8B-B14F-4D97-AF65-F5344CB8AC3E}">
        <p14:creationId xmlns:p14="http://schemas.microsoft.com/office/powerpoint/2010/main" val="1227531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8" name="TextBox 17"/>
            <p:cNvSpPr txBox="1"/>
            <p:nvPr/>
          </p:nvSpPr>
          <p:spPr>
            <a:xfrm>
              <a:off x="268938" y="-120232"/>
              <a:ext cx="782472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Polarization transfer 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in </a:t>
              </a:r>
              <a:r>
                <a:rPr lang="en-US" sz="4000" b="1" baseline="30000" dirty="0">
                  <a:solidFill>
                    <a:srgbClr val="2063CE"/>
                  </a:solidFill>
                </a:rPr>
                <a:t>2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H @ MAMI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27"/>
          <p:cNvSpPr txBox="1">
            <a:spLocks noChangeArrowheads="1"/>
          </p:cNvSpPr>
          <p:nvPr/>
        </p:nvSpPr>
        <p:spPr bwMode="auto">
          <a:xfrm>
            <a:off x="0" y="4827960"/>
            <a:ext cx="8729414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Wingdings" charset="2"/>
              <a:buChar char="§"/>
            </a:pPr>
            <a:r>
              <a:rPr lang="en-US" sz="1800" dirty="0" smtClean="0">
                <a:latin typeface="Helvetica" charset="0"/>
                <a:cs typeface="Helvetica" charset="0"/>
              </a:rPr>
              <a:t>General agreement </a:t>
            </a:r>
            <a:r>
              <a:rPr lang="en-US" sz="1800" dirty="0">
                <a:latin typeface="Helvetica" charset="0"/>
                <a:cs typeface="Helvetica" charset="0"/>
              </a:rPr>
              <a:t> </a:t>
            </a:r>
            <a:r>
              <a:rPr lang="en-US" sz="1800" dirty="0" smtClean="0">
                <a:latin typeface="Helvetica" charset="0"/>
                <a:cs typeface="Helvetica" charset="0"/>
              </a:rPr>
              <a:t>with the calculations (with </a:t>
            </a:r>
            <a:r>
              <a:rPr lang="en-US" sz="1800" dirty="0" err="1" smtClean="0">
                <a:latin typeface="Helvetica" charset="0"/>
                <a:cs typeface="Helvetica" charset="0"/>
              </a:rPr>
              <a:t>Bernauer</a:t>
            </a:r>
            <a:r>
              <a:rPr lang="en-US" sz="1800" dirty="0" smtClean="0">
                <a:latin typeface="Helvetica" charset="0"/>
                <a:cs typeface="Helvetica" charset="0"/>
              </a:rPr>
              <a:t> FFs). </a:t>
            </a:r>
            <a:r>
              <a:rPr lang="en-US" sz="1800" dirty="0">
                <a:latin typeface="Helvetica" charset="0"/>
                <a:cs typeface="Helvetica" charset="0"/>
              </a:rPr>
              <a:t>E</a:t>
            </a:r>
            <a:r>
              <a:rPr lang="en-US" sz="1800" dirty="0" smtClean="0">
                <a:latin typeface="Helvetica" charset="0"/>
                <a:cs typeface="Helvetica" charset="0"/>
              </a:rPr>
              <a:t>ffect is predominantly due to proton motion </a:t>
            </a:r>
            <a:r>
              <a:rPr lang="en-US" sz="1800" dirty="0" smtClean="0">
                <a:latin typeface="Helvetica" charset="0"/>
                <a:cs typeface="Helvetica" charset="0"/>
              </a:rPr>
              <a:t>and FSI in the deuteron.</a:t>
            </a:r>
          </a:p>
          <a:p>
            <a:pPr marL="342900" indent="-342900" eaLnBrk="1" hangingPunct="1">
              <a:buFont typeface="Wingdings" charset="2"/>
              <a:buChar char="§"/>
            </a:pPr>
            <a:endParaRPr lang="en-US" sz="1800" dirty="0">
              <a:latin typeface="Helvetica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1800" dirty="0">
                <a:latin typeface="Helvetica" charset="0"/>
                <a:cs typeface="Helvetica" charset="0"/>
              </a:rPr>
              <a:t>Remaining 10% </a:t>
            </a:r>
            <a:r>
              <a:rPr lang="en-US" sz="1800" dirty="0" smtClean="0">
                <a:latin typeface="Helvetica" charset="0"/>
                <a:cs typeface="Helvetica" charset="0"/>
              </a:rPr>
              <a:t>gap between the data and theory indicates the need for modification of of the bound nuclear structure. </a:t>
            </a:r>
            <a:endParaRPr lang="en-US" sz="1800" dirty="0">
              <a:latin typeface="Helvetica" charset="0"/>
              <a:cs typeface="Helvetica" charset="0"/>
            </a:endParaRPr>
          </a:p>
          <a:p>
            <a:pPr eaLnBrk="1" hangingPunct="1"/>
            <a:endParaRPr lang="en-US" sz="1800" dirty="0">
              <a:latin typeface="Helvetica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1800" b="1" dirty="0" smtClean="0">
                <a:solidFill>
                  <a:srgbClr val="2063CE"/>
                </a:solidFill>
                <a:latin typeface="Helvetica" charset="0"/>
                <a:cs typeface="Helvetica" charset="0"/>
              </a:rPr>
              <a:t>Effect independent of Q</a:t>
            </a:r>
            <a:r>
              <a:rPr lang="en-US" sz="1800" b="1" baseline="30000" dirty="0" smtClean="0">
                <a:solidFill>
                  <a:srgbClr val="2063CE"/>
                </a:solidFill>
                <a:latin typeface="Helvetica" charset="0"/>
                <a:cs typeface="Helvetica" charset="0"/>
              </a:rPr>
              <a:t>2</a:t>
            </a:r>
            <a:r>
              <a:rPr lang="en-US" sz="1800" dirty="0" smtClean="0">
                <a:latin typeface="Helvetica" charset="0"/>
                <a:cs typeface="Helvetica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87" y="900113"/>
            <a:ext cx="5640114" cy="38352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43936" y="671849"/>
            <a:ext cx="292946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I.Y., D.I. et al. </a:t>
            </a:r>
            <a:r>
              <a:rPr lang="is-IS" sz="1500" dirty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arXiv:1602.06104</a:t>
            </a:r>
          </a:p>
          <a:p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13503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8" name="TextBox 17"/>
            <p:cNvSpPr txBox="1"/>
            <p:nvPr/>
          </p:nvSpPr>
          <p:spPr>
            <a:xfrm>
              <a:off x="268938" y="-120232"/>
              <a:ext cx="22033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baseline="30000" dirty="0" smtClean="0">
                  <a:solidFill>
                    <a:srgbClr val="2063CE"/>
                  </a:solidFill>
                </a:rPr>
                <a:t>4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He vs. </a:t>
              </a:r>
              <a:r>
                <a:rPr lang="en-US" sz="3600" b="1" baseline="30000" dirty="0">
                  <a:solidFill>
                    <a:srgbClr val="2063CE"/>
                  </a:solidFill>
                </a:rPr>
                <a:t>2</a:t>
              </a:r>
              <a:r>
                <a:rPr lang="en-US" sz="3600" b="1" dirty="0">
                  <a:solidFill>
                    <a:srgbClr val="2063CE"/>
                  </a:solidFill>
                </a:rPr>
                <a:t>H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27"/>
          <p:cNvSpPr txBox="1">
            <a:spLocks noChangeArrowheads="1"/>
          </p:cNvSpPr>
          <p:nvPr/>
        </p:nvSpPr>
        <p:spPr bwMode="auto">
          <a:xfrm>
            <a:off x="0" y="4925362"/>
            <a:ext cx="9049986" cy="191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Excellent agreement between weakly bound </a:t>
            </a:r>
            <a:r>
              <a:rPr lang="en-US" sz="2000" baseline="30000" dirty="0" smtClean="0">
                <a:latin typeface="Helvetica" charset="0"/>
                <a:cs typeface="Helvetica" charset="0"/>
              </a:rPr>
              <a:t>2</a:t>
            </a:r>
            <a:r>
              <a:rPr lang="en-US" sz="2000" dirty="0" smtClean="0">
                <a:latin typeface="Helvetica" charset="0"/>
                <a:cs typeface="Helvetica" charset="0"/>
              </a:rPr>
              <a:t>H and strongly bound </a:t>
            </a:r>
            <a:r>
              <a:rPr lang="en-US" sz="2000" baseline="30000" dirty="0" smtClean="0">
                <a:latin typeface="Helvetica" charset="0"/>
                <a:cs typeface="Helvetica" charset="0"/>
              </a:rPr>
              <a:t>4</a:t>
            </a:r>
            <a:r>
              <a:rPr lang="en-US" sz="2000" dirty="0" smtClean="0">
                <a:latin typeface="Helvetica" charset="0"/>
                <a:cs typeface="Helvetica" charset="0"/>
              </a:rPr>
              <a:t>He.  </a:t>
            </a:r>
            <a:endParaRPr lang="en-US" sz="2000" dirty="0">
              <a:latin typeface="Helvetica" charset="0"/>
              <a:cs typeface="Helvetica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charset="2"/>
              <a:buChar char="§"/>
            </a:pPr>
            <a:r>
              <a:rPr lang="en-US" sz="2000" b="1" dirty="0" smtClean="0">
                <a:solidFill>
                  <a:srgbClr val="2063CE"/>
                </a:solidFill>
                <a:latin typeface="Helvetica" charset="0"/>
                <a:cs typeface="Helvetica" charset="0"/>
              </a:rPr>
              <a:t>Deviations from free proton value do not depend on nuclear density.</a:t>
            </a:r>
            <a:endParaRPr lang="en-US" sz="2000" b="1" dirty="0">
              <a:solidFill>
                <a:srgbClr val="2063CE"/>
              </a:solidFill>
              <a:latin typeface="Helvetica" charset="0"/>
              <a:cs typeface="Helvetica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New measurements at </a:t>
            </a:r>
            <a:r>
              <a:rPr lang="en-US" sz="2000" dirty="0" err="1" smtClean="0">
                <a:latin typeface="Helvetica" charset="0"/>
                <a:cs typeface="Helvetica" charset="0"/>
              </a:rPr>
              <a:t>JLab</a:t>
            </a:r>
            <a:r>
              <a:rPr lang="en-US" sz="2000" dirty="0" smtClean="0">
                <a:latin typeface="Helvetica" charset="0"/>
                <a:cs typeface="Helvetica" charset="0"/>
              </a:rPr>
              <a:t> and MAMI scheduled.</a:t>
            </a:r>
          </a:p>
          <a:p>
            <a:pPr marL="342900" indent="-342900" eaLnBrk="1" hangingPunct="1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What about other nuclei?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87" y="900113"/>
            <a:ext cx="5640113" cy="383527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43936" y="671849"/>
            <a:ext cx="292946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I.Y., D.I. et al. </a:t>
            </a:r>
            <a:r>
              <a:rPr lang="is-IS" sz="1500" dirty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arXiv:1602.06104</a:t>
            </a:r>
          </a:p>
          <a:p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38196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8" name="TextBox 17"/>
            <p:cNvSpPr txBox="1"/>
            <p:nvPr/>
          </p:nvSpPr>
          <p:spPr>
            <a:xfrm>
              <a:off x="268938" y="-120232"/>
              <a:ext cx="78109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New measurement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 on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baseline="30000" dirty="0" smtClean="0">
                  <a:solidFill>
                    <a:srgbClr val="2063CE"/>
                  </a:solidFill>
                </a:rPr>
                <a:t>12</a:t>
              </a:r>
              <a:r>
                <a:rPr lang="en-US" sz="4000" b="1" dirty="0">
                  <a:solidFill>
                    <a:srgbClr val="2063CE"/>
                  </a:solidFill>
                </a:rPr>
                <a:t>C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 @ MAMI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27"/>
          <p:cNvSpPr txBox="1">
            <a:spLocks noChangeArrowheads="1"/>
          </p:cNvSpPr>
          <p:nvPr/>
        </p:nvSpPr>
        <p:spPr bwMode="auto">
          <a:xfrm>
            <a:off x="-1" y="4806832"/>
            <a:ext cx="8260887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New polarization transfer measurement on </a:t>
            </a:r>
            <a:r>
              <a:rPr lang="en-US" sz="2000" baseline="30000" dirty="0" smtClean="0">
                <a:latin typeface="Helvetica" charset="0"/>
                <a:cs typeface="Helvetica" charset="0"/>
              </a:rPr>
              <a:t>12</a:t>
            </a:r>
            <a:r>
              <a:rPr lang="en-US" sz="2000" dirty="0" smtClean="0">
                <a:latin typeface="Helvetica" charset="0"/>
                <a:cs typeface="Helvetica" charset="0"/>
              </a:rPr>
              <a:t>C.</a:t>
            </a:r>
          </a:p>
          <a:p>
            <a:pPr marL="342900" indent="-342900" eaLnBrk="1" hangingPunct="1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First preliminary findings support results from </a:t>
            </a:r>
            <a:r>
              <a:rPr lang="en-US" sz="2000" baseline="30000" dirty="0" smtClean="0">
                <a:latin typeface="Helvetica" charset="0"/>
                <a:cs typeface="Helvetica" charset="0"/>
              </a:rPr>
              <a:t>2</a:t>
            </a:r>
            <a:r>
              <a:rPr lang="en-US" sz="2000" dirty="0" smtClean="0">
                <a:latin typeface="Helvetica" charset="0"/>
                <a:cs typeface="Helvetica" charset="0"/>
              </a:rPr>
              <a:t>H and </a:t>
            </a:r>
            <a:r>
              <a:rPr lang="en-US" sz="2000" baseline="30000" dirty="0" smtClean="0">
                <a:latin typeface="Helvetica" charset="0"/>
                <a:cs typeface="Helvetica" charset="0"/>
              </a:rPr>
              <a:t>4</a:t>
            </a:r>
            <a:r>
              <a:rPr lang="en-US" sz="2000" dirty="0" smtClean="0">
                <a:latin typeface="Helvetica" charset="0"/>
                <a:cs typeface="Helvetica" charset="0"/>
              </a:rPr>
              <a:t>He.</a:t>
            </a:r>
          </a:p>
          <a:p>
            <a:pPr marL="342900" indent="-342900" eaLnBrk="1" hangingPunct="1">
              <a:lnSpc>
                <a:spcPct val="150000"/>
              </a:lnSpc>
              <a:buFont typeface="Wingdings" charset="2"/>
              <a:buChar char="§"/>
            </a:pPr>
            <a:r>
              <a:rPr lang="en-US" sz="2000" b="1" dirty="0" smtClean="0">
                <a:solidFill>
                  <a:srgbClr val="2063CE"/>
                </a:solidFill>
                <a:latin typeface="Helvetica" charset="0"/>
                <a:cs typeface="Helvetica" charset="0"/>
              </a:rPr>
              <a:t>Universal behavior of polarization transfer ratio in nuclei?</a:t>
            </a:r>
          </a:p>
          <a:p>
            <a:pPr marL="342900" indent="-342900" eaLnBrk="1" hangingPunct="1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Analysis on going </a:t>
            </a:r>
            <a:r>
              <a:rPr lang="en-US" sz="20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latin typeface="Helvetica" charset="0"/>
                <a:cs typeface="Helvetica" charset="0"/>
                <a:sym typeface="Wingdings"/>
              </a:rPr>
              <a:t> </a:t>
            </a:r>
            <a:r>
              <a:rPr lang="en-US" sz="2000" dirty="0" smtClean="0">
                <a:latin typeface="Helvetica" charset="0"/>
                <a:cs typeface="Helvetica" charset="0"/>
                <a:sym typeface="Wingdings"/>
              </a:rPr>
              <a:t>See poster of David </a:t>
            </a:r>
            <a:r>
              <a:rPr lang="en-US" sz="2000" dirty="0" err="1" smtClean="0">
                <a:latin typeface="Helvetica" charset="0"/>
                <a:cs typeface="Helvetica" charset="0"/>
                <a:sym typeface="Wingdings"/>
              </a:rPr>
              <a:t>Izraeli</a:t>
            </a:r>
            <a:r>
              <a:rPr lang="en-US" sz="2000" dirty="0" smtClean="0">
                <a:latin typeface="Helvetica" charset="0"/>
                <a:cs typeface="Helvetica" charset="0"/>
                <a:sym typeface="Wingdings"/>
              </a:rPr>
              <a:t> for details. </a:t>
            </a:r>
            <a:endParaRPr lang="en-US" sz="2000" dirty="0" smtClean="0">
              <a:latin typeface="Helvetica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endParaRPr lang="en-US" sz="2000" dirty="0">
              <a:latin typeface="Helvetica" charset="0"/>
              <a:cs typeface="Helvetica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462" y="900112"/>
            <a:ext cx="7538951" cy="38352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4179" y="1269886"/>
            <a:ext cx="1442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Preliminary</a:t>
            </a:r>
            <a:endParaRPr lang="en-US" b="1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86891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36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9" name="TextBox 18"/>
            <p:cNvSpPr txBox="1"/>
            <p:nvPr/>
          </p:nvSpPr>
          <p:spPr>
            <a:xfrm>
              <a:off x="268938" y="-120232"/>
              <a:ext cx="233143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Summary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27"/>
          <p:cNvSpPr txBox="1">
            <a:spLocks noChangeArrowheads="1"/>
          </p:cNvSpPr>
          <p:nvPr/>
        </p:nvSpPr>
        <p:spPr bwMode="auto">
          <a:xfrm>
            <a:off x="42180" y="657210"/>
            <a:ext cx="8671182" cy="6017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500" dirty="0">
              <a:latin typeface="Helvetica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MAMI has a long tradition of form-factor measurements. </a:t>
            </a:r>
          </a:p>
          <a:p>
            <a:pPr marL="342900" indent="-342900" eaLnBrk="1" hangingPunct="1">
              <a:buFont typeface="Wingdings" charset="2"/>
              <a:buChar char="§"/>
            </a:pPr>
            <a:endParaRPr lang="en-US" sz="2000" dirty="0">
              <a:latin typeface="Helvetica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Several new experiments on light nuclei (H, </a:t>
            </a:r>
            <a:r>
              <a:rPr lang="en-US" sz="2000" baseline="30000" dirty="0" smtClean="0">
                <a:latin typeface="Helvetica" charset="0"/>
                <a:cs typeface="Helvetica" charset="0"/>
              </a:rPr>
              <a:t>2</a:t>
            </a:r>
            <a:r>
              <a:rPr lang="en-US" sz="2000" dirty="0" smtClean="0">
                <a:latin typeface="Helvetica" charset="0"/>
                <a:cs typeface="Helvetica" charset="0"/>
              </a:rPr>
              <a:t>H, </a:t>
            </a:r>
            <a:r>
              <a:rPr lang="en-US" sz="2000" baseline="30000" dirty="0" smtClean="0">
                <a:latin typeface="Helvetica" charset="0"/>
                <a:cs typeface="Helvetica" charset="0"/>
              </a:rPr>
              <a:t>3</a:t>
            </a:r>
            <a:r>
              <a:rPr lang="en-US" sz="2000" dirty="0" smtClean="0">
                <a:latin typeface="Helvetica" charset="0"/>
                <a:cs typeface="Helvetica" charset="0"/>
              </a:rPr>
              <a:t>He, </a:t>
            </a:r>
            <a:r>
              <a:rPr lang="en-US" sz="2000" baseline="30000" dirty="0" smtClean="0">
                <a:latin typeface="Helvetica" charset="0"/>
                <a:cs typeface="Helvetica" charset="0"/>
              </a:rPr>
              <a:t>4</a:t>
            </a:r>
            <a:r>
              <a:rPr lang="en-US" sz="2000" dirty="0" smtClean="0">
                <a:latin typeface="Helvetica" charset="0"/>
                <a:cs typeface="Helvetica" charset="0"/>
              </a:rPr>
              <a:t>He, Li) are underway at A1. Motivated by proton-radius puzzle.</a:t>
            </a:r>
          </a:p>
          <a:p>
            <a:pPr marL="342900" indent="-342900" eaLnBrk="1" hangingPunct="1">
              <a:buFont typeface="Wingdings" charset="2"/>
              <a:buChar char="§"/>
            </a:pPr>
            <a:endParaRPr lang="en-US" sz="2000" dirty="0">
              <a:latin typeface="Helvetica" charset="0"/>
              <a:cs typeface="Helvetica" charset="0"/>
            </a:endParaRPr>
          </a:p>
          <a:p>
            <a:pPr eaLnBrk="1" hangingPunct="1"/>
            <a:endParaRPr lang="en-US" sz="1000" dirty="0">
              <a:solidFill>
                <a:srgbClr val="404040"/>
              </a:solidFill>
              <a:latin typeface="Helvetica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2000" b="1" dirty="0">
                <a:solidFill>
                  <a:srgbClr val="2063CE"/>
                </a:solidFill>
                <a:latin typeface="Helvetica" charset="0"/>
                <a:cs typeface="Helvetica" charset="0"/>
              </a:rPr>
              <a:t>A pilot experiment has been performed at MAMI to measure </a:t>
            </a:r>
            <a:r>
              <a:rPr lang="en-US" sz="2000" b="1" dirty="0" err="1">
                <a:solidFill>
                  <a:srgbClr val="2063CE"/>
                </a:solidFill>
                <a:latin typeface="Helvetica" charset="0"/>
                <a:cs typeface="Helvetica" charset="0"/>
              </a:rPr>
              <a:t>G</a:t>
            </a:r>
            <a:r>
              <a:rPr lang="en-US" sz="2000" b="1" baseline="-25000" dirty="0" err="1">
                <a:solidFill>
                  <a:srgbClr val="2063CE"/>
                </a:solidFill>
                <a:latin typeface="Helvetica" charset="0"/>
                <a:cs typeface="Helvetica" charset="0"/>
              </a:rPr>
              <a:t>E</a:t>
            </a:r>
            <a:r>
              <a:rPr lang="en-US" sz="2000" b="1" baseline="30000" dirty="0" err="1">
                <a:solidFill>
                  <a:srgbClr val="2063CE"/>
                </a:solidFill>
                <a:latin typeface="Helvetica" charset="0"/>
                <a:cs typeface="Helvetica" charset="0"/>
              </a:rPr>
              <a:t>p</a:t>
            </a:r>
            <a:r>
              <a:rPr lang="en-US" sz="2000" b="1" dirty="0">
                <a:solidFill>
                  <a:srgbClr val="2063CE"/>
                </a:solidFill>
                <a:latin typeface="Helvetica" charset="0"/>
                <a:cs typeface="Helvetica" charset="0"/>
              </a:rPr>
              <a:t> at very low </a:t>
            </a:r>
            <a:r>
              <a:rPr lang="en-US" sz="2000" b="1" dirty="0" smtClean="0">
                <a:solidFill>
                  <a:srgbClr val="2063CE"/>
                </a:solidFill>
                <a:latin typeface="Helvetica" charset="0"/>
                <a:cs typeface="Helvetica" charset="0"/>
              </a:rPr>
              <a:t>Q</a:t>
            </a:r>
            <a:r>
              <a:rPr lang="en-US" sz="2000" b="1" baseline="30000" dirty="0" smtClean="0">
                <a:solidFill>
                  <a:srgbClr val="2063CE"/>
                </a:solidFill>
                <a:latin typeface="Helvetica" charset="0"/>
                <a:cs typeface="Helvetica" charset="0"/>
              </a:rPr>
              <a:t>2</a:t>
            </a:r>
            <a:r>
              <a:rPr lang="en-US" sz="2000" b="1" dirty="0">
                <a:solidFill>
                  <a:srgbClr val="2063CE"/>
                </a:solidFill>
                <a:latin typeface="Helvetica" charset="0"/>
                <a:cs typeface="Helvetica" charset="0"/>
              </a:rPr>
              <a:t> </a:t>
            </a:r>
            <a:r>
              <a:rPr lang="en-US" sz="2000" b="1" dirty="0" smtClean="0">
                <a:solidFill>
                  <a:srgbClr val="2063CE"/>
                </a:solidFill>
                <a:latin typeface="Helvetica" charset="0"/>
                <a:cs typeface="Helvetica" charset="0"/>
              </a:rPr>
              <a:t>using new technique based on ISR.</a:t>
            </a:r>
          </a:p>
          <a:p>
            <a:pPr marL="342900" indent="-342900" eaLnBrk="1" hangingPunct="1">
              <a:buFont typeface="Wingdings" charset="2"/>
              <a:buChar char="§"/>
            </a:pPr>
            <a:endParaRPr lang="en-US" sz="1000" dirty="0">
              <a:latin typeface="Helvetica" charset="0"/>
              <a:ea typeface="Helvetica" pitchFamily="-100" charset="0"/>
              <a:cs typeface="Helvetica" charset="0"/>
            </a:endParaRPr>
          </a:p>
          <a:p>
            <a:pPr eaLnBrk="1" hangingPunct="1"/>
            <a:endParaRPr lang="en-US" sz="1000" dirty="0">
              <a:latin typeface="Helvetica" charset="0"/>
              <a:ea typeface="Helvetica" pitchFamily="-100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>
                <a:latin typeface="Helvetica" charset="0"/>
                <a:ea typeface="Helvetica" pitchFamily="-100" charset="0"/>
                <a:cs typeface="Helvetica" charset="0"/>
              </a:rPr>
              <a:t>Reach of the first ISR experiment limited by unforeseen </a:t>
            </a:r>
            <a:r>
              <a:rPr lang="en-US" sz="2000" dirty="0" smtClean="0">
                <a:latin typeface="Helvetica" charset="0"/>
                <a:ea typeface="Helvetica" pitchFamily="-100" charset="0"/>
                <a:cs typeface="Helvetica" charset="0"/>
              </a:rPr>
              <a:t>backgrounds but </a:t>
            </a:r>
            <a:r>
              <a:rPr lang="en-US" sz="2000" dirty="0">
                <a:latin typeface="Helvetica" charset="0"/>
                <a:cs typeface="Helvetica" charset="0"/>
              </a:rPr>
              <a:t>n</a:t>
            </a:r>
            <a:r>
              <a:rPr lang="en-US" sz="2000" dirty="0" smtClean="0">
                <a:latin typeface="Helvetica" charset="0"/>
                <a:cs typeface="Helvetica" charset="0"/>
              </a:rPr>
              <a:t>ext </a:t>
            </a:r>
            <a:r>
              <a:rPr lang="en-US" sz="2000" dirty="0">
                <a:latin typeface="Helvetica" charset="0"/>
                <a:cs typeface="Helvetica" charset="0"/>
              </a:rPr>
              <a:t>generation experiments </a:t>
            </a:r>
            <a:r>
              <a:rPr lang="en-US" sz="2000" dirty="0" smtClean="0">
                <a:latin typeface="Helvetica" charset="0"/>
                <a:cs typeface="Helvetica" charset="0"/>
              </a:rPr>
              <a:t>already foreseen at </a:t>
            </a:r>
            <a:r>
              <a:rPr lang="en-US" sz="2000" dirty="0">
                <a:latin typeface="Helvetica" charset="0"/>
                <a:cs typeface="Helvetica" charset="0"/>
              </a:rPr>
              <a:t>A1 and </a:t>
            </a:r>
            <a:r>
              <a:rPr lang="en-US" sz="2000" dirty="0" smtClean="0">
                <a:latin typeface="Helvetica" charset="0"/>
                <a:cs typeface="Helvetica" charset="0"/>
              </a:rPr>
              <a:t>at MESA.</a:t>
            </a:r>
          </a:p>
          <a:p>
            <a:pPr marL="342900" indent="-342900" eaLnBrk="1" hangingPunct="1">
              <a:buFont typeface="Wingdings" charset="2"/>
              <a:buChar char="§"/>
            </a:pPr>
            <a:endParaRPr lang="en-US" sz="2000" dirty="0" smtClean="0">
              <a:latin typeface="Helvetica" charset="0"/>
              <a:ea typeface="Helvetica" pitchFamily="-100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endParaRPr lang="en-US" sz="2000" dirty="0" smtClean="0">
              <a:latin typeface="Helvetica" charset="0"/>
              <a:ea typeface="Helvetica" pitchFamily="-100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endParaRPr lang="en-US" sz="2000" dirty="0">
              <a:latin typeface="Helvetica" charset="0"/>
              <a:ea typeface="Helvetica" pitchFamily="-100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2000" b="1" dirty="0" smtClean="0">
                <a:solidFill>
                  <a:srgbClr val="2063CE"/>
                </a:solidFill>
                <a:latin typeface="Helvetica" charset="0"/>
                <a:ea typeface="Helvetica" pitchFamily="-100" charset="0"/>
                <a:cs typeface="Helvetica" charset="0"/>
              </a:rPr>
              <a:t>Polarization transfer measurements on </a:t>
            </a:r>
            <a:r>
              <a:rPr lang="en-US" sz="2000" b="1" baseline="30000" dirty="0" smtClean="0">
                <a:solidFill>
                  <a:srgbClr val="2063CE"/>
                </a:solidFill>
                <a:latin typeface="Helvetica" charset="0"/>
                <a:ea typeface="Helvetica" pitchFamily="-100" charset="0"/>
                <a:cs typeface="Helvetica" charset="0"/>
              </a:rPr>
              <a:t>2</a:t>
            </a:r>
            <a:r>
              <a:rPr lang="en-US" sz="2000" b="1" dirty="0" smtClean="0">
                <a:solidFill>
                  <a:srgbClr val="2063CE"/>
                </a:solidFill>
                <a:latin typeface="Helvetica" charset="0"/>
                <a:ea typeface="Helvetica" pitchFamily="-100" charset="0"/>
                <a:cs typeface="Helvetica" charset="0"/>
              </a:rPr>
              <a:t>H and </a:t>
            </a:r>
            <a:r>
              <a:rPr lang="en-US" sz="2000" b="1" baseline="30000" dirty="0" smtClean="0">
                <a:solidFill>
                  <a:srgbClr val="2063CE"/>
                </a:solidFill>
                <a:latin typeface="Helvetica" charset="0"/>
                <a:ea typeface="Helvetica" pitchFamily="-100" charset="0"/>
                <a:cs typeface="Helvetica" charset="0"/>
              </a:rPr>
              <a:t>12</a:t>
            </a:r>
            <a:r>
              <a:rPr lang="en-US" sz="2000" b="1" dirty="0" smtClean="0">
                <a:solidFill>
                  <a:srgbClr val="2063CE"/>
                </a:solidFill>
                <a:latin typeface="Helvetica" charset="0"/>
                <a:ea typeface="Helvetica" pitchFamily="-100" charset="0"/>
                <a:cs typeface="Helvetica" charset="0"/>
              </a:rPr>
              <a:t>C indicate a universal dependence on </a:t>
            </a:r>
            <a:r>
              <a:rPr lang="en-US" sz="2000" b="1" dirty="0" err="1" smtClean="0">
                <a:solidFill>
                  <a:srgbClr val="2063CE"/>
                </a:solidFill>
                <a:latin typeface="Helvetica" charset="0"/>
                <a:ea typeface="Helvetica" pitchFamily="-100" charset="0"/>
                <a:cs typeface="Helvetica" charset="0"/>
              </a:rPr>
              <a:t>virtuality</a:t>
            </a:r>
            <a:r>
              <a:rPr lang="en-US" sz="2000" b="1" dirty="0" smtClean="0">
                <a:solidFill>
                  <a:srgbClr val="2063CE"/>
                </a:solidFill>
                <a:latin typeface="Helvetica" charset="0"/>
                <a:ea typeface="Helvetica" pitchFamily="-100" charset="0"/>
                <a:cs typeface="Helvetica" charset="0"/>
              </a:rPr>
              <a:t> and direction of missing momentum. </a:t>
            </a:r>
          </a:p>
          <a:p>
            <a:pPr eaLnBrk="1" hangingPunct="1"/>
            <a:endParaRPr lang="en-US" sz="2000" dirty="0">
              <a:latin typeface="Helvetica" charset="0"/>
              <a:ea typeface="Helvetica" pitchFamily="-100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ea typeface="Helvetica" pitchFamily="-100" charset="0"/>
                <a:cs typeface="Helvetica" charset="0"/>
              </a:rPr>
              <a:t>New experiments are underway to cover broader range in  </a:t>
            </a:r>
            <a:r>
              <a:rPr lang="en-US" sz="2000" dirty="0" err="1" smtClean="0">
                <a:latin typeface="Helvetica" charset="0"/>
                <a:ea typeface="Helvetica" pitchFamily="-100" charset="0"/>
                <a:cs typeface="Helvetica" charset="0"/>
              </a:rPr>
              <a:t>virtuality</a:t>
            </a:r>
            <a:r>
              <a:rPr lang="en-US" sz="2000" dirty="0" smtClean="0">
                <a:latin typeface="Helvetica" charset="0"/>
                <a:ea typeface="Helvetica" pitchFamily="-100" charset="0"/>
                <a:cs typeface="Helvetica" charset="0"/>
              </a:rPr>
              <a:t>.  </a:t>
            </a:r>
            <a:endParaRPr lang="en-US" sz="2000" dirty="0">
              <a:latin typeface="Helvetica" charset="0"/>
              <a:ea typeface="Helvetica" pitchFamily="-100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25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289" end="42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428" end="55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charRg st="560" end="63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063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66715" y="2757141"/>
            <a:ext cx="3965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chemeClr val="bg1"/>
                </a:solidFill>
              </a:rPr>
              <a:t>Thank you!</a:t>
            </a:r>
            <a:endParaRPr lang="en-US" sz="4800" dirty="0">
              <a:solidFill>
                <a:schemeClr val="bg1"/>
              </a:solidFill>
              <a:latin typeface="Arial" pitchFamily="-65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896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8" name="TextBox 17"/>
            <p:cNvSpPr txBox="1"/>
            <p:nvPr/>
          </p:nvSpPr>
          <p:spPr>
            <a:xfrm>
              <a:off x="268938" y="-120232"/>
              <a:ext cx="36484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A1 Experiments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 descr="InMedi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691" y="2643627"/>
            <a:ext cx="4223682" cy="3969934"/>
          </a:xfrm>
          <a:prstGeom prst="rect">
            <a:avLst/>
          </a:prstGeom>
        </p:spPr>
      </p:pic>
      <p:pic>
        <p:nvPicPr>
          <p:cNvPr id="6" name="Picture 5" descr="IS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9" y="2643627"/>
            <a:ext cx="4256283" cy="3165083"/>
          </a:xfrm>
          <a:prstGeom prst="rect">
            <a:avLst/>
          </a:prstGeom>
        </p:spPr>
      </p:pic>
      <p:sp>
        <p:nvSpPr>
          <p:cNvPr id="26" name="TextBox 27"/>
          <p:cNvSpPr txBox="1">
            <a:spLocks noChangeArrowheads="1"/>
          </p:cNvSpPr>
          <p:nvPr/>
        </p:nvSpPr>
        <p:spPr bwMode="auto">
          <a:xfrm>
            <a:off x="621722" y="1090207"/>
            <a:ext cx="338642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Helvetica" charset="0"/>
                <a:cs typeface="Helvetica" charset="0"/>
              </a:rPr>
              <a:t>ISR Experiment:</a:t>
            </a:r>
            <a:endParaRPr lang="en-US" sz="1000" b="1" dirty="0">
              <a:latin typeface="Helvetica" charset="0"/>
              <a:cs typeface="Helvetica" charset="0"/>
            </a:endParaRPr>
          </a:p>
          <a:p>
            <a:pPr algn="ctr" eaLnBrk="1" hangingPunct="1"/>
            <a:r>
              <a:rPr lang="en-US" sz="1000" b="1" dirty="0" smtClean="0">
                <a:latin typeface="Helvetica" charset="0"/>
                <a:cs typeface="Helvetica" charset="0"/>
              </a:rPr>
              <a:t> </a:t>
            </a:r>
          </a:p>
          <a:p>
            <a:pPr algn="ctr" eaLnBrk="1" hangingPunct="1"/>
            <a:r>
              <a:rPr lang="en-US" sz="2000" dirty="0" smtClean="0">
                <a:latin typeface="Helvetica" charset="0"/>
                <a:cs typeface="Helvetica" charset="0"/>
              </a:rPr>
              <a:t>Form-factor measurement </a:t>
            </a:r>
          </a:p>
          <a:p>
            <a:pPr algn="ctr" eaLnBrk="1" hangingPunct="1"/>
            <a:r>
              <a:rPr lang="en-US" sz="2000" dirty="0">
                <a:latin typeface="Helvetica" charset="0"/>
                <a:cs typeface="Helvetica" charset="0"/>
              </a:rPr>
              <a:t>a</a:t>
            </a:r>
            <a:r>
              <a:rPr lang="en-US" sz="2000" dirty="0" smtClean="0">
                <a:latin typeface="Helvetica" charset="0"/>
                <a:cs typeface="Helvetica" charset="0"/>
              </a:rPr>
              <a:t>t extremely low Q</a:t>
            </a:r>
            <a:r>
              <a:rPr lang="en-US" sz="2000" baseline="30000" dirty="0" smtClean="0">
                <a:latin typeface="Helvetica" charset="0"/>
                <a:cs typeface="Helvetica" charset="0"/>
              </a:rPr>
              <a:t>2</a:t>
            </a:r>
            <a:r>
              <a:rPr lang="en-US" sz="2000" dirty="0">
                <a:latin typeface="Helvetica" charset="0"/>
                <a:cs typeface="Helvetica" charset="0"/>
              </a:rPr>
              <a:t> </a:t>
            </a:r>
            <a:endParaRPr lang="en-US" sz="2000" dirty="0">
              <a:latin typeface="Helvetica" charset="0"/>
              <a:cs typeface="Helvetica" charset="0"/>
            </a:endParaRPr>
          </a:p>
        </p:txBody>
      </p:sp>
      <p:sp>
        <p:nvSpPr>
          <p:cNvPr id="27" name="TextBox 27"/>
          <p:cNvSpPr txBox="1">
            <a:spLocks noChangeArrowheads="1"/>
          </p:cNvSpPr>
          <p:nvPr/>
        </p:nvSpPr>
        <p:spPr bwMode="auto">
          <a:xfrm>
            <a:off x="5440061" y="1090207"/>
            <a:ext cx="3474474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000" b="1" dirty="0" smtClean="0">
                <a:latin typeface="Helvetica" charset="0"/>
                <a:cs typeface="Helvetica" charset="0"/>
              </a:rPr>
              <a:t>Deep/</a:t>
            </a:r>
            <a:r>
              <a:rPr lang="en-US" sz="2000" b="1" dirty="0" err="1" smtClean="0">
                <a:latin typeface="Helvetica" charset="0"/>
                <a:cs typeface="Helvetica" charset="0"/>
              </a:rPr>
              <a:t>Ceep</a:t>
            </a:r>
            <a:r>
              <a:rPr lang="en-US" sz="2000" b="1" dirty="0" smtClean="0">
                <a:latin typeface="Helvetica" charset="0"/>
                <a:cs typeface="Helvetica" charset="0"/>
              </a:rPr>
              <a:t> Experiment:</a:t>
            </a:r>
          </a:p>
          <a:p>
            <a:pPr algn="ctr" eaLnBrk="1" hangingPunct="1"/>
            <a:endParaRPr lang="en-US" sz="1000" b="1" dirty="0">
              <a:latin typeface="Helvetica" charset="0"/>
              <a:cs typeface="Helvetica" charset="0"/>
            </a:endParaRPr>
          </a:p>
          <a:p>
            <a:pPr algn="ctr" eaLnBrk="1" hangingPunct="1"/>
            <a:r>
              <a:rPr lang="en-US" sz="2000" b="1" dirty="0" smtClean="0">
                <a:latin typeface="Helvetica" charset="0"/>
                <a:cs typeface="Helvetica" charset="0"/>
              </a:rPr>
              <a:t> </a:t>
            </a:r>
            <a:r>
              <a:rPr lang="en-US" sz="2000" dirty="0" smtClean="0">
                <a:latin typeface="Helvetica" charset="0"/>
                <a:cs typeface="Helvetica" charset="0"/>
              </a:rPr>
              <a:t>Searches for in-medium modifications of form-factors</a:t>
            </a:r>
            <a:endParaRPr lang="en-US" sz="2000" dirty="0">
              <a:latin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263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1423147"/>
            <a:ext cx="9372600" cy="2628564"/>
            <a:chOff x="0" y="3467436"/>
            <a:chExt cx="9372600" cy="2628564"/>
          </a:xfrm>
        </p:grpSpPr>
        <p:pic>
          <p:nvPicPr>
            <p:cNvPr id="19463" name="Picture 11" descr="1963_Ghia_Chrysler_Gas_Turbine_Car_01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495800"/>
              <a:ext cx="2400300" cy="160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464" name="Picture 12" descr="10-2014-mustang-fp6-appearance-packag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0000" y="4572000"/>
              <a:ext cx="3022600" cy="152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465" name="TextBox 27"/>
            <p:cNvSpPr txBox="1">
              <a:spLocks noChangeArrowheads="1"/>
            </p:cNvSpPr>
            <p:nvPr/>
          </p:nvSpPr>
          <p:spPr bwMode="auto">
            <a:xfrm>
              <a:off x="1272962" y="3467436"/>
              <a:ext cx="6324600" cy="708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algn="ctr" eaLnBrk="1" hangingPunct="1">
                <a:spcAft>
                  <a:spcPts val="1200"/>
                </a:spcAft>
              </a:pPr>
              <a:r>
                <a:rPr lang="en-US" sz="2000" dirty="0">
                  <a:latin typeface="Helvetica" charset="0"/>
                  <a:cs typeface="Helvetica" charset="0"/>
                </a:rPr>
                <a:t>After 50 year of research </a:t>
              </a:r>
              <a:r>
                <a:rPr lang="en-US" sz="2000" dirty="0" smtClean="0">
                  <a:latin typeface="Helvetica" charset="0"/>
                  <a:cs typeface="Helvetica" charset="0"/>
                </a:rPr>
                <a:t>is </a:t>
              </a:r>
              <a:r>
                <a:rPr lang="en-US" sz="2000" dirty="0">
                  <a:latin typeface="Helvetica" charset="0"/>
                  <a:cs typeface="Helvetica" charset="0"/>
                </a:rPr>
                <a:t>the proton still not understood to a desirable accuracy!</a:t>
              </a:r>
              <a:endParaRPr lang="en-US" sz="2100" dirty="0">
                <a:ea typeface="Helvetica" charset="0"/>
                <a:cs typeface="Helvetica" charset="0"/>
              </a:endParaRPr>
            </a:p>
          </p:txBody>
        </p:sp>
        <p:sp>
          <p:nvSpPr>
            <p:cNvPr id="19466" name="TextBox 13"/>
            <p:cNvSpPr txBox="1">
              <a:spLocks noChangeArrowheads="1"/>
            </p:cNvSpPr>
            <p:nvPr/>
          </p:nvSpPr>
          <p:spPr bwMode="auto">
            <a:xfrm>
              <a:off x="685800" y="4495800"/>
              <a:ext cx="6985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>
                  <a:latin typeface="Helvetica" charset="0"/>
                  <a:cs typeface="Helvetica" charset="0"/>
                </a:rPr>
                <a:t>1963</a:t>
              </a:r>
            </a:p>
          </p:txBody>
        </p:sp>
        <p:sp>
          <p:nvSpPr>
            <p:cNvPr id="19467" name="TextBox 14"/>
            <p:cNvSpPr txBox="1">
              <a:spLocks noChangeArrowheads="1"/>
            </p:cNvSpPr>
            <p:nvPr/>
          </p:nvSpPr>
          <p:spPr bwMode="auto">
            <a:xfrm>
              <a:off x="7759700" y="4506913"/>
              <a:ext cx="69817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 dirty="0" smtClean="0">
                  <a:latin typeface="Helvetica" charset="0"/>
                  <a:cs typeface="Helvetica" charset="0"/>
                </a:rPr>
                <a:t>2016</a:t>
              </a:r>
            </a:p>
            <a:p>
              <a:pPr eaLnBrk="1" hangingPunct="1"/>
              <a:endParaRPr lang="en-US" sz="1800" dirty="0">
                <a:latin typeface="Helvetica" charset="0"/>
                <a:cs typeface="Helvetica" charset="0"/>
              </a:endParaRPr>
            </a:p>
          </p:txBody>
        </p:sp>
        <p:sp>
          <p:nvSpPr>
            <p:cNvPr id="16" name="Right Arrow 15"/>
            <p:cNvSpPr/>
            <p:nvPr/>
          </p:nvSpPr>
          <p:spPr>
            <a:xfrm>
              <a:off x="2590800" y="5029200"/>
              <a:ext cx="3810000" cy="685800"/>
            </a:xfrm>
            <a:prstGeom prst="rightArrow">
              <a:avLst/>
            </a:prstGeom>
            <a:gradFill>
              <a:gsLst>
                <a:gs pos="0">
                  <a:srgbClr val="804000"/>
                </a:gs>
                <a:gs pos="100000">
                  <a:srgbClr val="0000FF"/>
                </a:gs>
              </a:gsLst>
              <a:lin ang="0" scaled="0"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en-US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8" name="TextBox 17"/>
            <p:cNvSpPr txBox="1"/>
            <p:nvPr/>
          </p:nvSpPr>
          <p:spPr>
            <a:xfrm>
              <a:off x="268938" y="-120232"/>
              <a:ext cx="861320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Electromagnetic properties of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 proton?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4439533" y="2680920"/>
            <a:ext cx="3907375" cy="3698715"/>
            <a:chOff x="4439533" y="2680920"/>
            <a:chExt cx="3907375" cy="3698715"/>
          </a:xfrm>
        </p:grpSpPr>
        <p:pic>
          <p:nvPicPr>
            <p:cNvPr id="2" name="Picture 1" descr="25thAnniversary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8173" y="2680920"/>
              <a:ext cx="1270000" cy="1270000"/>
            </a:xfrm>
            <a:prstGeom prst="rect">
              <a:avLst/>
            </a:prstGeom>
          </p:spPr>
        </p:pic>
        <p:pic>
          <p:nvPicPr>
            <p:cNvPr id="22" name="Picture 16" descr="mamilogo.gif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439533" y="4961783"/>
              <a:ext cx="1433098" cy="1417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8" descr="a1logo.png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392695" y="4986441"/>
              <a:ext cx="1954213" cy="127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cxnSp>
        <p:nvCxnSpPr>
          <p:cNvPr id="7" name="Straight Connector 6"/>
          <p:cNvCxnSpPr/>
          <p:nvPr/>
        </p:nvCxnSpPr>
        <p:spPr>
          <a:xfrm>
            <a:off x="5178467" y="4051711"/>
            <a:ext cx="0" cy="805911"/>
          </a:xfrm>
          <a:prstGeom prst="line">
            <a:avLst/>
          </a:prstGeom>
          <a:ln>
            <a:solidFill>
              <a:srgbClr val="451C0C"/>
            </a:solidFill>
          </a:ln>
          <a:effectLst>
            <a:glow rad="101600">
              <a:srgbClr val="E9C30C">
                <a:alpha val="2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7671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6-06-14 at 12.42.4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8" y="2445891"/>
            <a:ext cx="8054556" cy="4475609"/>
          </a:xfrm>
          <a:prstGeom prst="rect">
            <a:avLst/>
          </a:prstGeom>
        </p:spPr>
      </p:pic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29700" name="TextBox 27"/>
          <p:cNvSpPr txBox="1">
            <a:spLocks noChangeArrowheads="1"/>
          </p:cNvSpPr>
          <p:nvPr/>
        </p:nvSpPr>
        <p:spPr bwMode="auto">
          <a:xfrm>
            <a:off x="-1" y="718318"/>
            <a:ext cx="8323495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Based on standard A1 framework for the VCS experiments.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Detailed </a:t>
            </a:r>
            <a:r>
              <a:rPr lang="en-US" sz="2000" dirty="0">
                <a:latin typeface="Helvetica"/>
                <a:ea typeface="Lucida Grande" pitchFamily="-100" charset="0"/>
                <a:cs typeface="Helvetica"/>
              </a:rPr>
              <a:t>description of apparatus. </a:t>
            </a:r>
            <a:endParaRPr lang="en-US" sz="2100" dirty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Exact calculation of the leading diagrams for high precision. </a:t>
            </a:r>
            <a:endParaRPr lang="en-US" sz="1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1000" dirty="0" smtClean="0">
              <a:latin typeface="Helvetica"/>
              <a:ea typeface="Lucida Grande" pitchFamily="-100" charset="0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8614" y="2322160"/>
            <a:ext cx="6122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"/>
                <a:cs typeface="Helvetica"/>
              </a:rPr>
              <a:t>ISR</a:t>
            </a:r>
            <a:endParaRPr lang="en-US" sz="2000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5" name="TextBox 14"/>
            <p:cNvSpPr txBox="1"/>
            <p:nvPr/>
          </p:nvSpPr>
          <p:spPr>
            <a:xfrm>
              <a:off x="268938" y="-120232"/>
              <a:ext cx="199856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2063CE"/>
                  </a:solidFill>
                </a:rPr>
                <a:t>Simul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++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Screen Shot 2015-04-20 at 20.27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02" y="2781654"/>
            <a:ext cx="2674706" cy="248849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63606" y="2709924"/>
            <a:ext cx="1331592" cy="130363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134100" y="2722270"/>
            <a:ext cx="1903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  <a:latin typeface="Helvetica"/>
                <a:cs typeface="Helvetica"/>
              </a:rPr>
              <a:t>J. Friedrich, PhD</a:t>
            </a:r>
            <a:endParaRPr lang="en-US" dirty="0">
              <a:solidFill>
                <a:schemeClr val="bg1">
                  <a:lumMod val="65000"/>
                </a:schemeClr>
              </a:solidFill>
              <a:latin typeface="Helvetica"/>
              <a:cs typeface="Helvetica"/>
            </a:endParaRPr>
          </a:p>
        </p:txBody>
      </p:sp>
      <p:pic>
        <p:nvPicPr>
          <p:cNvPr id="5" name="Picture 4" descr="LeptonElasticCorrections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034" y="3519561"/>
            <a:ext cx="2347592" cy="967965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2262452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29700" name="TextBox 27"/>
          <p:cNvSpPr txBox="1">
            <a:spLocks noChangeArrowheads="1"/>
          </p:cNvSpPr>
          <p:nvPr/>
        </p:nvSpPr>
        <p:spPr bwMode="auto">
          <a:xfrm>
            <a:off x="0" y="1802084"/>
            <a:ext cx="5029201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>
                <a:latin typeface="Helvetica"/>
                <a:ea typeface="Lucida Grande" pitchFamily="-100" charset="0"/>
                <a:cs typeface="Helvetica"/>
              </a:rPr>
              <a:t>B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ased on work of </a:t>
            </a:r>
            <a:r>
              <a:rPr lang="en-US" sz="2000" dirty="0" err="1">
                <a:latin typeface="Helvetica"/>
                <a:ea typeface="Lucida Grande" pitchFamily="-100" charset="0"/>
                <a:cs typeface="Helvetica"/>
              </a:rPr>
              <a:t>V</a:t>
            </a:r>
            <a:r>
              <a:rPr lang="en-US" sz="2000" dirty="0" err="1" smtClean="0">
                <a:latin typeface="Helvetica"/>
                <a:ea typeface="Lucida Grande" pitchFamily="-100" charset="0"/>
                <a:cs typeface="Helvetica"/>
              </a:rPr>
              <a:t>anderhaeghen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 et al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.  </a:t>
            </a:r>
            <a:r>
              <a:rPr lang="en-US" sz="1700" dirty="0" smtClean="0">
                <a:solidFill>
                  <a:srgbClr val="BFBFBF"/>
                </a:solidFill>
                <a:latin typeface="Helvetica"/>
                <a:ea typeface="Lucida Grande" pitchFamily="-100" charset="0"/>
                <a:cs typeface="Helvetica"/>
              </a:rPr>
              <a:t>[</a:t>
            </a:r>
            <a:r>
              <a:rPr lang="en-US" sz="1700" dirty="0" err="1" smtClean="0">
                <a:solidFill>
                  <a:srgbClr val="BFBFBF"/>
                </a:solidFill>
                <a:latin typeface="Helvetica"/>
                <a:ea typeface="Lucida Grande" pitchFamily="-100" charset="0"/>
                <a:cs typeface="Helvetica"/>
              </a:rPr>
              <a:t>M.Vdh</a:t>
            </a:r>
            <a:r>
              <a:rPr lang="en-US" sz="1700" dirty="0" smtClean="0">
                <a:solidFill>
                  <a:srgbClr val="BFBFBF"/>
                </a:solidFill>
                <a:latin typeface="Helvetica"/>
                <a:ea typeface="Lucida Grande" pitchFamily="-100" charset="0"/>
                <a:cs typeface="Helvetica"/>
              </a:rPr>
              <a:t>, PRC 62, 025501, 2000</a:t>
            </a:r>
            <a:r>
              <a:rPr lang="en-US" sz="1700" dirty="0" smtClean="0">
                <a:solidFill>
                  <a:srgbClr val="BFBFBF"/>
                </a:solidFill>
                <a:latin typeface="Helvetica"/>
                <a:ea typeface="Lucida Grande" pitchFamily="-100" charset="0"/>
                <a:cs typeface="Helvetica"/>
              </a:rPr>
              <a:t>]</a:t>
            </a:r>
            <a:endParaRPr lang="en-US" sz="1700" dirty="0" smtClean="0">
              <a:solidFill>
                <a:srgbClr val="BFBFBF"/>
              </a:solidFill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Due to computational intensiveness used as effective corrections.</a:t>
            </a:r>
          </a:p>
          <a:p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endParaRPr lang="en-US" sz="2000" b="1" dirty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Only electrons considered in vacuum polarization loops.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5" name="TextBox 14"/>
            <p:cNvSpPr txBox="1"/>
            <p:nvPr/>
          </p:nvSpPr>
          <p:spPr>
            <a:xfrm>
              <a:off x="268938" y="-120232"/>
              <a:ext cx="424452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Virtual corrections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965200" y="6474719"/>
            <a:ext cx="495300" cy="292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349500" y="6502399"/>
            <a:ext cx="495300" cy="251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708400" y="6504681"/>
            <a:ext cx="495300" cy="25171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VertexCorrection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800" y="752912"/>
            <a:ext cx="3509216" cy="6028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617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29700" name="TextBox 27"/>
          <p:cNvSpPr txBox="1">
            <a:spLocks noChangeArrowheads="1"/>
          </p:cNvSpPr>
          <p:nvPr/>
        </p:nvSpPr>
        <p:spPr bwMode="auto">
          <a:xfrm>
            <a:off x="0" y="1467708"/>
            <a:ext cx="43561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Second order real photon corrections considered in terms of peaking approximation.  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External </a:t>
            </a:r>
            <a:r>
              <a:rPr lang="en-US" sz="2000" dirty="0" err="1" smtClean="0">
                <a:latin typeface="Helvetica"/>
                <a:ea typeface="Lucida Grande" pitchFamily="-100" charset="0"/>
                <a:cs typeface="Helvetica"/>
              </a:rPr>
              <a:t>radiative</a:t>
            </a: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 corrections (Straggling) considered using approach of Mo-Tsai.</a:t>
            </a: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Only contributions from Hydrogen and Air are relevant.   </a:t>
            </a:r>
          </a:p>
          <a:p>
            <a:endParaRPr lang="en-US" sz="1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1000" dirty="0" smtClean="0">
              <a:latin typeface="Helvetica"/>
              <a:ea typeface="Lucida Grande" pitchFamily="-100" charset="0"/>
              <a:cs typeface="Helvetica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5" name="TextBox 14"/>
            <p:cNvSpPr txBox="1"/>
            <p:nvPr/>
          </p:nvSpPr>
          <p:spPr>
            <a:xfrm>
              <a:off x="268938" y="-120232"/>
              <a:ext cx="372680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Real corrections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 descr="SoftPhotonEmissi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126" y="1213708"/>
            <a:ext cx="4518573" cy="441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5" name="TextBox 14"/>
            <p:cNvSpPr txBox="1"/>
            <p:nvPr/>
          </p:nvSpPr>
          <p:spPr>
            <a:xfrm>
              <a:off x="268938" y="-120232"/>
              <a:ext cx="47266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err="1" smtClean="0">
                  <a:solidFill>
                    <a:srgbClr val="2063CE"/>
                  </a:solidFill>
                </a:rPr>
                <a:t>Hadronic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 corrections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0" y="1157883"/>
            <a:ext cx="42037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dirty="0" err="1">
                <a:latin typeface="Helvetica"/>
                <a:ea typeface="Lucida Grande" pitchFamily="-100" charset="0"/>
                <a:cs typeface="Helvetica"/>
              </a:rPr>
              <a:t>Hadronic</a:t>
            </a:r>
            <a:r>
              <a:rPr lang="en-US" sz="2000" dirty="0">
                <a:latin typeface="Helvetica"/>
                <a:ea typeface="Lucida Grande" pitchFamily="-100" charset="0"/>
                <a:cs typeface="Helvetica"/>
              </a:rPr>
              <a:t> corrections considered in the limit of elastic scattering using approximation of </a:t>
            </a:r>
            <a:r>
              <a:rPr lang="en-US" sz="2000" dirty="0" err="1">
                <a:latin typeface="Helvetica"/>
                <a:ea typeface="Lucida Grande" pitchFamily="-100" charset="0"/>
                <a:cs typeface="Helvetica"/>
              </a:rPr>
              <a:t>Maximon-Tjon</a:t>
            </a:r>
            <a:r>
              <a:rPr lang="en-US" sz="2000" dirty="0">
                <a:latin typeface="Helvetica"/>
                <a:ea typeface="Lucida Grande" pitchFamily="-100" charset="0"/>
                <a:cs typeface="Helvetica"/>
              </a:rPr>
              <a:t>.  </a:t>
            </a: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 smtClean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endParaRPr lang="en-US" sz="2000" dirty="0">
              <a:latin typeface="Helvetica"/>
              <a:ea typeface="Lucida Grande" pitchFamily="-100" charset="0"/>
              <a:cs typeface="Helvetica"/>
            </a:endParaRPr>
          </a:p>
          <a:p>
            <a:pPr marL="342900" indent="-342900">
              <a:buFont typeface="Wingdings" charset="2"/>
              <a:buChar char="§"/>
            </a:pPr>
            <a:r>
              <a:rPr lang="en-US" sz="2000" dirty="0" smtClean="0">
                <a:latin typeface="Helvetica"/>
                <a:ea typeface="Lucida Grande" pitchFamily="-100" charset="0"/>
                <a:cs typeface="Helvetica"/>
              </a:rPr>
              <a:t>Proton is kept on-shell.</a:t>
            </a:r>
            <a:endParaRPr lang="en-US" sz="2000" dirty="0">
              <a:latin typeface="Helvetica"/>
              <a:ea typeface="Lucida Grande" pitchFamily="-100" charset="0"/>
              <a:cs typeface="Helvetica"/>
            </a:endParaRPr>
          </a:p>
        </p:txBody>
      </p:sp>
      <p:pic>
        <p:nvPicPr>
          <p:cNvPr id="5" name="Picture 4" descr="ProtonCorrections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050" y="811213"/>
            <a:ext cx="4370490" cy="4675187"/>
          </a:xfrm>
          <a:prstGeom prst="rect">
            <a:avLst/>
          </a:prstGeom>
        </p:spPr>
      </p:pic>
      <p:pic>
        <p:nvPicPr>
          <p:cNvPr id="6" name="Picture 5" descr="ProtonCorrections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04" y="4253537"/>
            <a:ext cx="3975896" cy="213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868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35844" name="TextBox 27"/>
          <p:cNvSpPr txBox="1">
            <a:spLocks noChangeArrowheads="1"/>
          </p:cNvSpPr>
          <p:nvPr/>
        </p:nvSpPr>
        <p:spPr bwMode="auto">
          <a:xfrm>
            <a:off x="152400" y="819150"/>
            <a:ext cx="883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000">
                <a:latin typeface="Helvetica" charset="0"/>
                <a:cs typeface="Helvetica" charset="0"/>
              </a:rPr>
              <a:t> Full experiment done in August 2013. Four weeks of data taking. </a:t>
            </a:r>
          </a:p>
        </p:txBody>
      </p:sp>
      <p:pic>
        <p:nvPicPr>
          <p:cNvPr id="35845" name="Picture 4" descr="ThreeSpectrometerSet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447800"/>
            <a:ext cx="730726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5"/>
          <p:cNvSpPr txBox="1">
            <a:spLocks noChangeArrowheads="1"/>
          </p:cNvSpPr>
          <p:nvPr/>
        </p:nvSpPr>
        <p:spPr bwMode="auto">
          <a:xfrm>
            <a:off x="44223" y="2133600"/>
            <a:ext cx="2865437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600" b="1" u="sng" dirty="0">
                <a:latin typeface="Helvetica" charset="0"/>
                <a:cs typeface="Helvetica" charset="0"/>
              </a:rPr>
              <a:t>Electron Beam: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latin typeface="Helvetica" charset="0"/>
                <a:cs typeface="Helvetica" charset="0"/>
              </a:rPr>
              <a:t> - Energy: 195, 330, 495 MeV</a:t>
            </a:r>
          </a:p>
          <a:p>
            <a:pPr eaLnBrk="1" hangingPunct="1"/>
            <a:r>
              <a:rPr lang="en-US" sz="1600" dirty="0">
                <a:latin typeface="Helvetica" charset="0"/>
                <a:cs typeface="Helvetica" charset="0"/>
              </a:rPr>
              <a:t> - Current: 10nA – 1</a:t>
            </a:r>
            <a:r>
              <a:rPr lang="en-US" sz="1600" dirty="0">
                <a:latin typeface="Helvetica" charset="0"/>
                <a:cs typeface="Lucida Grande" charset="0"/>
              </a:rPr>
              <a:t>μ</a:t>
            </a:r>
            <a:r>
              <a:rPr lang="en-US" sz="1600" dirty="0">
                <a:latin typeface="Helvetica" charset="0"/>
                <a:cs typeface="Helvetica" charset="0"/>
              </a:rPr>
              <a:t>A</a:t>
            </a:r>
          </a:p>
          <a:p>
            <a:pPr eaLnBrk="1" hangingPunct="1"/>
            <a:r>
              <a:rPr lang="en-US" sz="1600" dirty="0">
                <a:latin typeface="Helvetica" charset="0"/>
                <a:cs typeface="Helvetica" charset="0"/>
              </a:rPr>
              <a:t> - </a:t>
            </a:r>
            <a:r>
              <a:rPr lang="en-US" sz="1600" dirty="0" err="1">
                <a:latin typeface="Helvetica" charset="0"/>
                <a:cs typeface="Helvetica" charset="0"/>
              </a:rPr>
              <a:t>Rastered</a:t>
            </a:r>
            <a:r>
              <a:rPr lang="en-US" sz="1600" dirty="0">
                <a:latin typeface="Helvetica" charset="0"/>
                <a:cs typeface="Helvetica" charset="0"/>
              </a:rPr>
              <a:t> beam</a:t>
            </a:r>
          </a:p>
        </p:txBody>
      </p:sp>
      <p:sp>
        <p:nvSpPr>
          <p:cNvPr id="35847" name="TextBox 6"/>
          <p:cNvSpPr txBox="1">
            <a:spLocks noChangeArrowheads="1"/>
          </p:cNvSpPr>
          <p:nvPr/>
        </p:nvSpPr>
        <p:spPr bwMode="auto">
          <a:xfrm>
            <a:off x="5389563" y="1600200"/>
            <a:ext cx="34925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600" b="1" u="sng" dirty="0">
                <a:solidFill>
                  <a:srgbClr val="FF0000"/>
                </a:solidFill>
                <a:latin typeface="Helvetica" charset="0"/>
                <a:cs typeface="Helvetica" charset="0"/>
              </a:rPr>
              <a:t>Spectrometer A: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Helvetica" charset="0"/>
                <a:cs typeface="Helvetica" charset="0"/>
              </a:rPr>
              <a:t> - Luminosity monitor (const. setting)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latin typeface="Helvetica" charset="0"/>
                <a:cs typeface="Helvetica" charset="0"/>
              </a:rPr>
              <a:t> - Momentum: 180, 305, 386 MeV/c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latin typeface="Helvetica" charset="0"/>
                <a:cs typeface="Helvetica" charset="0"/>
              </a:rPr>
              <a:t> - Angles: 50°, 60°</a:t>
            </a:r>
          </a:p>
        </p:txBody>
      </p:sp>
      <p:sp>
        <p:nvSpPr>
          <p:cNvPr id="35848" name="TextBox 7"/>
          <p:cNvSpPr txBox="1">
            <a:spLocks noChangeArrowheads="1"/>
          </p:cNvSpPr>
          <p:nvPr/>
        </p:nvSpPr>
        <p:spPr bwMode="auto">
          <a:xfrm>
            <a:off x="5922963" y="3733800"/>
            <a:ext cx="3173412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600" b="1" u="sng" dirty="0">
                <a:solidFill>
                  <a:srgbClr val="0000FF"/>
                </a:solidFill>
                <a:latin typeface="Helvetica" charset="0"/>
                <a:cs typeface="Helvetica" charset="0"/>
              </a:rPr>
              <a:t>Spectrometer B: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00FF"/>
                </a:solidFill>
                <a:latin typeface="Helvetica" charset="0"/>
                <a:cs typeface="Helvetica" charset="0"/>
              </a:rPr>
              <a:t> - Data taking</a:t>
            </a:r>
          </a:p>
          <a:p>
            <a:pPr eaLnBrk="1" hangingPunct="1"/>
            <a:r>
              <a:rPr lang="en-US" sz="1600" dirty="0">
                <a:solidFill>
                  <a:srgbClr val="0000FF"/>
                </a:solidFill>
                <a:latin typeface="Helvetica" charset="0"/>
                <a:cs typeface="Helvetica" charset="0"/>
              </a:rPr>
              <a:t> - Angle: 15.3°</a:t>
            </a:r>
          </a:p>
          <a:p>
            <a:pPr eaLnBrk="1" hangingPunct="1"/>
            <a:r>
              <a:rPr lang="en-US" sz="1600" dirty="0">
                <a:solidFill>
                  <a:srgbClr val="0000FF"/>
                </a:solidFill>
                <a:latin typeface="Helvetica" charset="0"/>
                <a:cs typeface="Helvetica" charset="0"/>
              </a:rPr>
              <a:t> - Momentum: </a:t>
            </a:r>
          </a:p>
          <a:p>
            <a:pPr eaLnBrk="1" hangingPunct="1"/>
            <a:r>
              <a:rPr lang="en-US" sz="1600" dirty="0">
                <a:solidFill>
                  <a:srgbClr val="0000FF"/>
                </a:solidFill>
                <a:latin typeface="Helvetica" charset="0"/>
                <a:cs typeface="Helvetica" charset="0"/>
              </a:rPr>
              <a:t>         48 - 194 MeV/c (35 setups)</a:t>
            </a:r>
          </a:p>
          <a:p>
            <a:pPr eaLnBrk="1" hangingPunct="1"/>
            <a:r>
              <a:rPr lang="en-US" sz="1600" dirty="0">
                <a:solidFill>
                  <a:srgbClr val="0000FF"/>
                </a:solidFill>
                <a:latin typeface="Helvetica" charset="0"/>
                <a:cs typeface="Helvetica" charset="0"/>
              </a:rPr>
              <a:t>       156 - 326 MeV/c (12 setups)</a:t>
            </a:r>
          </a:p>
          <a:p>
            <a:pPr eaLnBrk="1" hangingPunct="1"/>
            <a:r>
              <a:rPr lang="en-US" sz="1600" dirty="0">
                <a:solidFill>
                  <a:srgbClr val="0000FF"/>
                </a:solidFill>
                <a:latin typeface="Helvetica" charset="0"/>
                <a:cs typeface="Helvetica" charset="0"/>
              </a:rPr>
              <a:t>       289 - 486 MeV/c (9 setups)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4763" y="3810000"/>
            <a:ext cx="1524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60563" y="3505200"/>
            <a:ext cx="4572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60363" y="3606800"/>
            <a:ext cx="8382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8300" y="3611563"/>
            <a:ext cx="876300" cy="31273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53" name="TextBox 21"/>
          <p:cNvSpPr txBox="1">
            <a:spLocks noChangeArrowheads="1"/>
          </p:cNvSpPr>
          <p:nvPr/>
        </p:nvSpPr>
        <p:spPr bwMode="auto">
          <a:xfrm>
            <a:off x="1350963" y="3962400"/>
            <a:ext cx="3952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 err="1">
                <a:solidFill>
                  <a:srgbClr val="606060"/>
                </a:solidFill>
                <a:latin typeface="Helvetica" charset="0"/>
                <a:cs typeface="Helvetica" charset="0"/>
              </a:rPr>
              <a:t>pA</a:t>
            </a:r>
            <a:endParaRPr lang="en-US" sz="1300" dirty="0">
              <a:solidFill>
                <a:srgbClr val="60606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5854" name="TextBox 22"/>
          <p:cNvSpPr txBox="1">
            <a:spLocks noChangeArrowheads="1"/>
          </p:cNvSpPr>
          <p:nvPr/>
        </p:nvSpPr>
        <p:spPr bwMode="auto">
          <a:xfrm>
            <a:off x="1579563" y="3657600"/>
            <a:ext cx="11858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 err="1">
                <a:solidFill>
                  <a:srgbClr val="606060"/>
                </a:solidFill>
                <a:latin typeface="Helvetica" charset="0"/>
                <a:cs typeface="Helvetica" charset="0"/>
              </a:rPr>
              <a:t>Förster</a:t>
            </a:r>
            <a:r>
              <a:rPr lang="en-US" sz="1300" dirty="0">
                <a:solidFill>
                  <a:srgbClr val="606060"/>
                </a:solidFill>
                <a:latin typeface="Helvetica" charset="0"/>
                <a:cs typeface="Helvetica" charset="0"/>
              </a:rPr>
              <a:t> probe</a:t>
            </a:r>
          </a:p>
        </p:txBody>
      </p:sp>
      <p:sp>
        <p:nvSpPr>
          <p:cNvPr id="35855" name="TextBox 23"/>
          <p:cNvSpPr txBox="1">
            <a:spLocks noChangeArrowheads="1"/>
          </p:cNvSpPr>
          <p:nvPr/>
        </p:nvSpPr>
        <p:spPr bwMode="auto">
          <a:xfrm>
            <a:off x="55563" y="4495800"/>
            <a:ext cx="2262187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600" b="1" u="sng" dirty="0">
                <a:solidFill>
                  <a:srgbClr val="606060"/>
                </a:solidFill>
                <a:latin typeface="Helvetica" charset="0"/>
                <a:cs typeface="Helvetica" charset="0"/>
              </a:rPr>
              <a:t>Luminosity monitors: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606060"/>
                </a:solidFill>
                <a:latin typeface="Helvetica" charset="0"/>
                <a:cs typeface="Helvetica" charset="0"/>
              </a:rPr>
              <a:t> - </a:t>
            </a:r>
            <a:r>
              <a:rPr lang="en-US" sz="1600" dirty="0" err="1">
                <a:solidFill>
                  <a:srgbClr val="606060"/>
                </a:solidFill>
                <a:latin typeface="Helvetica" charset="0"/>
                <a:cs typeface="Helvetica" charset="0"/>
              </a:rPr>
              <a:t>pA</a:t>
            </a:r>
            <a:r>
              <a:rPr lang="en-US" sz="1600" dirty="0">
                <a:solidFill>
                  <a:srgbClr val="606060"/>
                </a:solidFill>
                <a:latin typeface="Helvetica" charset="0"/>
                <a:cs typeface="Helvetica" charset="0"/>
              </a:rPr>
              <a:t>-meter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606060"/>
                </a:solidFill>
                <a:latin typeface="Helvetica" charset="0"/>
                <a:cs typeface="Helvetica" charset="0"/>
              </a:rPr>
              <a:t> - </a:t>
            </a:r>
            <a:r>
              <a:rPr lang="en-US" sz="1600" dirty="0" err="1">
                <a:solidFill>
                  <a:srgbClr val="606060"/>
                </a:solidFill>
                <a:latin typeface="Helvetica" charset="0"/>
                <a:cs typeface="Helvetica" charset="0"/>
              </a:rPr>
              <a:t>Förster</a:t>
            </a:r>
            <a:r>
              <a:rPr lang="en-US" sz="1600" dirty="0">
                <a:solidFill>
                  <a:srgbClr val="606060"/>
                </a:solidFill>
                <a:latin typeface="Helvetica" charset="0"/>
                <a:cs typeface="Helvetica" charset="0"/>
              </a:rPr>
              <a:t> probe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606060"/>
                </a:solidFill>
                <a:latin typeface="Helvetica" charset="0"/>
                <a:cs typeface="Helvetica" charset="0"/>
              </a:rPr>
              <a:t> - </a:t>
            </a:r>
            <a:r>
              <a:rPr lang="en-US" sz="1600" b="1" dirty="0">
                <a:solidFill>
                  <a:srgbClr val="FFB40B"/>
                </a:solidFill>
                <a:latin typeface="Helvetica" charset="0"/>
                <a:cs typeface="Helvetica" charset="0"/>
              </a:rPr>
              <a:t>SEM</a:t>
            </a:r>
          </a:p>
          <a:p>
            <a:pPr eaLnBrk="1" hangingPunct="1">
              <a:spcAft>
                <a:spcPts val="600"/>
              </a:spcAft>
            </a:pPr>
            <a:endParaRPr lang="en-US" sz="1600" dirty="0">
              <a:solidFill>
                <a:srgbClr val="606060"/>
              </a:solidFill>
              <a:ea typeface="Helvetica" charset="0"/>
              <a:cs typeface="Helvetica" charset="0"/>
            </a:endParaRPr>
          </a:p>
        </p:txBody>
      </p:sp>
      <p:sp>
        <p:nvSpPr>
          <p:cNvPr id="35856" name="TextBox 8"/>
          <p:cNvSpPr txBox="1">
            <a:spLocks noChangeArrowheads="1"/>
          </p:cNvSpPr>
          <p:nvPr/>
        </p:nvSpPr>
        <p:spPr bwMode="auto">
          <a:xfrm>
            <a:off x="3048000" y="5181600"/>
            <a:ext cx="1849438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600" b="1" u="sng" dirty="0">
                <a:solidFill>
                  <a:srgbClr val="008000"/>
                </a:solidFill>
                <a:latin typeface="Helvetica" charset="0"/>
                <a:cs typeface="Helvetica" charset="0"/>
              </a:rPr>
              <a:t>Spectrometer C: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8000"/>
                </a:solidFill>
                <a:latin typeface="Helvetica" charset="0"/>
                <a:cs typeface="Helvetica" charset="0"/>
              </a:rPr>
              <a:t> - Not used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43400" y="3505200"/>
            <a:ext cx="152400" cy="228600"/>
          </a:xfrm>
          <a:prstGeom prst="rect">
            <a:avLst/>
          </a:prstGeom>
          <a:solidFill>
            <a:srgbClr val="FFB40B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58" name="TextBox 21"/>
          <p:cNvSpPr txBox="1">
            <a:spLocks noChangeArrowheads="1"/>
          </p:cNvSpPr>
          <p:nvPr/>
        </p:nvSpPr>
        <p:spPr bwMode="auto">
          <a:xfrm>
            <a:off x="4343400" y="3200400"/>
            <a:ext cx="5508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b="1" dirty="0">
                <a:solidFill>
                  <a:srgbClr val="FFB40B"/>
                </a:solidFill>
                <a:latin typeface="Helvetica" charset="0"/>
                <a:cs typeface="Helvetica" charset="0"/>
              </a:rPr>
              <a:t>SEM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76600" y="3505200"/>
            <a:ext cx="457200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64" name="TextBox 22"/>
          <p:cNvSpPr txBox="1">
            <a:spLocks noChangeArrowheads="1"/>
          </p:cNvSpPr>
          <p:nvPr/>
        </p:nvSpPr>
        <p:spPr bwMode="auto">
          <a:xfrm>
            <a:off x="3200400" y="3200400"/>
            <a:ext cx="5556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b="1" dirty="0">
                <a:solidFill>
                  <a:srgbClr val="7F7F7F"/>
                </a:solidFill>
                <a:latin typeface="Helvetica" charset="0"/>
                <a:cs typeface="Helvetica" charset="0"/>
              </a:rPr>
              <a:t>BPM</a:t>
            </a:r>
          </a:p>
        </p:txBody>
      </p:sp>
      <p:sp>
        <p:nvSpPr>
          <p:cNvPr id="35861" name="TextBox 27"/>
          <p:cNvSpPr txBox="1">
            <a:spLocks noChangeArrowheads="1"/>
          </p:cNvSpPr>
          <p:nvPr/>
        </p:nvSpPr>
        <p:spPr bwMode="auto">
          <a:xfrm>
            <a:off x="1295400" y="5875338"/>
            <a:ext cx="716280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u="sng" dirty="0">
                <a:solidFill>
                  <a:srgbClr val="CC0099"/>
                </a:solidFill>
                <a:latin typeface="Helvetica" charset="0"/>
                <a:cs typeface="Helvetica" charset="0"/>
              </a:rPr>
              <a:t>Beam control module:</a:t>
            </a:r>
          </a:p>
          <a:p>
            <a:pPr eaLnBrk="1" hangingPunct="1"/>
            <a:endParaRPr lang="en-US" sz="500" b="1" u="sng" dirty="0">
              <a:solidFill>
                <a:srgbClr val="CC0099"/>
              </a:solidFill>
              <a:latin typeface="Helvetica" charset="0"/>
              <a:cs typeface="Helvetica" charset="0"/>
            </a:endParaRPr>
          </a:p>
          <a:p>
            <a:pPr eaLnBrk="1" hangingPunct="1">
              <a:buFontTx/>
              <a:buChar char="-"/>
            </a:pPr>
            <a:r>
              <a:rPr lang="en-US" sz="1600" dirty="0">
                <a:solidFill>
                  <a:srgbClr val="CC0099"/>
                </a:solidFill>
                <a:latin typeface="Helvetica" charset="0"/>
                <a:cs typeface="Helvetica" charset="0"/>
              </a:rPr>
              <a:t> Communicates with MAMI and ensures very stable beam. </a:t>
            </a:r>
            <a:r>
              <a:rPr lang="en-US" sz="1600" dirty="0">
                <a:latin typeface="Helvetica" charset="0"/>
                <a:cs typeface="Helvetica" charset="0"/>
              </a:rPr>
              <a:t>  </a:t>
            </a:r>
            <a:r>
              <a:rPr lang="en-US" sz="1600" dirty="0">
                <a:solidFill>
                  <a:srgbClr val="CC0099"/>
                </a:solidFill>
                <a:latin typeface="Helvetica" charset="0"/>
                <a:cs typeface="Helvetica" charset="0"/>
              </a:rPr>
              <a:t> </a:t>
            </a:r>
          </a:p>
          <a:p>
            <a:pPr eaLnBrk="1" hangingPunct="1">
              <a:buFontTx/>
              <a:buChar char="-"/>
            </a:pPr>
            <a:r>
              <a:rPr lang="en-US" sz="1600" dirty="0">
                <a:solidFill>
                  <a:srgbClr val="CC0099"/>
                </a:solidFill>
                <a:latin typeface="Helvetica" charset="0"/>
                <a:cs typeface="Helvetica" charset="0"/>
              </a:rPr>
              <a:t> BPM and </a:t>
            </a:r>
            <a:r>
              <a:rPr lang="en-US" sz="1600" dirty="0" err="1">
                <a:solidFill>
                  <a:srgbClr val="CC0099"/>
                </a:solidFill>
                <a:latin typeface="Helvetica" charset="0"/>
                <a:cs typeface="Helvetica" charset="0"/>
              </a:rPr>
              <a:t>pA</a:t>
            </a:r>
            <a:r>
              <a:rPr lang="en-US" sz="1600" dirty="0">
                <a:solidFill>
                  <a:srgbClr val="CC0099"/>
                </a:solidFill>
                <a:latin typeface="Helvetica" charset="0"/>
                <a:cs typeface="Helvetica" charset="0"/>
              </a:rPr>
              <a:t>-meter measurements performed automatically every 3min. </a:t>
            </a:r>
          </a:p>
        </p:txBody>
      </p:sp>
      <p:sp>
        <p:nvSpPr>
          <p:cNvPr id="22" name="Oval 21"/>
          <p:cNvSpPr/>
          <p:nvPr/>
        </p:nvSpPr>
        <p:spPr>
          <a:xfrm>
            <a:off x="3124200" y="3225800"/>
            <a:ext cx="762000" cy="762000"/>
          </a:xfrm>
          <a:prstGeom prst="ellipse">
            <a:avLst/>
          </a:prstGeom>
          <a:noFill/>
          <a:ln w="41275">
            <a:solidFill>
              <a:srgbClr val="CC00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90600" y="3657600"/>
            <a:ext cx="762000" cy="762000"/>
          </a:xfrm>
          <a:prstGeom prst="ellipse">
            <a:avLst/>
          </a:prstGeom>
          <a:noFill/>
          <a:ln w="41275">
            <a:solidFill>
              <a:srgbClr val="CC00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8938" y="-73762"/>
            <a:ext cx="4037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2063CE"/>
                </a:solidFill>
              </a:rPr>
              <a:t> </a:t>
            </a:r>
            <a:r>
              <a:rPr lang="en-US" sz="3600" b="1" dirty="0" smtClean="0">
                <a:solidFill>
                  <a:srgbClr val="2063CE"/>
                </a:solidFill>
              </a:rPr>
              <a:t>The ISR experiment</a:t>
            </a:r>
            <a:endParaRPr lang="en-US" sz="3600" dirty="0">
              <a:solidFill>
                <a:srgbClr val="2063CE"/>
              </a:solidFill>
              <a:latin typeface="Arial" pitchFamily="-65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647823"/>
            <a:ext cx="9158941" cy="0"/>
          </a:xfrm>
          <a:prstGeom prst="line">
            <a:avLst/>
          </a:prstGeom>
          <a:ln>
            <a:solidFill>
              <a:srgbClr val="2063C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4495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  <p:bldP spid="35847" grpId="0"/>
      <p:bldP spid="35848" grpId="0"/>
      <p:bldP spid="10" grpId="0" animBg="1"/>
      <p:bldP spid="11" grpId="0" animBg="1"/>
      <p:bldP spid="35853" grpId="0"/>
      <p:bldP spid="35854" grpId="0"/>
      <p:bldP spid="35855" grpId="0"/>
      <p:bldP spid="35856" grpId="0"/>
      <p:bldP spid="18" grpId="0" animBg="1"/>
      <p:bldP spid="35858" grpId="0"/>
      <p:bldP spid="20" grpId="0" animBg="1"/>
      <p:bldP spid="31764" grpId="0"/>
      <p:bldP spid="35861" grpId="0"/>
      <p:bldP spid="22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39940" name="TextBox 27"/>
          <p:cNvSpPr txBox="1">
            <a:spLocks noChangeArrowheads="1"/>
          </p:cNvSpPr>
          <p:nvPr/>
        </p:nvSpPr>
        <p:spPr bwMode="auto">
          <a:xfrm>
            <a:off x="152400" y="769938"/>
            <a:ext cx="87630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spcAft>
                <a:spcPts val="600"/>
              </a:spcAft>
              <a:buFontTx/>
              <a:buChar char="•"/>
            </a:pPr>
            <a:r>
              <a:rPr lang="en-US" sz="2000" dirty="0" smtClean="0">
                <a:latin typeface="Helvetica" charset="0"/>
                <a:cs typeface="Helvetica" charset="0"/>
              </a:rPr>
              <a:t>Overlapping settings to control systematic uncertainty. </a:t>
            </a:r>
          </a:p>
          <a:p>
            <a:pPr marL="342900" indent="-342900" eaLnBrk="1" hangingPunct="1">
              <a:spcAft>
                <a:spcPts val="600"/>
              </a:spcAft>
              <a:buFontTx/>
              <a:buChar char="•"/>
            </a:pPr>
            <a:r>
              <a:rPr lang="en-US" sz="2000" dirty="0" smtClean="0">
                <a:latin typeface="Helvetica" charset="0"/>
                <a:cs typeface="Helvetica" charset="0"/>
              </a:rPr>
              <a:t>Length of the tail limited by </a:t>
            </a:r>
            <a:r>
              <a:rPr lang="en-US" sz="2000" dirty="0">
                <a:latin typeface="Helvetica" charset="0"/>
                <a:cs typeface="Helvetica" charset="0"/>
              </a:rPr>
              <a:t>p</a:t>
            </a:r>
            <a:r>
              <a:rPr lang="en-US" sz="2000" dirty="0" smtClean="0">
                <a:latin typeface="Helvetica" charset="0"/>
                <a:cs typeface="Helvetica" charset="0"/>
              </a:rPr>
              <a:t>ion production processes! </a:t>
            </a:r>
          </a:p>
        </p:txBody>
      </p:sp>
      <p:pic>
        <p:nvPicPr>
          <p:cNvPr id="39941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5410" y="1600200"/>
            <a:ext cx="8008690" cy="518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/>
          <p:nvPr/>
        </p:nvSpPr>
        <p:spPr>
          <a:xfrm>
            <a:off x="6070600" y="3048000"/>
            <a:ext cx="847725" cy="946150"/>
          </a:xfrm>
          <a:custGeom>
            <a:avLst/>
            <a:gdLst>
              <a:gd name="connsiteX0" fmla="*/ 0 w 847725"/>
              <a:gd name="connsiteY0" fmla="*/ 946150 h 946150"/>
              <a:gd name="connsiteX1" fmla="*/ 0 w 847725"/>
              <a:gd name="connsiteY1" fmla="*/ 200025 h 946150"/>
              <a:gd name="connsiteX2" fmla="*/ 88900 w 847725"/>
              <a:gd name="connsiteY2" fmla="*/ 190500 h 946150"/>
              <a:gd name="connsiteX3" fmla="*/ 222250 w 847725"/>
              <a:gd name="connsiteY3" fmla="*/ 171450 h 946150"/>
              <a:gd name="connsiteX4" fmla="*/ 365125 w 847725"/>
              <a:gd name="connsiteY4" fmla="*/ 149225 h 946150"/>
              <a:gd name="connsiteX5" fmla="*/ 469900 w 847725"/>
              <a:gd name="connsiteY5" fmla="*/ 120650 h 946150"/>
              <a:gd name="connsiteX6" fmla="*/ 590550 w 847725"/>
              <a:gd name="connsiteY6" fmla="*/ 88900 h 946150"/>
              <a:gd name="connsiteX7" fmla="*/ 708025 w 847725"/>
              <a:gd name="connsiteY7" fmla="*/ 57150 h 946150"/>
              <a:gd name="connsiteX8" fmla="*/ 787400 w 847725"/>
              <a:gd name="connsiteY8" fmla="*/ 25400 h 946150"/>
              <a:gd name="connsiteX9" fmla="*/ 847725 w 847725"/>
              <a:gd name="connsiteY9" fmla="*/ 0 h 946150"/>
              <a:gd name="connsiteX10" fmla="*/ 844550 w 847725"/>
              <a:gd name="connsiteY10" fmla="*/ 942975 h 946150"/>
              <a:gd name="connsiteX11" fmla="*/ 844550 w 847725"/>
              <a:gd name="connsiteY11" fmla="*/ 942975 h 946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47725" h="946150">
                <a:moveTo>
                  <a:pt x="0" y="946150"/>
                </a:moveTo>
                <a:lnTo>
                  <a:pt x="0" y="200025"/>
                </a:lnTo>
                <a:lnTo>
                  <a:pt x="88900" y="190500"/>
                </a:lnTo>
                <a:lnTo>
                  <a:pt x="222250" y="171450"/>
                </a:lnTo>
                <a:lnTo>
                  <a:pt x="365125" y="149225"/>
                </a:lnTo>
                <a:lnTo>
                  <a:pt x="469900" y="120650"/>
                </a:lnTo>
                <a:lnTo>
                  <a:pt x="590550" y="88900"/>
                </a:lnTo>
                <a:lnTo>
                  <a:pt x="708025" y="57150"/>
                </a:lnTo>
                <a:lnTo>
                  <a:pt x="787400" y="25400"/>
                </a:lnTo>
                <a:lnTo>
                  <a:pt x="847725" y="0"/>
                </a:lnTo>
                <a:cubicBezTo>
                  <a:pt x="846667" y="314325"/>
                  <a:pt x="845608" y="628650"/>
                  <a:pt x="844550" y="942975"/>
                </a:cubicBezTo>
                <a:lnTo>
                  <a:pt x="844550" y="942975"/>
                </a:lnTo>
              </a:path>
            </a:pathLst>
          </a:custGeom>
          <a:solidFill>
            <a:srgbClr val="000090">
              <a:alpha val="42000"/>
            </a:srgbClr>
          </a:solidFill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6470650" y="2581275"/>
            <a:ext cx="920750" cy="1416050"/>
          </a:xfrm>
          <a:custGeom>
            <a:avLst/>
            <a:gdLst>
              <a:gd name="connsiteX0" fmla="*/ 0 w 920750"/>
              <a:gd name="connsiteY0" fmla="*/ 1416050 h 1416050"/>
              <a:gd name="connsiteX1" fmla="*/ 0 w 920750"/>
              <a:gd name="connsiteY1" fmla="*/ 600075 h 1416050"/>
              <a:gd name="connsiteX2" fmla="*/ 76200 w 920750"/>
              <a:gd name="connsiteY2" fmla="*/ 587375 h 1416050"/>
              <a:gd name="connsiteX3" fmla="*/ 180975 w 920750"/>
              <a:gd name="connsiteY3" fmla="*/ 555625 h 1416050"/>
              <a:gd name="connsiteX4" fmla="*/ 269875 w 920750"/>
              <a:gd name="connsiteY4" fmla="*/ 533400 h 1416050"/>
              <a:gd name="connsiteX5" fmla="*/ 374650 w 920750"/>
              <a:gd name="connsiteY5" fmla="*/ 498475 h 1416050"/>
              <a:gd name="connsiteX6" fmla="*/ 482600 w 920750"/>
              <a:gd name="connsiteY6" fmla="*/ 454025 h 1416050"/>
              <a:gd name="connsiteX7" fmla="*/ 577850 w 920750"/>
              <a:gd name="connsiteY7" fmla="*/ 406400 h 1416050"/>
              <a:gd name="connsiteX8" fmla="*/ 654050 w 920750"/>
              <a:gd name="connsiteY8" fmla="*/ 358775 h 1416050"/>
              <a:gd name="connsiteX9" fmla="*/ 723900 w 920750"/>
              <a:gd name="connsiteY9" fmla="*/ 298450 h 1416050"/>
              <a:gd name="connsiteX10" fmla="*/ 774700 w 920750"/>
              <a:gd name="connsiteY10" fmla="*/ 241300 h 1416050"/>
              <a:gd name="connsiteX11" fmla="*/ 831850 w 920750"/>
              <a:gd name="connsiteY11" fmla="*/ 165100 h 1416050"/>
              <a:gd name="connsiteX12" fmla="*/ 857250 w 920750"/>
              <a:gd name="connsiteY12" fmla="*/ 117475 h 1416050"/>
              <a:gd name="connsiteX13" fmla="*/ 879475 w 920750"/>
              <a:gd name="connsiteY13" fmla="*/ 53975 h 1416050"/>
              <a:gd name="connsiteX14" fmla="*/ 901700 w 920750"/>
              <a:gd name="connsiteY14" fmla="*/ 0 h 1416050"/>
              <a:gd name="connsiteX15" fmla="*/ 911225 w 920750"/>
              <a:gd name="connsiteY15" fmla="*/ 22225 h 1416050"/>
              <a:gd name="connsiteX16" fmla="*/ 920750 w 920750"/>
              <a:gd name="connsiteY16" fmla="*/ 1416050 h 1416050"/>
              <a:gd name="connsiteX17" fmla="*/ 920750 w 920750"/>
              <a:gd name="connsiteY17" fmla="*/ 1416050 h 141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20750" h="1416050">
                <a:moveTo>
                  <a:pt x="0" y="1416050"/>
                </a:moveTo>
                <a:lnTo>
                  <a:pt x="0" y="600075"/>
                </a:lnTo>
                <a:lnTo>
                  <a:pt x="76200" y="587375"/>
                </a:lnTo>
                <a:lnTo>
                  <a:pt x="180975" y="555625"/>
                </a:lnTo>
                <a:lnTo>
                  <a:pt x="269875" y="533400"/>
                </a:lnTo>
                <a:lnTo>
                  <a:pt x="374650" y="498475"/>
                </a:lnTo>
                <a:lnTo>
                  <a:pt x="482600" y="454025"/>
                </a:lnTo>
                <a:lnTo>
                  <a:pt x="577850" y="406400"/>
                </a:lnTo>
                <a:lnTo>
                  <a:pt x="654050" y="358775"/>
                </a:lnTo>
                <a:lnTo>
                  <a:pt x="723900" y="298450"/>
                </a:lnTo>
                <a:lnTo>
                  <a:pt x="774700" y="241300"/>
                </a:lnTo>
                <a:lnTo>
                  <a:pt x="831850" y="165100"/>
                </a:lnTo>
                <a:cubicBezTo>
                  <a:pt x="857775" y="119731"/>
                  <a:pt x="857250" y="137715"/>
                  <a:pt x="857250" y="117475"/>
                </a:cubicBezTo>
                <a:lnTo>
                  <a:pt x="879475" y="53975"/>
                </a:lnTo>
                <a:lnTo>
                  <a:pt x="901700" y="0"/>
                </a:lnTo>
                <a:lnTo>
                  <a:pt x="911225" y="22225"/>
                </a:lnTo>
                <a:lnTo>
                  <a:pt x="920750" y="1416050"/>
                </a:lnTo>
                <a:lnTo>
                  <a:pt x="920750" y="1416050"/>
                </a:lnTo>
              </a:path>
            </a:pathLst>
          </a:custGeom>
          <a:solidFill>
            <a:schemeClr val="accent3">
              <a:lumMod val="75000"/>
              <a:alpha val="35000"/>
            </a:schemeClr>
          </a:solidFill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9944" name="TextBox 9"/>
          <p:cNvSpPr txBox="1">
            <a:spLocks noChangeArrowheads="1"/>
          </p:cNvSpPr>
          <p:nvPr/>
        </p:nvSpPr>
        <p:spPr bwMode="auto">
          <a:xfrm>
            <a:off x="5702300" y="2209800"/>
            <a:ext cx="16557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dirty="0">
                <a:solidFill>
                  <a:srgbClr val="008000"/>
                </a:solidFill>
                <a:latin typeface="Helvetica" charset="0"/>
                <a:cs typeface="Helvetica" charset="0"/>
              </a:rPr>
              <a:t>Overlap for ½ of </a:t>
            </a:r>
          </a:p>
          <a:p>
            <a:pPr algn="ctr" eaLnBrk="1" hangingPunct="1"/>
            <a:r>
              <a:rPr lang="en-US" sz="1600" dirty="0">
                <a:solidFill>
                  <a:srgbClr val="008000"/>
                </a:solidFill>
                <a:latin typeface="Helvetica" charset="0"/>
                <a:cs typeface="Helvetica" charset="0"/>
              </a:rPr>
              <a:t>the acceptance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6200000" flipH="1">
            <a:off x="6388100" y="2921000"/>
            <a:ext cx="304800" cy="0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501900" y="1828800"/>
            <a:ext cx="1219200" cy="213360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4" name="TextBox 13"/>
            <p:cNvSpPr txBox="1"/>
            <p:nvPr/>
          </p:nvSpPr>
          <p:spPr>
            <a:xfrm>
              <a:off x="268938" y="-120232"/>
              <a:ext cx="379828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Kinematic settings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3875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9944" grpId="0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37892" name="TextBox 27"/>
          <p:cNvSpPr txBox="1">
            <a:spLocks noChangeArrowheads="1"/>
          </p:cNvSpPr>
          <p:nvPr/>
        </p:nvSpPr>
        <p:spPr bwMode="auto">
          <a:xfrm>
            <a:off x="0" y="736140"/>
            <a:ext cx="5715000" cy="195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spcAft>
                <a:spcPts val="12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Disturbs </a:t>
            </a:r>
            <a:r>
              <a:rPr lang="en-US" sz="2000" dirty="0">
                <a:latin typeface="Helvetica" charset="0"/>
                <a:cs typeface="Helvetica" charset="0"/>
              </a:rPr>
              <a:t>Luminosity determination</a:t>
            </a:r>
            <a:r>
              <a:rPr lang="en-US" sz="2000" dirty="0" smtClean="0">
                <a:latin typeface="Helvetica" charset="0"/>
                <a:cs typeface="Helvetica" charset="0"/>
              </a:rPr>
              <a:t>.</a:t>
            </a:r>
            <a:r>
              <a:rPr lang="en-US" sz="2000" b="1" dirty="0" smtClean="0">
                <a:latin typeface="Helvetica" charset="0"/>
                <a:cs typeface="Helvetica" charset="0"/>
              </a:rPr>
              <a:t> </a:t>
            </a:r>
          </a:p>
          <a:p>
            <a:pPr marL="342900" indent="-342900" eaLnBrk="1" hangingPunct="1">
              <a:spcAft>
                <a:spcPts val="1200"/>
              </a:spcAft>
              <a:buFont typeface="Wingdings" charset="2"/>
              <a:buChar char="§"/>
            </a:pPr>
            <a:r>
              <a:rPr lang="en-US" sz="2000" b="1" u="sng" dirty="0" smtClean="0">
                <a:latin typeface="Helvetica" charset="0"/>
                <a:cs typeface="Helvetica" charset="0"/>
              </a:rPr>
              <a:t>Good vacuum</a:t>
            </a:r>
            <a:r>
              <a:rPr lang="en-US" sz="2000" dirty="0" smtClean="0">
                <a:latin typeface="Helvetica" charset="0"/>
                <a:cs typeface="Helvetica" charset="0"/>
              </a:rPr>
              <a:t> </a:t>
            </a:r>
            <a:r>
              <a:rPr lang="en-US" sz="2000" dirty="0">
                <a:latin typeface="Helvetica" charset="0"/>
                <a:cs typeface="Helvetica" charset="0"/>
              </a:rPr>
              <a:t>in target </a:t>
            </a:r>
            <a:r>
              <a:rPr lang="en-US" sz="2000" dirty="0" smtClean="0">
                <a:latin typeface="Helvetica" charset="0"/>
                <a:cs typeface="Helvetica" charset="0"/>
              </a:rPr>
              <a:t>chamber (</a:t>
            </a:r>
            <a:r>
              <a:rPr lang="en-US" sz="2000" dirty="0" smtClean="0">
                <a:latin typeface="Helvetica" charset="0"/>
                <a:cs typeface="Helvetica" charset="0"/>
                <a:sym typeface="Wingdings" charset="0"/>
              </a:rPr>
              <a:t>10</a:t>
            </a:r>
            <a:r>
              <a:rPr lang="en-US" sz="2000" baseline="30000" dirty="0">
                <a:latin typeface="Helvetica" charset="0"/>
                <a:cs typeface="Helvetica" charset="0"/>
                <a:sym typeface="Wingdings" charset="0"/>
              </a:rPr>
              <a:t>-6</a:t>
            </a:r>
            <a:r>
              <a:rPr lang="en-US" sz="2000" dirty="0">
                <a:latin typeface="Helvetica" charset="0"/>
                <a:cs typeface="Helvetica" charset="0"/>
                <a:sym typeface="Wingdings" charset="0"/>
              </a:rPr>
              <a:t> </a:t>
            </a:r>
            <a:r>
              <a:rPr lang="en-US" sz="2000" dirty="0" smtClean="0">
                <a:latin typeface="Helvetica" charset="0"/>
                <a:cs typeface="Helvetica" charset="0"/>
                <a:sym typeface="Wingdings" charset="0"/>
              </a:rPr>
              <a:t>mbar)</a:t>
            </a:r>
            <a:endParaRPr lang="en-US" sz="2000" dirty="0">
              <a:latin typeface="Helvetica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Fixing </a:t>
            </a:r>
            <a:r>
              <a:rPr lang="en-US" sz="2000" dirty="0">
                <a:latin typeface="Helvetica" charset="0"/>
                <a:cs typeface="Helvetica" charset="0"/>
              </a:rPr>
              <a:t>Spectrometer A to elastic settings to see effects of </a:t>
            </a:r>
            <a:r>
              <a:rPr lang="en-US" sz="2000" dirty="0" smtClean="0">
                <a:latin typeface="Helvetica" charset="0"/>
                <a:cs typeface="Helvetica" charset="0"/>
              </a:rPr>
              <a:t> snow </a:t>
            </a:r>
            <a:r>
              <a:rPr lang="en-US" sz="2000" dirty="0">
                <a:latin typeface="Helvetica" charset="0"/>
                <a:cs typeface="Helvetica" charset="0"/>
              </a:rPr>
              <a:t>gathering more clearly.</a:t>
            </a:r>
          </a:p>
          <a:p>
            <a:pPr eaLnBrk="1" hangingPunct="1"/>
            <a:endParaRPr lang="en-US" sz="2100" dirty="0">
              <a:ea typeface="Helvetica" charset="0"/>
              <a:cs typeface="Helvetica" charset="0"/>
            </a:endParaRPr>
          </a:p>
        </p:txBody>
      </p:sp>
      <p:pic>
        <p:nvPicPr>
          <p:cNvPr id="37893" name="Picture 6" descr="IceOnTarge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300" y="2605332"/>
            <a:ext cx="5715000" cy="4252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 descr="Isotope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711575"/>
            <a:ext cx="3810000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TextBox 8"/>
          <p:cNvSpPr txBox="1">
            <a:spLocks noChangeArrowheads="1"/>
          </p:cNvSpPr>
          <p:nvPr/>
        </p:nvSpPr>
        <p:spPr bwMode="auto">
          <a:xfrm>
            <a:off x="5715000" y="2514600"/>
            <a:ext cx="3109913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rgbClr val="3366FF"/>
                </a:solidFill>
                <a:latin typeface="Helvetica" charset="0"/>
                <a:cs typeface="Helvetica" charset="0"/>
              </a:rPr>
              <a:t>Spectrometer A has enough </a:t>
            </a:r>
          </a:p>
          <a:p>
            <a:pPr eaLnBrk="1" hangingPunct="1"/>
            <a:r>
              <a:rPr lang="en-US" sz="1800" dirty="0">
                <a:solidFill>
                  <a:srgbClr val="3366FF"/>
                </a:solidFill>
                <a:latin typeface="Helvetica" charset="0"/>
                <a:cs typeface="Helvetica" charset="0"/>
              </a:rPr>
              <a:t>resolving power for clear </a:t>
            </a:r>
          </a:p>
          <a:p>
            <a:pPr eaLnBrk="1" hangingPunct="1"/>
            <a:r>
              <a:rPr lang="en-US" sz="1800" dirty="0">
                <a:solidFill>
                  <a:srgbClr val="3366FF"/>
                </a:solidFill>
                <a:latin typeface="Helvetica" charset="0"/>
                <a:cs typeface="Helvetica" charset="0"/>
              </a:rPr>
              <a:t>identification of Nitrogen and </a:t>
            </a:r>
          </a:p>
          <a:p>
            <a:pPr eaLnBrk="1" hangingPunct="1"/>
            <a:r>
              <a:rPr lang="en-US" sz="1800" dirty="0">
                <a:solidFill>
                  <a:srgbClr val="3366FF"/>
                </a:solidFill>
                <a:latin typeface="Helvetica" charset="0"/>
                <a:cs typeface="Helvetica" charset="0"/>
              </a:rPr>
              <a:t>Oxygen.</a:t>
            </a:r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41877" y="736140"/>
            <a:ext cx="2470966" cy="1507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1" name="TextBox 10"/>
            <p:cNvSpPr txBox="1"/>
            <p:nvPr/>
          </p:nvSpPr>
          <p:spPr>
            <a:xfrm>
              <a:off x="268938" y="-120232"/>
              <a:ext cx="45099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Cryogenic depositions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047" y="704523"/>
            <a:ext cx="885958" cy="80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963" y="693183"/>
            <a:ext cx="885958" cy="80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703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/>
          <p:cNvCxnSpPr/>
          <p:nvPr/>
        </p:nvCxnSpPr>
        <p:spPr>
          <a:xfrm flipV="1">
            <a:off x="385548" y="1462888"/>
            <a:ext cx="8652143" cy="11340"/>
          </a:xfrm>
          <a:prstGeom prst="line">
            <a:avLst/>
          </a:prstGeom>
          <a:ln w="3175" cmpd="sng">
            <a:solidFill>
              <a:schemeClr val="tx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9" name="TextBox 8"/>
            <p:cNvSpPr txBox="1"/>
            <p:nvPr/>
          </p:nvSpPr>
          <p:spPr>
            <a:xfrm>
              <a:off x="268938" y="-120232"/>
              <a:ext cx="603244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Entrance flange contributions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Oval 18"/>
          <p:cNvSpPr/>
          <p:nvPr/>
        </p:nvSpPr>
        <p:spPr>
          <a:xfrm>
            <a:off x="280277" y="1349488"/>
            <a:ext cx="252000" cy="25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827991" y="1027566"/>
            <a:ext cx="1223637" cy="798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dirty="0" smtClean="0">
                <a:latin typeface="Helvetica"/>
                <a:cs typeface="Helvetica"/>
              </a:rPr>
              <a:t>Collimator</a:t>
            </a:r>
          </a:p>
          <a:p>
            <a:pPr algn="ctr">
              <a:lnSpc>
                <a:spcPct val="130000"/>
              </a:lnSpc>
            </a:pPr>
            <a:r>
              <a:rPr lang="en-US" dirty="0" err="1" smtClean="0">
                <a:latin typeface="Helvetica"/>
                <a:cs typeface="Helvetica"/>
              </a:rPr>
              <a:t>Spectr</a:t>
            </a:r>
            <a:r>
              <a:rPr lang="en-US" dirty="0" smtClean="0">
                <a:latin typeface="Helvetica"/>
                <a:cs typeface="Helvetica"/>
              </a:rPr>
              <a:t>. B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4672" y="877308"/>
            <a:ext cx="826218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dirty="0" smtClean="0">
                <a:latin typeface="Helvetica"/>
                <a:cs typeface="Helvetica"/>
              </a:rPr>
              <a:t>Target</a:t>
            </a:r>
            <a:endParaRPr lang="en-US" dirty="0">
              <a:latin typeface="Helvetica"/>
              <a:cs typeface="Helvetica"/>
            </a:endParaRPr>
          </a:p>
        </p:txBody>
      </p:sp>
      <p:cxnSp>
        <p:nvCxnSpPr>
          <p:cNvPr id="23" name="Straight Arrow Connector 22"/>
          <p:cNvCxnSpPr>
            <a:stCxn id="19" idx="6"/>
          </p:cNvCxnSpPr>
          <p:nvPr/>
        </p:nvCxnSpPr>
        <p:spPr>
          <a:xfrm flipV="1">
            <a:off x="532277" y="1095606"/>
            <a:ext cx="6827148" cy="379882"/>
          </a:xfrm>
          <a:prstGeom prst="straightConnector1">
            <a:avLst/>
          </a:prstGeom>
          <a:ln w="28575" cmpd="sng">
            <a:solidFill>
              <a:srgbClr val="008000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Freeform 34"/>
          <p:cNvSpPr/>
          <p:nvPr/>
        </p:nvSpPr>
        <p:spPr>
          <a:xfrm>
            <a:off x="510284" y="1462889"/>
            <a:ext cx="6792442" cy="238144"/>
          </a:xfrm>
          <a:custGeom>
            <a:avLst/>
            <a:gdLst>
              <a:gd name="connsiteX0" fmla="*/ 0 w 6792442"/>
              <a:gd name="connsiteY0" fmla="*/ 0 h 238144"/>
              <a:gd name="connsiteX1" fmla="*/ 1406115 w 6792442"/>
              <a:gd name="connsiteY1" fmla="*/ 238144 h 238144"/>
              <a:gd name="connsiteX2" fmla="*/ 6792442 w 6792442"/>
              <a:gd name="connsiteY2" fmla="*/ 113402 h 238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792442" h="238144">
                <a:moveTo>
                  <a:pt x="0" y="0"/>
                </a:moveTo>
                <a:lnTo>
                  <a:pt x="1406115" y="238144"/>
                </a:lnTo>
                <a:lnTo>
                  <a:pt x="6792442" y="113402"/>
                </a:lnTo>
              </a:path>
            </a:pathLst>
          </a:custGeom>
          <a:ln w="38100" cmpd="sng">
            <a:solidFill>
              <a:srgbClr val="FF0000"/>
            </a:solidFill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1832527" y="721087"/>
            <a:ext cx="5893686" cy="1418427"/>
            <a:chOff x="345611" y="543432"/>
            <a:chExt cx="7199492" cy="2064820"/>
          </a:xfrm>
        </p:grpSpPr>
        <p:sp>
          <p:nvSpPr>
            <p:cNvPr id="4" name="Rectangle 3"/>
            <p:cNvSpPr/>
            <p:nvPr/>
          </p:nvSpPr>
          <p:spPr>
            <a:xfrm>
              <a:off x="3418804" y="1088624"/>
              <a:ext cx="147415" cy="1159200"/>
            </a:xfrm>
            <a:prstGeom prst="rect">
              <a:avLst/>
            </a:prstGeom>
            <a:pattFill prst="ltUpDiag">
              <a:fgClr>
                <a:schemeClr val="tx1">
                  <a:lumMod val="85000"/>
                  <a:lumOff val="15000"/>
                </a:schemeClr>
              </a:fgClr>
              <a:bgClr>
                <a:prstClr val="white"/>
              </a:bgClr>
            </a:pattFill>
            <a:ln w="19050" cmpd="sng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rapezoid 5"/>
            <p:cNvSpPr/>
            <p:nvPr/>
          </p:nvSpPr>
          <p:spPr>
            <a:xfrm rot="16200000">
              <a:off x="1377545" y="204106"/>
              <a:ext cx="1156740" cy="2925778"/>
            </a:xfrm>
            <a:prstGeom prst="trapezoid">
              <a:avLst/>
            </a:prstGeom>
            <a:noFill/>
            <a:ln w="2857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rapezoid 23"/>
            <p:cNvSpPr/>
            <p:nvPr/>
          </p:nvSpPr>
          <p:spPr>
            <a:xfrm rot="16200000">
              <a:off x="3524404" y="985188"/>
              <a:ext cx="1454400" cy="1360800"/>
            </a:xfrm>
            <a:prstGeom prst="trapezoid">
              <a:avLst>
                <a:gd name="adj" fmla="val 10848"/>
              </a:avLst>
            </a:prstGeom>
            <a:noFill/>
            <a:ln w="2857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45611" y="1377106"/>
              <a:ext cx="147415" cy="584753"/>
            </a:xfrm>
            <a:prstGeom prst="rect">
              <a:avLst/>
            </a:prstGeom>
            <a:pattFill prst="ltUpDiag">
              <a:fgClr>
                <a:schemeClr val="tx1">
                  <a:lumMod val="85000"/>
                  <a:lumOff val="15000"/>
                </a:schemeClr>
              </a:fgClr>
              <a:bgClr>
                <a:prstClr val="white"/>
              </a:bgClr>
            </a:pattFill>
            <a:ln w="19050" cmpd="sng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4932004" y="933413"/>
              <a:ext cx="147415" cy="1459375"/>
            </a:xfrm>
            <a:prstGeom prst="rect">
              <a:avLst/>
            </a:prstGeom>
            <a:pattFill prst="ltUpDiag">
              <a:fgClr>
                <a:schemeClr val="tx1">
                  <a:lumMod val="85000"/>
                  <a:lumOff val="15000"/>
                </a:schemeClr>
              </a:fgClr>
              <a:bgClr>
                <a:prstClr val="white"/>
              </a:bgClr>
            </a:pattFill>
            <a:ln w="19050" cmpd="sng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rapezoid 26"/>
            <p:cNvSpPr/>
            <p:nvPr/>
          </p:nvSpPr>
          <p:spPr>
            <a:xfrm rot="16200000">
              <a:off x="5288523" y="503332"/>
              <a:ext cx="1900800" cy="2309039"/>
            </a:xfrm>
            <a:prstGeom prst="trapezoid">
              <a:avLst>
                <a:gd name="adj" fmla="val 11795"/>
              </a:avLst>
            </a:prstGeom>
            <a:noFill/>
            <a:ln w="28575" cmpd="sng"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7397688" y="707451"/>
              <a:ext cx="147415" cy="1900801"/>
            </a:xfrm>
            <a:prstGeom prst="rect">
              <a:avLst/>
            </a:prstGeom>
            <a:pattFill prst="ltUpDiag">
              <a:fgClr>
                <a:srgbClr val="29BCE0"/>
              </a:fgClr>
              <a:bgClr>
                <a:prstClr val="white"/>
              </a:bgClr>
            </a:pattFill>
            <a:ln w="19050" cmpd="sng">
              <a:solidFill>
                <a:srgbClr val="29BCE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1"/>
            <p:cNvGrpSpPr/>
            <p:nvPr/>
          </p:nvGrpSpPr>
          <p:grpSpPr>
            <a:xfrm rot="21180000">
              <a:off x="4004323" y="719130"/>
              <a:ext cx="398340" cy="293077"/>
              <a:chOff x="2210323" y="2987438"/>
              <a:chExt cx="579228" cy="391949"/>
            </a:xfrm>
          </p:grpSpPr>
          <p:sp>
            <p:nvSpPr>
              <p:cNvPr id="29" name="Trapezoid 28"/>
              <p:cNvSpPr/>
              <p:nvPr/>
            </p:nvSpPr>
            <p:spPr>
              <a:xfrm>
                <a:off x="2210323" y="2987438"/>
                <a:ext cx="579228" cy="391949"/>
              </a:xfrm>
              <a:prstGeom prst="trapezoid">
                <a:avLst/>
              </a:prstGeom>
              <a:pattFill prst="ltUpDiag">
                <a:fgClr>
                  <a:schemeClr val="tx1">
                    <a:lumMod val="85000"/>
                    <a:lumOff val="15000"/>
                  </a:schemeClr>
                </a:fgClr>
                <a:bgClr>
                  <a:prstClr val="white"/>
                </a:bgClr>
              </a:pattFill>
              <a:ln w="28575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392663" y="3073201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 rot="21180000">
              <a:off x="5824583" y="543432"/>
              <a:ext cx="398340" cy="293077"/>
              <a:chOff x="2210323" y="2987438"/>
              <a:chExt cx="579228" cy="391949"/>
            </a:xfrm>
          </p:grpSpPr>
          <p:sp>
            <p:nvSpPr>
              <p:cNvPr id="33" name="Trapezoid 32"/>
              <p:cNvSpPr/>
              <p:nvPr/>
            </p:nvSpPr>
            <p:spPr>
              <a:xfrm>
                <a:off x="2210323" y="2987438"/>
                <a:ext cx="579228" cy="391949"/>
              </a:xfrm>
              <a:prstGeom prst="trapezoid">
                <a:avLst/>
              </a:prstGeom>
              <a:pattFill prst="ltUpDiag">
                <a:fgClr>
                  <a:schemeClr val="tx1">
                    <a:lumMod val="85000"/>
                    <a:lumOff val="15000"/>
                  </a:schemeClr>
                </a:fgClr>
                <a:bgClr>
                  <a:prstClr val="white"/>
                </a:bgClr>
              </a:pattFill>
              <a:ln w="28575" cmpd="sng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2392663" y="3073201"/>
                <a:ext cx="216000" cy="216000"/>
              </a:xfrm>
              <a:prstGeom prst="ellipse">
                <a:avLst/>
              </a:prstGeom>
              <a:solidFill>
                <a:schemeClr val="bg1"/>
              </a:solidFill>
              <a:ln w="28575" cmpd="sng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6" name="TextBox 45"/>
          <p:cNvSpPr txBox="1"/>
          <p:nvPr/>
        </p:nvSpPr>
        <p:spPr>
          <a:xfrm rot="21280866">
            <a:off x="2085187" y="795792"/>
            <a:ext cx="1313693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dirty="0" smtClean="0">
                <a:solidFill>
                  <a:srgbClr val="008000"/>
                </a:solidFill>
                <a:latin typeface="Helvetica"/>
                <a:cs typeface="Helvetica"/>
              </a:rPr>
              <a:t>Good track</a:t>
            </a:r>
            <a:endParaRPr lang="en-US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158708" y="1651444"/>
            <a:ext cx="1236712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b="1" dirty="0">
                <a:solidFill>
                  <a:srgbClr val="FF0000"/>
                </a:solidFill>
                <a:latin typeface="Helvetica"/>
                <a:cs typeface="Helvetica"/>
              </a:rPr>
              <a:t>B</a:t>
            </a:r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ad track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-276090" y="2259528"/>
            <a:ext cx="3305814" cy="4598472"/>
            <a:chOff x="5845277" y="2268045"/>
            <a:chExt cx="3305814" cy="4598472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277" y="2268045"/>
              <a:ext cx="3305814" cy="4598472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7398683" y="3084538"/>
              <a:ext cx="675139" cy="2619591"/>
            </a:xfrm>
            <a:prstGeom prst="rect">
              <a:avLst/>
            </a:prstGeom>
            <a:noFill/>
            <a:ln w="38100" cmpd="sng">
              <a:solidFill>
                <a:srgbClr val="29BCE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6987829" y="5704129"/>
              <a:ext cx="144218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29BCE0"/>
                  </a:solidFill>
                  <a:latin typeface="Helvetica"/>
                  <a:cs typeface="Helvetica"/>
                </a:rPr>
                <a:t>Nominal </a:t>
              </a:r>
            </a:p>
            <a:p>
              <a:pPr algn="ctr"/>
              <a:r>
                <a:rPr lang="en-US" b="1" dirty="0" smtClean="0">
                  <a:solidFill>
                    <a:srgbClr val="29BCE0"/>
                  </a:solidFill>
                  <a:latin typeface="Helvetica"/>
                  <a:cs typeface="Helvetica"/>
                </a:rPr>
                <a:t>acceptance</a:t>
              </a:r>
              <a:endParaRPr lang="en-US" b="1" dirty="0">
                <a:solidFill>
                  <a:srgbClr val="29BCE0"/>
                </a:solidFill>
                <a:latin typeface="Helvetica"/>
                <a:cs typeface="Helvetica"/>
              </a:endParaRP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3136257" y="2218032"/>
            <a:ext cx="5506362" cy="3235000"/>
            <a:chOff x="3100420" y="2259528"/>
            <a:chExt cx="5506362" cy="3235000"/>
          </a:xfrm>
        </p:grpSpPr>
        <p:sp>
          <p:nvSpPr>
            <p:cNvPr id="60" name="Rectangle 59"/>
            <p:cNvSpPr/>
            <p:nvPr/>
          </p:nvSpPr>
          <p:spPr>
            <a:xfrm>
              <a:off x="6217376" y="2732130"/>
              <a:ext cx="567241" cy="2218241"/>
            </a:xfrm>
            <a:prstGeom prst="rect">
              <a:avLst/>
            </a:prstGeom>
            <a:pattFill prst="pct10">
              <a:fgClr>
                <a:schemeClr val="tx1">
                  <a:lumMod val="85000"/>
                  <a:lumOff val="15000"/>
                </a:schemeClr>
              </a:fgClr>
              <a:bgClr>
                <a:prstClr val="white"/>
              </a:bgClr>
            </a:pattFill>
            <a:ln w="19050" cmpd="sng">
              <a:solidFill>
                <a:schemeClr val="tx1">
                  <a:lumMod val="85000"/>
                  <a:lumOff val="15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Picture 37" descr="SnoutProblemAtVertex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0420" y="2636796"/>
              <a:ext cx="5506362" cy="2857732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6099228" y="2259528"/>
              <a:ext cx="826218" cy="438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dirty="0" smtClean="0">
                  <a:latin typeface="Helvetica"/>
                  <a:cs typeface="Helvetica"/>
                </a:rPr>
                <a:t>Target</a:t>
              </a:r>
              <a:endParaRPr lang="en-US" dirty="0">
                <a:latin typeface="Helvetica"/>
                <a:cs typeface="Helvetica"/>
              </a:endParaRPr>
            </a:p>
          </p:txBody>
        </p:sp>
      </p:grpSp>
      <p:sp>
        <p:nvSpPr>
          <p:cNvPr id="61" name="TextBox 27"/>
          <p:cNvSpPr txBox="1">
            <a:spLocks noChangeArrowheads="1"/>
          </p:cNvSpPr>
          <p:nvPr/>
        </p:nvSpPr>
        <p:spPr bwMode="auto">
          <a:xfrm>
            <a:off x="3306352" y="5595197"/>
            <a:ext cx="5837872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spcAft>
                <a:spcPts val="12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Spec. B encompasses a long entrance flange. </a:t>
            </a:r>
          </a:p>
          <a:p>
            <a:pPr marL="342900" indent="-342900" eaLnBrk="1" hangingPunct="1">
              <a:spcAft>
                <a:spcPts val="12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Events </a:t>
            </a:r>
            <a:r>
              <a:rPr lang="en-US" sz="2000" dirty="0" err="1" smtClean="0">
                <a:latin typeface="Helvetica" charset="0"/>
                <a:cs typeface="Helvetica" charset="0"/>
              </a:rPr>
              <a:t>rescattered</a:t>
            </a:r>
            <a:r>
              <a:rPr lang="en-US" sz="2000" dirty="0" smtClean="0">
                <a:latin typeface="Helvetica" charset="0"/>
                <a:cs typeface="Helvetica" charset="0"/>
              </a:rPr>
              <a:t> from the snout cover the whole vertex acceptance. </a:t>
            </a:r>
          </a:p>
        </p:txBody>
      </p:sp>
    </p:spTree>
    <p:extLst>
      <p:ext uri="{BB962C8B-B14F-4D97-AF65-F5344CB8AC3E}">
        <p14:creationId xmlns:p14="http://schemas.microsoft.com/office/powerpoint/2010/main" val="853522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9" name="TextBox 8"/>
            <p:cNvSpPr txBox="1"/>
            <p:nvPr/>
          </p:nvSpPr>
          <p:spPr>
            <a:xfrm>
              <a:off x="268938" y="-120232"/>
              <a:ext cx="60939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Target Frame contributions #1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FrameElast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80" y="1079623"/>
            <a:ext cx="3421380" cy="5716555"/>
          </a:xfrm>
          <a:prstGeom prst="rect">
            <a:avLst/>
          </a:prstGeom>
          <a:ln w="28575" cmpd="sng">
            <a:solidFill>
              <a:srgbClr val="F1D912"/>
            </a:solidFill>
          </a:ln>
        </p:spPr>
      </p:pic>
      <p:pic>
        <p:nvPicPr>
          <p:cNvPr id="3" name="Picture 2" descr="Targ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8" y="1663700"/>
            <a:ext cx="4419600" cy="476504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85802" y="3704928"/>
            <a:ext cx="3924810" cy="190446"/>
          </a:xfrm>
          <a:prstGeom prst="straightConnector1">
            <a:avLst/>
          </a:prstGeom>
          <a:ln w="28575" cmpd="sng">
            <a:solidFill>
              <a:srgbClr val="FF6600"/>
            </a:solidFill>
            <a:prstDash val="sys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180522" y="3817392"/>
            <a:ext cx="1535494" cy="77982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83477" y="3793955"/>
            <a:ext cx="1985353" cy="222158"/>
          </a:xfrm>
          <a:prstGeom prst="straightConnector1">
            <a:avLst/>
          </a:prstGeom>
          <a:ln w="57150" cmpd="sng">
            <a:solidFill>
              <a:srgbClr val="FF6600"/>
            </a:solidFill>
            <a:headEnd type="oval" w="sm" len="sm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583477" y="3794508"/>
            <a:ext cx="2505519" cy="57630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ysDot"/>
            <a:headEnd type="none" w="sm" len="sm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1361447" y="4130533"/>
            <a:ext cx="2202202" cy="191457"/>
          </a:xfrm>
          <a:prstGeom prst="straightConnector1">
            <a:avLst/>
          </a:prstGeom>
          <a:ln w="28575" cmpd="sng">
            <a:solidFill>
              <a:srgbClr val="F1D912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3563649" y="4257192"/>
            <a:ext cx="596102" cy="71729"/>
          </a:xfrm>
          <a:prstGeom prst="straightConnector1">
            <a:avLst/>
          </a:prstGeom>
          <a:ln w="28575" cmpd="sng">
            <a:solidFill>
              <a:srgbClr val="F1D912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Striped Right Arrow 50"/>
          <p:cNvSpPr/>
          <p:nvPr/>
        </p:nvSpPr>
        <p:spPr>
          <a:xfrm>
            <a:off x="4341042" y="4072814"/>
            <a:ext cx="1136001" cy="354700"/>
          </a:xfrm>
          <a:prstGeom prst="stripedRightArrow">
            <a:avLst/>
          </a:prstGeom>
          <a:gradFill>
            <a:gsLst>
              <a:gs pos="0">
                <a:srgbClr val="F1D912"/>
              </a:gs>
              <a:gs pos="100000">
                <a:schemeClr val="bg1"/>
              </a:gs>
            </a:gsLst>
            <a:lin ang="10800000" scaled="0"/>
          </a:gradFill>
          <a:ln>
            <a:solidFill>
              <a:srgbClr val="F1D9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620645" y="3147624"/>
            <a:ext cx="1210563" cy="646331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6600"/>
                </a:solidFill>
                <a:latin typeface="Helvetica"/>
                <a:cs typeface="Helvetica"/>
              </a:rPr>
              <a:t>Incoming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  <a:latin typeface="Helvetica"/>
                <a:cs typeface="Helvetica"/>
              </a:rPr>
              <a:t>electron</a:t>
            </a:r>
            <a:endParaRPr lang="en-US" b="1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56182" y="2368432"/>
            <a:ext cx="1313919" cy="92333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6600"/>
                </a:solidFill>
                <a:latin typeface="Helvetica"/>
                <a:cs typeface="Helvetica"/>
              </a:rPr>
              <a:t>Elastically 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  <a:latin typeface="Helvetica"/>
                <a:cs typeface="Helvetica"/>
              </a:rPr>
              <a:t>scattered 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  <a:latin typeface="Helvetica"/>
                <a:cs typeface="Helvetica"/>
              </a:rPr>
              <a:t>electron</a:t>
            </a:r>
            <a:endParaRPr lang="en-US" b="1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69950" y="4427514"/>
            <a:ext cx="2198814" cy="923330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Scattered electron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annihilated in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the frame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503073" y="4461553"/>
            <a:ext cx="1313355" cy="646331"/>
          </a:xfrm>
          <a:prstGeom prst="rect">
            <a:avLst/>
          </a:prstGeom>
          <a:solidFill>
            <a:schemeClr val="tx1">
              <a:lumMod val="50000"/>
              <a:lumOff val="50000"/>
              <a:alpha val="76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1D912"/>
                </a:solidFill>
                <a:latin typeface="Helvetica"/>
                <a:cs typeface="Helvetica"/>
              </a:rPr>
              <a:t>Projection</a:t>
            </a:r>
          </a:p>
          <a:p>
            <a:pPr algn="ctr"/>
            <a:r>
              <a:rPr lang="en-US" b="1" dirty="0" smtClean="0">
                <a:solidFill>
                  <a:srgbClr val="F1D912"/>
                </a:solidFill>
                <a:latin typeface="Helvetica"/>
                <a:cs typeface="Helvetica"/>
              </a:rPr>
              <a:t>plane</a:t>
            </a:r>
            <a:endParaRPr lang="en-US" b="1" dirty="0">
              <a:solidFill>
                <a:srgbClr val="F1D912"/>
              </a:solidFill>
              <a:latin typeface="Helvetica"/>
              <a:cs typeface="Helvetica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flipH="1" flipV="1">
            <a:off x="685803" y="3379387"/>
            <a:ext cx="1584298" cy="414568"/>
          </a:xfrm>
          <a:prstGeom prst="straightConnector1">
            <a:avLst/>
          </a:prstGeom>
          <a:ln w="57150" cmpd="sng">
            <a:solidFill>
              <a:srgbClr val="FF6600"/>
            </a:solidFill>
            <a:headEnd type="oval" w="sm" len="sm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Freeform 58"/>
          <p:cNvSpPr/>
          <p:nvPr/>
        </p:nvSpPr>
        <p:spPr>
          <a:xfrm>
            <a:off x="1803002" y="3787635"/>
            <a:ext cx="1258700" cy="317526"/>
          </a:xfrm>
          <a:custGeom>
            <a:avLst/>
            <a:gdLst>
              <a:gd name="connsiteX0" fmla="*/ 1258700 w 1258700"/>
              <a:gd name="connsiteY0" fmla="*/ 0 h 317526"/>
              <a:gd name="connsiteX1" fmla="*/ 362869 w 1258700"/>
              <a:gd name="connsiteY1" fmla="*/ 215464 h 317526"/>
              <a:gd name="connsiteX2" fmla="*/ 306171 w 1258700"/>
              <a:gd name="connsiteY2" fmla="*/ 317526 h 317526"/>
              <a:gd name="connsiteX3" fmla="*/ 204114 w 1258700"/>
              <a:gd name="connsiteY3" fmla="*/ 170103 h 317526"/>
              <a:gd name="connsiteX4" fmla="*/ 113397 w 1258700"/>
              <a:gd name="connsiteY4" fmla="*/ 294845 h 317526"/>
              <a:gd name="connsiteX5" fmla="*/ 0 w 1258700"/>
              <a:gd name="connsiteY5" fmla="*/ 260825 h 317526"/>
              <a:gd name="connsiteX6" fmla="*/ 0 w 1258700"/>
              <a:gd name="connsiteY6" fmla="*/ 260825 h 317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58700" h="317526">
                <a:moveTo>
                  <a:pt x="1258700" y="0"/>
                </a:moveTo>
                <a:lnTo>
                  <a:pt x="362869" y="215464"/>
                </a:lnTo>
                <a:lnTo>
                  <a:pt x="306171" y="317526"/>
                </a:lnTo>
                <a:lnTo>
                  <a:pt x="204114" y="170103"/>
                </a:lnTo>
                <a:lnTo>
                  <a:pt x="113397" y="294845"/>
                </a:lnTo>
                <a:lnTo>
                  <a:pt x="0" y="260825"/>
                </a:lnTo>
                <a:lnTo>
                  <a:pt x="0" y="260825"/>
                </a:lnTo>
              </a:path>
            </a:pathLst>
          </a:custGeom>
          <a:ln w="57150" cmpd="sng">
            <a:solidFill>
              <a:srgbClr val="FF0000"/>
            </a:solidFill>
            <a:headEnd type="oval" w="sm" len="sm"/>
            <a:tailEnd type="oval" w="sm" len="sm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27"/>
          <p:cNvSpPr txBox="1">
            <a:spLocks noChangeArrowheads="1"/>
          </p:cNvSpPr>
          <p:nvPr/>
        </p:nvSpPr>
        <p:spPr bwMode="auto">
          <a:xfrm>
            <a:off x="0" y="736140"/>
            <a:ext cx="5715000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spcAft>
                <a:spcPts val="12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Presence of target frame results in the deficiency of the elastic events .</a:t>
            </a:r>
            <a:r>
              <a:rPr lang="en-US" sz="2000" b="1" dirty="0" smtClean="0">
                <a:latin typeface="Helvetica" charset="0"/>
                <a:cs typeface="Helvetica" charset="0"/>
              </a:rPr>
              <a:t> </a:t>
            </a:r>
          </a:p>
          <a:p>
            <a:pPr eaLnBrk="1" hangingPunct="1"/>
            <a:endParaRPr lang="en-US" sz="2100" dirty="0"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2363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96" y="2357423"/>
            <a:ext cx="4036911" cy="4368711"/>
          </a:xfrm>
          <a:prstGeom prst="rect">
            <a:avLst/>
          </a:prstGeom>
        </p:spPr>
      </p:pic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0" name="TextBox 9"/>
            <p:cNvSpPr txBox="1"/>
            <p:nvPr/>
          </p:nvSpPr>
          <p:spPr>
            <a:xfrm>
              <a:off x="268938" y="-120232"/>
              <a:ext cx="602510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The proton radius problem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27"/>
          <p:cNvSpPr txBox="1">
            <a:spLocks noChangeArrowheads="1"/>
          </p:cNvSpPr>
          <p:nvPr/>
        </p:nvSpPr>
        <p:spPr bwMode="auto">
          <a:xfrm>
            <a:off x="0" y="756758"/>
            <a:ext cx="8379992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lnSpc>
                <a:spcPct val="13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The </a:t>
            </a:r>
            <a:r>
              <a:rPr lang="en-US" sz="2000" dirty="0" smtClean="0">
                <a:latin typeface="Helvetica" charset="0"/>
                <a:cs typeface="Helvetica" charset="0"/>
              </a:rPr>
              <a:t>5σ </a:t>
            </a:r>
            <a:r>
              <a:rPr lang="en-US" sz="2000" dirty="0" smtClean="0">
                <a:latin typeface="Helvetica" charset="0"/>
                <a:cs typeface="Helvetica" charset="0"/>
              </a:rPr>
              <a:t>discrepancy in the </a:t>
            </a:r>
            <a:r>
              <a:rPr lang="en-US" sz="2000" dirty="0" err="1" smtClean="0">
                <a:latin typeface="Helvetica" charset="0"/>
                <a:cs typeface="Helvetica" charset="0"/>
              </a:rPr>
              <a:t>r</a:t>
            </a:r>
            <a:r>
              <a:rPr lang="en-US" sz="2000" baseline="-25000" dirty="0" err="1" smtClean="0">
                <a:latin typeface="Helvetica" charset="0"/>
                <a:cs typeface="Helvetica" charset="0"/>
              </a:rPr>
              <a:t>p</a:t>
            </a:r>
            <a:r>
              <a:rPr lang="en-US" sz="2000" dirty="0" smtClean="0">
                <a:latin typeface="Helvetica" charset="0"/>
                <a:cs typeface="Helvetica" charset="0"/>
              </a:rPr>
              <a:t> measurements questions QED.</a:t>
            </a:r>
            <a:endParaRPr lang="en-US" sz="800" dirty="0" smtClean="0">
              <a:latin typeface="Helvetica" charset="0"/>
              <a:cs typeface="Helvetica" charset="0"/>
            </a:endParaRPr>
          </a:p>
          <a:p>
            <a:pPr marL="342900" indent="-342900" eaLnBrk="1" hangingPunct="1">
              <a:lnSpc>
                <a:spcPct val="13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Nuclear results questionable due to the lack of data at very low Q</a:t>
            </a:r>
            <a:r>
              <a:rPr lang="en-US" sz="2000" baseline="30000" dirty="0" smtClean="0">
                <a:latin typeface="Helvetica" charset="0"/>
                <a:cs typeface="Helvetica" charset="0"/>
              </a:rPr>
              <a:t>2</a:t>
            </a:r>
            <a:r>
              <a:rPr lang="en-US" sz="2000" dirty="0" smtClean="0">
                <a:latin typeface="Helvetica" charset="0"/>
                <a:cs typeface="Helvetica" charset="0"/>
              </a:rPr>
              <a:t>.</a:t>
            </a:r>
            <a:endParaRPr lang="en-US" sz="800" dirty="0" smtClean="0">
              <a:latin typeface="Helvetica" charset="0"/>
              <a:cs typeface="Helvetica" charset="0"/>
            </a:endParaRPr>
          </a:p>
          <a:p>
            <a:pPr marL="342900" indent="-342900" eaLnBrk="1" hangingPunct="1">
              <a:lnSpc>
                <a:spcPct val="13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ISR aims to provide new insight into the matter! </a:t>
            </a:r>
            <a:endParaRPr lang="en-US" sz="2000" dirty="0">
              <a:latin typeface="Helvetica" charset="0"/>
              <a:cs typeface="Helvetica" charset="0"/>
            </a:endParaRPr>
          </a:p>
        </p:txBody>
      </p:sp>
      <p:pic>
        <p:nvPicPr>
          <p:cNvPr id="13" name="Picture 12" descr="ProtonSurpris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485" y="2618247"/>
            <a:ext cx="1437867" cy="2185779"/>
          </a:xfrm>
          <a:prstGeom prst="rect">
            <a:avLst/>
          </a:prstGeom>
        </p:spPr>
      </p:pic>
      <p:pic>
        <p:nvPicPr>
          <p:cNvPr id="14" name="Picture 13" descr="Rule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622" y="4098677"/>
            <a:ext cx="4507477" cy="138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582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9" name="TextBox 8"/>
            <p:cNvSpPr txBox="1"/>
            <p:nvPr/>
          </p:nvSpPr>
          <p:spPr>
            <a:xfrm>
              <a:off x="268938" y="-120232"/>
              <a:ext cx="60939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Target Frame contributions #2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580" y="1188330"/>
            <a:ext cx="3421380" cy="5499141"/>
          </a:xfrm>
          <a:prstGeom prst="rect">
            <a:avLst/>
          </a:prstGeom>
          <a:ln w="28575" cmpd="sng">
            <a:solidFill>
              <a:srgbClr val="F1D912"/>
            </a:solidFill>
          </a:ln>
        </p:spPr>
      </p:pic>
      <p:pic>
        <p:nvPicPr>
          <p:cNvPr id="3" name="Picture 2" descr="Targe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38" y="1663700"/>
            <a:ext cx="4419600" cy="476504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85802" y="3704928"/>
            <a:ext cx="3924810" cy="190446"/>
          </a:xfrm>
          <a:prstGeom prst="straightConnector1">
            <a:avLst/>
          </a:prstGeom>
          <a:ln w="28575" cmpd="sng">
            <a:solidFill>
              <a:srgbClr val="FF6600"/>
            </a:solidFill>
            <a:prstDash val="sysDot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180522" y="3817392"/>
            <a:ext cx="1535494" cy="77982"/>
          </a:xfrm>
          <a:prstGeom prst="straightConnector1">
            <a:avLst/>
          </a:prstGeom>
          <a:ln w="5715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83477" y="3793955"/>
            <a:ext cx="1985353" cy="222158"/>
          </a:xfrm>
          <a:prstGeom prst="straightConnector1">
            <a:avLst/>
          </a:prstGeom>
          <a:ln w="57150" cmpd="sng">
            <a:solidFill>
              <a:srgbClr val="008000"/>
            </a:solidFill>
            <a:headEnd type="oval" w="sm" len="sm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>
            <a:off x="583477" y="3794508"/>
            <a:ext cx="2505519" cy="576305"/>
          </a:xfrm>
          <a:prstGeom prst="straightConnector1">
            <a:avLst/>
          </a:prstGeom>
          <a:ln w="28575" cmpd="sng">
            <a:solidFill>
              <a:srgbClr val="FF0000"/>
            </a:solidFill>
            <a:prstDash val="sysDot"/>
            <a:headEnd type="none" w="sm" len="sm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flipH="1" flipV="1">
            <a:off x="1361447" y="4130533"/>
            <a:ext cx="2202202" cy="191457"/>
          </a:xfrm>
          <a:prstGeom prst="straightConnector1">
            <a:avLst/>
          </a:prstGeom>
          <a:ln w="28575" cmpd="sng">
            <a:solidFill>
              <a:srgbClr val="F1D912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>
            <a:off x="3563649" y="4257192"/>
            <a:ext cx="596102" cy="71729"/>
          </a:xfrm>
          <a:prstGeom prst="straightConnector1">
            <a:avLst/>
          </a:prstGeom>
          <a:ln w="28575" cmpd="sng">
            <a:solidFill>
              <a:srgbClr val="F1D912"/>
            </a:solidFill>
            <a:prstDash val="sysDash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Striped Right Arrow 50"/>
          <p:cNvSpPr/>
          <p:nvPr/>
        </p:nvSpPr>
        <p:spPr>
          <a:xfrm>
            <a:off x="4341042" y="4072814"/>
            <a:ext cx="1136001" cy="354700"/>
          </a:xfrm>
          <a:prstGeom prst="stripedRightArrow">
            <a:avLst/>
          </a:prstGeom>
          <a:gradFill>
            <a:gsLst>
              <a:gs pos="0">
                <a:srgbClr val="F1D912"/>
              </a:gs>
              <a:gs pos="100000">
                <a:schemeClr val="bg1"/>
              </a:gs>
            </a:gsLst>
            <a:lin ang="10800000" scaled="0"/>
          </a:gradFill>
          <a:ln>
            <a:solidFill>
              <a:srgbClr val="F1D91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3620645" y="3147624"/>
            <a:ext cx="1210563" cy="646331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6600"/>
                </a:solidFill>
                <a:latin typeface="Helvetica"/>
                <a:cs typeface="Helvetica"/>
              </a:rPr>
              <a:t>Incoming</a:t>
            </a:r>
          </a:p>
          <a:p>
            <a:pPr algn="ctr"/>
            <a:r>
              <a:rPr lang="en-US" b="1" dirty="0" smtClean="0">
                <a:solidFill>
                  <a:srgbClr val="FF6600"/>
                </a:solidFill>
                <a:latin typeface="Helvetica"/>
                <a:cs typeface="Helvetica"/>
              </a:rPr>
              <a:t>electron</a:t>
            </a:r>
            <a:endParaRPr lang="en-US" b="1" dirty="0">
              <a:solidFill>
                <a:srgbClr val="FF6600"/>
              </a:solidFill>
              <a:latin typeface="Helvetica"/>
              <a:cs typeface="Helvetica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827505" y="2725742"/>
            <a:ext cx="1211014" cy="646331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8000"/>
                </a:solidFill>
                <a:latin typeface="Helvetica"/>
                <a:cs typeface="Helvetica"/>
              </a:rPr>
              <a:t>ISR+FSR</a:t>
            </a:r>
          </a:p>
          <a:p>
            <a:pPr algn="ctr"/>
            <a:r>
              <a:rPr lang="en-US" b="1" dirty="0" smtClean="0">
                <a:solidFill>
                  <a:srgbClr val="008000"/>
                </a:solidFill>
                <a:latin typeface="Helvetica"/>
                <a:cs typeface="Helvetica"/>
              </a:rPr>
              <a:t>electrons</a:t>
            </a:r>
            <a:endParaRPr lang="en-US" b="1" dirty="0">
              <a:solidFill>
                <a:srgbClr val="008000"/>
              </a:solidFill>
              <a:latin typeface="Helvetica"/>
              <a:cs typeface="Helvetica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26103" y="5107884"/>
            <a:ext cx="2686515" cy="646331"/>
          </a:xfrm>
          <a:prstGeom prst="rect">
            <a:avLst/>
          </a:prstGeom>
          <a:solidFill>
            <a:schemeClr val="bg1">
              <a:alpha val="53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Reemerging elastically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Helvetica"/>
                <a:cs typeface="Helvetica"/>
              </a:rPr>
              <a:t>Scattered electrons</a:t>
            </a:r>
            <a:endParaRPr lang="en-US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3503073" y="4461553"/>
            <a:ext cx="1313355" cy="646331"/>
          </a:xfrm>
          <a:prstGeom prst="rect">
            <a:avLst/>
          </a:prstGeom>
          <a:solidFill>
            <a:schemeClr val="tx1">
              <a:lumMod val="50000"/>
              <a:lumOff val="50000"/>
              <a:alpha val="76000"/>
            </a:schemeClr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1D912"/>
                </a:solidFill>
                <a:latin typeface="Helvetica"/>
                <a:cs typeface="Helvetica"/>
              </a:rPr>
              <a:t>Projection</a:t>
            </a:r>
          </a:p>
          <a:p>
            <a:pPr algn="ctr"/>
            <a:r>
              <a:rPr lang="en-US" b="1" dirty="0" smtClean="0">
                <a:solidFill>
                  <a:srgbClr val="F1D912"/>
                </a:solidFill>
                <a:latin typeface="Helvetica"/>
                <a:cs typeface="Helvetica"/>
              </a:rPr>
              <a:t>plane</a:t>
            </a:r>
            <a:endParaRPr lang="en-US" b="1" dirty="0">
              <a:solidFill>
                <a:srgbClr val="F1D912"/>
              </a:solidFill>
              <a:latin typeface="Helvetica"/>
              <a:cs typeface="Helvetica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H="1" flipV="1">
            <a:off x="685801" y="3413407"/>
            <a:ext cx="1672844" cy="380548"/>
          </a:xfrm>
          <a:prstGeom prst="straightConnector1">
            <a:avLst/>
          </a:prstGeom>
          <a:ln w="57150" cmpd="sng">
            <a:solidFill>
              <a:srgbClr val="008000"/>
            </a:solidFill>
            <a:headEnd type="oval" w="sm" len="sm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521623" y="3991759"/>
            <a:ext cx="1655587" cy="510310"/>
          </a:xfrm>
          <a:custGeom>
            <a:avLst/>
            <a:gdLst>
              <a:gd name="connsiteX0" fmla="*/ 1655587 w 1655587"/>
              <a:gd name="connsiteY0" fmla="*/ 22680 h 510310"/>
              <a:gd name="connsiteX1" fmla="*/ 1383436 w 1655587"/>
              <a:gd name="connsiteY1" fmla="*/ 0 h 510310"/>
              <a:gd name="connsiteX2" fmla="*/ 1338078 w 1655587"/>
              <a:gd name="connsiteY2" fmla="*/ 158763 h 510310"/>
              <a:gd name="connsiteX3" fmla="*/ 1190662 w 1655587"/>
              <a:gd name="connsiteY3" fmla="*/ 90721 h 510310"/>
              <a:gd name="connsiteX4" fmla="*/ 1179323 w 1655587"/>
              <a:gd name="connsiteY4" fmla="*/ 260825 h 510310"/>
              <a:gd name="connsiteX5" fmla="*/ 952530 w 1655587"/>
              <a:gd name="connsiteY5" fmla="*/ 204124 h 510310"/>
              <a:gd name="connsiteX6" fmla="*/ 0 w 1655587"/>
              <a:gd name="connsiteY6" fmla="*/ 510310 h 510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5587" h="510310">
                <a:moveTo>
                  <a:pt x="1655587" y="22680"/>
                </a:moveTo>
                <a:lnTo>
                  <a:pt x="1383436" y="0"/>
                </a:lnTo>
                <a:lnTo>
                  <a:pt x="1338078" y="158763"/>
                </a:lnTo>
                <a:lnTo>
                  <a:pt x="1190662" y="90721"/>
                </a:lnTo>
                <a:lnTo>
                  <a:pt x="1179323" y="260825"/>
                </a:lnTo>
                <a:lnTo>
                  <a:pt x="952530" y="204124"/>
                </a:lnTo>
                <a:lnTo>
                  <a:pt x="0" y="510310"/>
                </a:lnTo>
              </a:path>
            </a:pathLst>
          </a:custGeom>
          <a:ln w="57150" cmpd="sng">
            <a:solidFill>
              <a:srgbClr val="FF0000"/>
            </a:solidFill>
            <a:headEnd type="oval" w="sm" len="sm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7"/>
          <p:cNvSpPr txBox="1">
            <a:spLocks noChangeArrowheads="1"/>
          </p:cNvSpPr>
          <p:nvPr/>
        </p:nvSpPr>
        <p:spPr bwMode="auto">
          <a:xfrm>
            <a:off x="0" y="736140"/>
            <a:ext cx="5204894" cy="118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spcAft>
                <a:spcPts val="1200"/>
              </a:spcAft>
              <a:buFont typeface="Wingdings" charset="2"/>
              <a:buChar char="§"/>
            </a:pPr>
            <a:r>
              <a:rPr lang="is-IS" sz="2000" dirty="0" smtClean="0">
                <a:latin typeface="Helvetica" charset="0"/>
                <a:cs typeface="Helvetica" charset="0"/>
              </a:rPr>
              <a:t>… and </a:t>
            </a:r>
            <a:r>
              <a:rPr lang="en-US" sz="2000" dirty="0" smtClean="0">
                <a:latin typeface="Helvetica" charset="0"/>
                <a:cs typeface="Helvetica" charset="0"/>
              </a:rPr>
              <a:t>in the abundance of bogus events in </a:t>
            </a:r>
            <a:r>
              <a:rPr lang="en-US" sz="2000" dirty="0" err="1" smtClean="0">
                <a:latin typeface="Helvetica" charset="0"/>
                <a:cs typeface="Helvetica" charset="0"/>
              </a:rPr>
              <a:t>radiative</a:t>
            </a:r>
            <a:r>
              <a:rPr lang="en-US" sz="2000" dirty="0" smtClean="0">
                <a:latin typeface="Helvetica" charset="0"/>
                <a:cs typeface="Helvetica" charset="0"/>
              </a:rPr>
              <a:t> tail of the elastic peak.</a:t>
            </a:r>
            <a:r>
              <a:rPr lang="en-US" sz="2000" b="1" dirty="0" smtClean="0">
                <a:latin typeface="Helvetica" charset="0"/>
                <a:cs typeface="Helvetica" charset="0"/>
              </a:rPr>
              <a:t> </a:t>
            </a:r>
          </a:p>
          <a:p>
            <a:pPr eaLnBrk="1" hangingPunct="1"/>
            <a:endParaRPr lang="en-US" sz="2100" dirty="0">
              <a:ea typeface="Helvetica" charset="0"/>
              <a:cs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852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-86462"/>
            <a:ext cx="9158941" cy="721585"/>
            <a:chOff x="0" y="-120232"/>
            <a:chExt cx="9158941" cy="721585"/>
          </a:xfrm>
        </p:grpSpPr>
        <p:sp>
          <p:nvSpPr>
            <p:cNvPr id="15" name="TextBox 14"/>
            <p:cNvSpPr txBox="1"/>
            <p:nvPr/>
          </p:nvSpPr>
          <p:spPr>
            <a:xfrm>
              <a:off x="268938" y="-120232"/>
              <a:ext cx="614157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Size of effective corrections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9075" y="708027"/>
            <a:ext cx="9541234" cy="511968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7632703" y="2847187"/>
            <a:ext cx="165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dist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  <a:latin typeface="Helvetica"/>
                <a:cs typeface="Helvetica"/>
              </a:rPr>
              <a:t>Elastic line</a:t>
            </a:r>
            <a:endParaRPr lang="en-US" sz="2400" dirty="0">
              <a:solidFill>
                <a:schemeClr val="bg1">
                  <a:lumMod val="50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862013"/>
            <a:ext cx="6311900" cy="4256087"/>
          </a:xfrm>
          <a:prstGeom prst="rect">
            <a:avLst/>
          </a:prstGeom>
          <a:solidFill>
            <a:srgbClr val="2063CE">
              <a:alpha val="3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683500" y="708027"/>
            <a:ext cx="1371600" cy="4854573"/>
          </a:xfrm>
          <a:prstGeom prst="roundRect">
            <a:avLst/>
          </a:prstGeom>
          <a:noFill/>
          <a:ln w="57150" cmpd="sng">
            <a:solidFill>
              <a:srgbClr val="2063C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6259086"/>
            <a:ext cx="8128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2000" b="1" dirty="0" smtClean="0">
                <a:solidFill>
                  <a:srgbClr val="2063CE"/>
                </a:solidFill>
                <a:latin typeface="Helvetica"/>
                <a:ea typeface="Lucida Grande" pitchFamily="-100" charset="0"/>
                <a:cs typeface="Helvetica"/>
              </a:rPr>
              <a:t>Precision of numerical calculations limited at the elastic line.</a:t>
            </a:r>
            <a:endParaRPr lang="en-US" sz="2000" b="1" dirty="0">
              <a:solidFill>
                <a:srgbClr val="2063CE"/>
              </a:solidFill>
              <a:latin typeface="Helvetica"/>
              <a:ea typeface="Lucida Grande" pitchFamily="-100" charset="0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40051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-86462"/>
            <a:ext cx="9158941" cy="721585"/>
            <a:chOff x="0" y="-120232"/>
            <a:chExt cx="9158941" cy="721585"/>
          </a:xfrm>
        </p:grpSpPr>
        <p:sp>
          <p:nvSpPr>
            <p:cNvPr id="15" name="TextBox 14"/>
            <p:cNvSpPr txBox="1"/>
            <p:nvPr/>
          </p:nvSpPr>
          <p:spPr>
            <a:xfrm>
              <a:off x="268938" y="-120232"/>
              <a:ext cx="78294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Uncertainty of effective corrections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599" y="925513"/>
            <a:ext cx="10154758" cy="487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02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0" y="824624"/>
            <a:ext cx="382270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endParaRPr lang="en-US" sz="1000" dirty="0">
              <a:solidFill>
                <a:srgbClr val="3366FF"/>
              </a:solidFill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Significant difference between data and simulation at the elastic peak!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Excess of simulated events.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Not a data problem!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Result of limited precision of corrections at the elastic peak when ΔE ~ 0. 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Number of elastic events influences other corrections!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8" name="TextBox 7"/>
            <p:cNvSpPr txBox="1"/>
            <p:nvPr/>
          </p:nvSpPr>
          <p:spPr>
            <a:xfrm>
              <a:off x="268938" y="-120232"/>
              <a:ext cx="68799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Hindrance at the elastic setting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972" y="825500"/>
            <a:ext cx="5208098" cy="572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2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193125" y="2339394"/>
            <a:ext cx="2297369" cy="4033811"/>
          </a:xfrm>
          <a:prstGeom prst="rect">
            <a:avLst/>
          </a:prstGeom>
          <a:pattFill prst="pct10">
            <a:fgClr>
              <a:schemeClr val="tx1">
                <a:lumMod val="50000"/>
                <a:lumOff val="50000"/>
              </a:schemeClr>
            </a:fgClr>
            <a:bgClr>
              <a:prstClr val="white"/>
            </a:bgClr>
          </a:pattFill>
          <a:ln w="19050" cmpd="sng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9" name="TextBox 8"/>
            <p:cNvSpPr txBox="1"/>
            <p:nvPr/>
          </p:nvSpPr>
          <p:spPr>
            <a:xfrm>
              <a:off x="268938" y="-120232"/>
              <a:ext cx="494500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Extracting </a:t>
              </a:r>
              <a:r>
                <a:rPr lang="en-US" sz="3600" b="1" dirty="0" err="1" smtClean="0">
                  <a:solidFill>
                    <a:srgbClr val="2063CE"/>
                  </a:solidFill>
                </a:rPr>
                <a:t>G</a:t>
              </a:r>
              <a:r>
                <a:rPr lang="en-US" sz="3600" b="1" baseline="-25000" dirty="0" err="1">
                  <a:solidFill>
                    <a:srgbClr val="2063CE"/>
                  </a:solidFill>
                </a:rPr>
                <a:t>E</a:t>
              </a:r>
              <a:r>
                <a:rPr lang="en-US" sz="3600" b="1" baseline="30000" dirty="0" err="1" smtClean="0">
                  <a:solidFill>
                    <a:srgbClr val="2063CE"/>
                  </a:solidFill>
                </a:rPr>
                <a:t>p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 from data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Picture 1" descr="TheoreticalCS_LAB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6170"/>
            <a:ext cx="4569874" cy="44751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8534" y="2139813"/>
            <a:ext cx="4876043" cy="4787789"/>
          </a:xfrm>
          <a:prstGeom prst="rect">
            <a:avLst/>
          </a:prstGeom>
        </p:spPr>
      </p:pic>
      <p:sp>
        <p:nvSpPr>
          <p:cNvPr id="11" name="TextBox 27"/>
          <p:cNvSpPr txBox="1">
            <a:spLocks noChangeArrowheads="1"/>
          </p:cNvSpPr>
          <p:nvPr/>
        </p:nvSpPr>
        <p:spPr bwMode="auto">
          <a:xfrm>
            <a:off x="-1" y="736184"/>
            <a:ext cx="884491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Scattering angle of emitted photon offers clear separation of ISR and FSR and gives insight into the </a:t>
            </a:r>
            <a:r>
              <a:rPr lang="en-US" sz="2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G</a:t>
            </a:r>
            <a:r>
              <a:rPr lang="en-US" sz="2000" baseline="-25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</a:t>
            </a:r>
            <a:r>
              <a:rPr lang="en-US" sz="2000" baseline="30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p</a:t>
            </a:r>
            <a:r>
              <a:rPr lang="en-US" sz="20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dirty="0" err="1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depedence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of measured cross-section.</a:t>
            </a: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endParaRPr lang="en-US" sz="1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Wingdings" charset="2"/>
              <a:buChar char="§"/>
            </a:pP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A lookup table used to transform data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to the </a:t>
            </a:r>
            <a:r>
              <a:rPr lang="en-US" sz="20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G</a:t>
            </a:r>
            <a:r>
              <a:rPr lang="en-US" sz="2000" baseline="-250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e</a:t>
            </a:r>
            <a:r>
              <a:rPr lang="en-US" sz="2000" baseline="300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p</a:t>
            </a:r>
            <a:r>
              <a:rPr lang="en-US" sz="2000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</a:t>
            </a:r>
            <a:endParaRPr lang="en-US" sz="2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52643" y="2415838"/>
            <a:ext cx="7404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ISR</a:t>
            </a:r>
            <a:endParaRPr lang="en-US" sz="2600" b="1" dirty="0">
              <a:solidFill>
                <a:schemeClr val="tx1">
                  <a:lumMod val="85000"/>
                  <a:lumOff val="1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949327" y="2662060"/>
            <a:ext cx="503316" cy="479182"/>
          </a:xfrm>
          <a:prstGeom prst="straightConnector1">
            <a:avLst/>
          </a:prstGeom>
          <a:ln w="57150" cmpd="sng">
            <a:solidFill>
              <a:schemeClr val="tx1">
                <a:lumMod val="85000"/>
                <a:lumOff val="15000"/>
              </a:schemeClr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582734" y="3016870"/>
            <a:ext cx="8515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F</a:t>
            </a:r>
            <a:r>
              <a:rPr lang="en-US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SR</a:t>
            </a:r>
            <a:endParaRPr lang="en-US" sz="2600" b="1" dirty="0">
              <a:solidFill>
                <a:schemeClr val="tx1">
                  <a:lumMod val="85000"/>
                  <a:lumOff val="1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2766872" y="3239352"/>
            <a:ext cx="815862" cy="23740"/>
          </a:xfrm>
          <a:prstGeom prst="straightConnector1">
            <a:avLst/>
          </a:prstGeom>
          <a:ln w="57150" cmpd="sng">
            <a:solidFill>
              <a:schemeClr val="tx1">
                <a:lumMod val="85000"/>
                <a:lumOff val="15000"/>
              </a:schemeClr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9112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7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9" name="TextBox 18"/>
            <p:cNvSpPr txBox="1"/>
            <p:nvPr/>
          </p:nvSpPr>
          <p:spPr>
            <a:xfrm>
              <a:off x="268938" y="-120232"/>
              <a:ext cx="523873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Future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ISR measurements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 descr="LavalMiha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005" y="900113"/>
            <a:ext cx="3766051" cy="5008540"/>
          </a:xfrm>
          <a:prstGeom prst="rect">
            <a:avLst/>
          </a:prstGeom>
        </p:spPr>
      </p:pic>
      <p:sp>
        <p:nvSpPr>
          <p:cNvPr id="22" name="TextBox 27"/>
          <p:cNvSpPr txBox="1">
            <a:spLocks noChangeArrowheads="1"/>
          </p:cNvSpPr>
          <p:nvPr/>
        </p:nvSpPr>
        <p:spPr bwMode="auto">
          <a:xfrm>
            <a:off x="268938" y="4813645"/>
            <a:ext cx="5042353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600"/>
              </a:spcAft>
              <a:buFont typeface="Courier New"/>
              <a:buChar char="o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(Solid-state plastic target not an option).</a:t>
            </a:r>
          </a:p>
          <a:p>
            <a:pPr marL="342900" indent="-342900">
              <a:spcAft>
                <a:spcPts val="600"/>
              </a:spcAft>
              <a:buFont typeface="Courier New"/>
              <a:buChar char="o"/>
            </a:pPr>
            <a:endParaRPr lang="en-US" sz="8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spcAft>
                <a:spcPts val="600"/>
              </a:spcAft>
              <a:buFont typeface="Courier New"/>
              <a:buChar char="o"/>
            </a:pPr>
            <a:r>
              <a:rPr lang="en-US" sz="2200" b="1" dirty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H</a:t>
            </a:r>
            <a:r>
              <a:rPr lang="en-US" sz="2200" b="1" dirty="0" smtClean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ypersonic gas jet target           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for measurements with minimal background</a:t>
            </a:r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contributions. </a:t>
            </a:r>
          </a:p>
        </p:txBody>
      </p:sp>
      <p:sp>
        <p:nvSpPr>
          <p:cNvPr id="9" name="TextBox 27"/>
          <p:cNvSpPr txBox="1">
            <a:spLocks noChangeArrowheads="1"/>
          </p:cNvSpPr>
          <p:nvPr/>
        </p:nvSpPr>
        <p:spPr bwMode="auto">
          <a:xfrm>
            <a:off x="4336" y="2814850"/>
            <a:ext cx="8148173" cy="160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ISR valuable technique for future experiments.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Modifications to the spectrometer setup required. </a:t>
            </a: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A point-like target without extensive frame needed.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0" y="722426"/>
            <a:ext cx="8148173" cy="1746991"/>
            <a:chOff x="1" y="5023467"/>
            <a:chExt cx="8148173" cy="1746991"/>
          </a:xfrm>
        </p:grpSpPr>
        <p:pic>
          <p:nvPicPr>
            <p:cNvPr id="5" name="Picture 4" descr="LogoHQ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4169" y="5636540"/>
              <a:ext cx="1660706" cy="996874"/>
            </a:xfrm>
            <a:prstGeom prst="rect">
              <a:avLst/>
            </a:prstGeom>
          </p:spPr>
        </p:pic>
        <p:pic>
          <p:nvPicPr>
            <p:cNvPr id="13" name="Picture 18" descr="a1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8577" y="5636540"/>
              <a:ext cx="1744817" cy="11339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27"/>
            <p:cNvSpPr txBox="1">
              <a:spLocks noChangeArrowheads="1"/>
            </p:cNvSpPr>
            <p:nvPr/>
          </p:nvSpPr>
          <p:spPr bwMode="auto">
            <a:xfrm>
              <a:off x="1" y="5023467"/>
              <a:ext cx="8148173" cy="451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marL="342900" indent="-342900">
                <a:lnSpc>
                  <a:spcPct val="120000"/>
                </a:lnSpc>
                <a:spcAft>
                  <a:spcPts val="600"/>
                </a:spcAft>
                <a:buFont typeface="Wingdings" charset="2"/>
                <a:buChar char="§"/>
              </a:pPr>
              <a:r>
                <a:rPr lang="en-US" sz="2000" dirty="0" smtClean="0">
                  <a:latin typeface="Helvetica" pitchFamily="-100" charset="0"/>
                  <a:ea typeface="Helvetica" pitchFamily="-100" charset="0"/>
                  <a:cs typeface="Helvetica" pitchFamily="-100" charset="0"/>
                </a:rPr>
                <a:t>Next generation of experiments foreseen at: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7132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8" name="TextBox 17"/>
            <p:cNvSpPr txBox="1"/>
            <p:nvPr/>
          </p:nvSpPr>
          <p:spPr>
            <a:xfrm>
              <a:off x="268938" y="-120232"/>
              <a:ext cx="774057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Polarization transfer 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in </a:t>
              </a:r>
              <a:r>
                <a:rPr lang="en-US" sz="4000" b="1" baseline="30000" dirty="0" smtClean="0">
                  <a:solidFill>
                    <a:srgbClr val="2063CE"/>
                  </a:solidFill>
                </a:rPr>
                <a:t>4</a:t>
              </a:r>
              <a:r>
                <a:rPr lang="en-US" sz="4000" b="1" dirty="0" smtClean="0">
                  <a:solidFill>
                    <a:srgbClr val="2063CE"/>
                  </a:solidFill>
                </a:rPr>
                <a:t>He @ </a:t>
              </a:r>
              <a:r>
                <a:rPr lang="en-US" sz="4000" b="1" dirty="0" err="1" smtClean="0">
                  <a:solidFill>
                    <a:srgbClr val="2063CE"/>
                  </a:solidFill>
                </a:rPr>
                <a:t>JLab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27"/>
          <p:cNvSpPr txBox="1">
            <a:spLocks noChangeArrowheads="1"/>
          </p:cNvSpPr>
          <p:nvPr/>
        </p:nvSpPr>
        <p:spPr bwMode="auto">
          <a:xfrm>
            <a:off x="0" y="762882"/>
            <a:ext cx="7720063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Effect best studied in </a:t>
            </a:r>
            <a:r>
              <a:rPr lang="en-US" sz="2000" u="sng" dirty="0" smtClean="0">
                <a:latin typeface="Helvetica" charset="0"/>
                <a:cs typeface="Helvetica" charset="0"/>
              </a:rPr>
              <a:t>calculable tightly bound </a:t>
            </a:r>
            <a:r>
              <a:rPr lang="en-US" sz="2000" dirty="0" smtClean="0">
                <a:latin typeface="Helvetica" charset="0"/>
                <a:cs typeface="Helvetica" charset="0"/>
              </a:rPr>
              <a:t>nucleus. </a:t>
            </a:r>
          </a:p>
          <a:p>
            <a:pPr marL="342900" indent="-342900" eaLnBrk="1" hangingPunct="1">
              <a:buFont typeface="Wingdings" charset="2"/>
              <a:buChar char="§"/>
            </a:pPr>
            <a:endParaRPr lang="en-US" sz="1500" dirty="0">
              <a:latin typeface="Helvetica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2000" b="1" dirty="0" smtClean="0">
                <a:solidFill>
                  <a:srgbClr val="2063CE"/>
                </a:solidFill>
                <a:latin typeface="Helvetica" charset="0"/>
                <a:cs typeface="Helvetica" charset="0"/>
              </a:rPr>
              <a:t>Data favor model including medium modified FFs.</a:t>
            </a:r>
            <a:r>
              <a:rPr lang="en-US" sz="2000" dirty="0" smtClean="0">
                <a:solidFill>
                  <a:srgbClr val="2063CE"/>
                </a:solidFill>
                <a:latin typeface="Helvetica" charset="0"/>
                <a:cs typeface="Helvetica" charset="0"/>
              </a:rPr>
              <a:t> </a:t>
            </a:r>
            <a:endParaRPr lang="en-US" sz="2000" dirty="0">
              <a:solidFill>
                <a:srgbClr val="2063CE"/>
              </a:solidFill>
              <a:latin typeface="Helvetica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endParaRPr lang="en-US" sz="1500" dirty="0" smtClean="0">
              <a:solidFill>
                <a:srgbClr val="2063CE"/>
              </a:solidFill>
              <a:latin typeface="Helvetica" charset="0"/>
              <a:cs typeface="Helvetica" charset="0"/>
            </a:endParaRPr>
          </a:p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 smtClean="0">
                <a:latin typeface="Helvetica" charset="0"/>
                <a:cs typeface="Helvetica" charset="0"/>
              </a:rPr>
              <a:t>Data can be explained also with the non-modified FFs using different  treatment of FSI and MEC. </a:t>
            </a:r>
          </a:p>
          <a:p>
            <a:pPr marL="342900" indent="-342900" eaLnBrk="1" hangingPunct="1">
              <a:buFont typeface="Wingdings" charset="2"/>
              <a:buChar char="§"/>
            </a:pPr>
            <a:endParaRPr lang="en-US" sz="2000" dirty="0" smtClean="0">
              <a:latin typeface="Helvetica" charset="0"/>
              <a:cs typeface="Helvetica" charset="0"/>
            </a:endParaRPr>
          </a:p>
          <a:p>
            <a:pPr eaLnBrk="1" hangingPunct="1"/>
            <a:endParaRPr lang="en-US" sz="2000" dirty="0" smtClean="0">
              <a:latin typeface="Helvetica" charset="0"/>
              <a:cs typeface="Helvetica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48" y="3019218"/>
            <a:ext cx="4724451" cy="3516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8" y="2987929"/>
            <a:ext cx="4002276" cy="387006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660408" y="2763297"/>
            <a:ext cx="276199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solidFill>
                  <a:schemeClr val="bg1">
                    <a:lumMod val="75000"/>
                  </a:schemeClr>
                </a:solidFill>
                <a:latin typeface="Helvetica"/>
                <a:cs typeface="Helvetica"/>
              </a:rPr>
              <a:t>M.P., PRL 105, 072001 (2010)</a:t>
            </a:r>
            <a:endParaRPr lang="is-IS" sz="1500" dirty="0">
              <a:solidFill>
                <a:schemeClr val="bg1">
                  <a:lumMod val="75000"/>
                </a:schemeClr>
              </a:solidFill>
              <a:latin typeface="Helvetica"/>
              <a:cs typeface="Helvetica"/>
            </a:endParaRPr>
          </a:p>
          <a:p>
            <a:endParaRPr lang="en-US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32790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lasticReaction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250" y="681401"/>
            <a:ext cx="3917466" cy="2938100"/>
          </a:xfrm>
          <a:prstGeom prst="rect">
            <a:avLst/>
          </a:prstGeom>
        </p:spPr>
      </p:pic>
      <p:sp>
        <p:nvSpPr>
          <p:cNvPr id="1946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19466" name="TextBox 27"/>
          <p:cNvSpPr txBox="1">
            <a:spLocks noChangeArrowheads="1"/>
          </p:cNvSpPr>
          <p:nvPr/>
        </p:nvSpPr>
        <p:spPr bwMode="auto">
          <a:xfrm>
            <a:off x="15675" y="5055367"/>
            <a:ext cx="59731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>
                <a:latin typeface="Helvetica" charset="0"/>
                <a:cs typeface="Helvetica" charset="0"/>
              </a:rPr>
              <a:t> Extraction of FF via </a:t>
            </a:r>
            <a:r>
              <a:rPr lang="en-US" sz="2000" dirty="0" err="1" smtClean="0">
                <a:latin typeface="Helvetica" charset="0"/>
                <a:cs typeface="Helvetica" charset="0"/>
              </a:rPr>
              <a:t>Rosenbluth</a:t>
            </a:r>
            <a:r>
              <a:rPr lang="en-US" sz="2000" dirty="0">
                <a:latin typeface="Helvetica" charset="0"/>
                <a:cs typeface="Helvetica" charset="0"/>
              </a:rPr>
              <a:t> </a:t>
            </a:r>
            <a:r>
              <a:rPr lang="en-US" sz="2000" dirty="0" smtClean="0">
                <a:latin typeface="Helvetica" charset="0"/>
                <a:cs typeface="Helvetica" charset="0"/>
              </a:rPr>
              <a:t>Separation.</a:t>
            </a:r>
            <a:endParaRPr lang="en-US" sz="2000" dirty="0">
              <a:latin typeface="Helvetica" charset="0"/>
              <a:cs typeface="Helvetica" charset="0"/>
            </a:endParaRP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4294582"/>
              </p:ext>
            </p:extLst>
          </p:nvPr>
        </p:nvGraphicFramePr>
        <p:xfrm>
          <a:off x="1898043" y="3747497"/>
          <a:ext cx="5466770" cy="86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7" name="Equation" r:id="rId5" imgW="2552700" imgH="406400" progId="Equation.3">
                  <p:embed/>
                </p:oleObj>
              </mc:Choice>
              <mc:Fallback>
                <p:oleObj name="Equation" r:id="rId5" imgW="2552700" imgH="40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98043" y="3747497"/>
                        <a:ext cx="5466770" cy="86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59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321337"/>
              </p:ext>
            </p:extLst>
          </p:nvPr>
        </p:nvGraphicFramePr>
        <p:xfrm>
          <a:off x="3338329" y="1142192"/>
          <a:ext cx="846138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8" name="Equation" r:id="rId7" imgW="596900" imgH="444500" progId="Equation.3">
                  <p:embed/>
                </p:oleObj>
              </mc:Choice>
              <mc:Fallback>
                <p:oleObj name="Equation" r:id="rId7" imgW="596900" imgH="444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8329" y="1142192"/>
                        <a:ext cx="846138" cy="63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2548713"/>
              </p:ext>
            </p:extLst>
          </p:nvPr>
        </p:nvGraphicFramePr>
        <p:xfrm>
          <a:off x="5078813" y="1589100"/>
          <a:ext cx="2286000" cy="62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9" name="Equation" r:id="rId9" imgW="1524000" imgH="431800" progId="Equation.3">
                  <p:embed/>
                </p:oleObj>
              </mc:Choice>
              <mc:Fallback>
                <p:oleObj name="Equation" r:id="rId9" imgW="1524000" imgH="431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8813" y="1589100"/>
                        <a:ext cx="2286000" cy="623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461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5894343"/>
              </p:ext>
            </p:extLst>
          </p:nvPr>
        </p:nvGraphicFramePr>
        <p:xfrm>
          <a:off x="3252788" y="5976938"/>
          <a:ext cx="2879725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0" name="Equation" r:id="rId11" imgW="1651000" imgH="419100" progId="Equation.3">
                  <p:embed/>
                </p:oleObj>
              </mc:Choice>
              <mc:Fallback>
                <p:oleObj name="Equation" r:id="rId11" imgW="16510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2788" y="5976938"/>
                        <a:ext cx="2879725" cy="73025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9" name="TextBox 27"/>
          <p:cNvSpPr txBox="1">
            <a:spLocks noChangeArrowheads="1"/>
          </p:cNvSpPr>
          <p:nvPr/>
        </p:nvSpPr>
        <p:spPr bwMode="auto">
          <a:xfrm>
            <a:off x="15677" y="5518197"/>
            <a:ext cx="51054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marL="342900" indent="-342900" eaLnBrk="1" hangingPunct="1">
              <a:buFont typeface="Wingdings" charset="2"/>
              <a:buChar char="§"/>
            </a:pPr>
            <a:r>
              <a:rPr lang="en-US" sz="2000" dirty="0">
                <a:latin typeface="Helvetica" charset="0"/>
                <a:cs typeface="Helvetica" charset="0"/>
              </a:rPr>
              <a:t> Best estimate for radius: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23" name="TextBox 22"/>
            <p:cNvSpPr txBox="1"/>
            <p:nvPr/>
          </p:nvSpPr>
          <p:spPr>
            <a:xfrm>
              <a:off x="268938" y="-120232"/>
              <a:ext cx="849623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Radius via Cross-section measurement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00852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/>
      <p:bldP spid="194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802118" y="1058868"/>
            <a:ext cx="163644" cy="3621315"/>
            <a:chOff x="1155738" y="911453"/>
            <a:chExt cx="163644" cy="3621315"/>
          </a:xfrm>
        </p:grpSpPr>
        <p:sp>
          <p:nvSpPr>
            <p:cNvPr id="11" name="Rectangle 10"/>
            <p:cNvSpPr/>
            <p:nvPr/>
          </p:nvSpPr>
          <p:spPr>
            <a:xfrm>
              <a:off x="1155738" y="911453"/>
              <a:ext cx="163644" cy="3621315"/>
            </a:xfrm>
            <a:prstGeom prst="rect">
              <a:avLst/>
            </a:prstGeom>
            <a:pattFill prst="pct20">
              <a:fgClr>
                <a:srgbClr val="FF0000"/>
              </a:fgClr>
              <a:bgClr>
                <a:prstClr val="white"/>
              </a:bgClr>
            </a:pattFill>
            <a:ln w="19050" cmpd="sng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1319381" y="922793"/>
              <a:ext cx="0" cy="3609975"/>
            </a:xfrm>
            <a:prstGeom prst="line">
              <a:avLst/>
            </a:prstGeom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60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9" name="TextBox 8"/>
            <p:cNvSpPr txBox="1"/>
            <p:nvPr/>
          </p:nvSpPr>
          <p:spPr>
            <a:xfrm>
              <a:off x="268938" y="-120232"/>
              <a:ext cx="562555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Proton’s charge form-factor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Box 27"/>
          <p:cNvSpPr txBox="1">
            <a:spLocks noChangeArrowheads="1"/>
          </p:cNvSpPr>
          <p:nvPr/>
        </p:nvSpPr>
        <p:spPr bwMode="auto">
          <a:xfrm>
            <a:off x="0" y="5358048"/>
            <a:ext cx="8450263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b="1" dirty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Data available only for </a:t>
            </a:r>
            <a:r>
              <a:rPr lang="en-US" sz="2000" b="1" dirty="0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Q</a:t>
            </a:r>
            <a:r>
              <a:rPr lang="en-US" sz="2000" b="1" baseline="30000" dirty="0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&gt; 0.004 (</a:t>
            </a:r>
            <a:r>
              <a:rPr lang="en-US" sz="2000" b="1" dirty="0" err="1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GeV</a:t>
            </a:r>
            <a:r>
              <a:rPr lang="en-US" sz="2000" b="1" dirty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/c)</a:t>
            </a:r>
            <a:r>
              <a:rPr lang="en-US" sz="2000" b="1" baseline="30000" dirty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2000" b="1" dirty="0" smtClean="0">
                <a:solidFill>
                  <a:srgbClr val="FF0000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.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b="1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Extrapolations to zero are needed!</a:t>
            </a:r>
            <a:endParaRPr lang="en-US" sz="20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§"/>
            </a:pPr>
            <a:r>
              <a:rPr lang="en-US" sz="2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Instabilities related to extrapolation are sources of systematic offsets.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38" y="961170"/>
            <a:ext cx="7482135" cy="438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226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56326" name="TextBox 27"/>
          <p:cNvSpPr txBox="1">
            <a:spLocks noChangeArrowheads="1"/>
          </p:cNvSpPr>
          <p:nvPr/>
        </p:nvSpPr>
        <p:spPr bwMode="auto">
          <a:xfrm>
            <a:off x="6019800" y="2667000"/>
            <a:ext cx="2895600" cy="126206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Determination of proton radius depends on the slope of  FF (Q</a:t>
            </a:r>
            <a:r>
              <a:rPr lang="en-US" sz="1900" baseline="3000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-&gt;0).</a:t>
            </a:r>
          </a:p>
          <a:p>
            <a:pPr algn="ctr"/>
            <a:r>
              <a:rPr lang="en-US" sz="1900" b="1">
                <a:latin typeface="Helvetica" pitchFamily="-100" charset="0"/>
                <a:ea typeface="Helvetica" pitchFamily="-100" charset="0"/>
                <a:cs typeface="Helvetica" pitchFamily="-100" charset="0"/>
              </a:rPr>
              <a:t>No data at lowest Q</a:t>
            </a:r>
            <a:r>
              <a:rPr lang="en-US" sz="1900" b="1" baseline="3000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b="1">
                <a:latin typeface="Helvetica" pitchFamily="-100" charset="0"/>
                <a:ea typeface="Helvetica" pitchFamily="-100" charset="0"/>
                <a:cs typeface="Helvetica" pitchFamily="-100" charset="0"/>
              </a:rPr>
              <a:t>.  </a:t>
            </a:r>
          </a:p>
        </p:txBody>
      </p:sp>
      <p:graphicFrame>
        <p:nvGraphicFramePr>
          <p:cNvPr id="5632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8957977"/>
              </p:ext>
            </p:extLst>
          </p:nvPr>
        </p:nvGraphicFramePr>
        <p:xfrm>
          <a:off x="3048000" y="1066800"/>
          <a:ext cx="3635541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50" name="Equation" r:id="rId4" imgW="1651000" imgH="381000" progId="Equation.3">
                  <p:embed/>
                </p:oleObj>
              </mc:Choice>
              <mc:Fallback>
                <p:oleObj name="Equation" r:id="rId4" imgW="16510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066800"/>
                        <a:ext cx="3635541" cy="838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6329" name="Group 18"/>
          <p:cNvGrpSpPr>
            <a:grpSpLocks/>
          </p:cNvGrpSpPr>
          <p:nvPr/>
        </p:nvGrpSpPr>
        <p:grpSpPr bwMode="auto">
          <a:xfrm>
            <a:off x="-38550" y="2590800"/>
            <a:ext cx="5719683" cy="4038600"/>
            <a:chOff x="3421848" y="2819400"/>
            <a:chExt cx="5630879" cy="4038600"/>
          </a:xfrm>
        </p:grpSpPr>
        <p:pic>
          <p:nvPicPr>
            <p:cNvPr id="56333" name="Picture 1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421848" y="2819400"/>
              <a:ext cx="5630879" cy="403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6" name="Straight Connector 15"/>
            <p:cNvCxnSpPr/>
            <p:nvPr/>
          </p:nvCxnSpPr>
          <p:spPr>
            <a:xfrm>
              <a:off x="6867915" y="2967742"/>
              <a:ext cx="0" cy="3275013"/>
            </a:xfrm>
            <a:prstGeom prst="line">
              <a:avLst/>
            </a:prstGeom>
            <a:ln w="31750">
              <a:solidFill>
                <a:srgbClr val="FF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335" name="TextBox 17"/>
            <p:cNvSpPr txBox="1">
              <a:spLocks noChangeArrowheads="1"/>
            </p:cNvSpPr>
            <p:nvPr/>
          </p:nvSpPr>
          <p:spPr bwMode="auto">
            <a:xfrm>
              <a:off x="4648200" y="4191000"/>
              <a:ext cx="21336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solidFill>
                    <a:srgbClr val="FF0000"/>
                  </a:solidFill>
                  <a:latin typeface="Helvetica" pitchFamily="-100" charset="0"/>
                  <a:ea typeface="Helvetica" pitchFamily="-100" charset="0"/>
                  <a:cs typeface="Helvetica" pitchFamily="-100" charset="0"/>
                </a:rPr>
                <a:t>Here no data exist!</a:t>
              </a:r>
            </a:p>
          </p:txBody>
        </p:sp>
        <p:sp>
          <p:nvSpPr>
            <p:cNvPr id="22" name="Freeform 21"/>
            <p:cNvSpPr/>
            <p:nvPr/>
          </p:nvSpPr>
          <p:spPr>
            <a:xfrm>
              <a:off x="4543045" y="3570994"/>
              <a:ext cx="2419351" cy="409575"/>
            </a:xfrm>
            <a:custGeom>
              <a:avLst/>
              <a:gdLst>
                <a:gd name="connsiteX0" fmla="*/ 0 w 2714625"/>
                <a:gd name="connsiteY0" fmla="*/ 283633 h 409575"/>
                <a:gd name="connsiteX1" fmla="*/ 1047750 w 2714625"/>
                <a:gd name="connsiteY1" fmla="*/ 10583 h 409575"/>
                <a:gd name="connsiteX2" fmla="*/ 2444750 w 2714625"/>
                <a:gd name="connsiteY2" fmla="*/ 347133 h 409575"/>
                <a:gd name="connsiteX3" fmla="*/ 2667000 w 2714625"/>
                <a:gd name="connsiteY3" fmla="*/ 385233 h 409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14625" h="409575">
                  <a:moveTo>
                    <a:pt x="0" y="283633"/>
                  </a:moveTo>
                  <a:cubicBezTo>
                    <a:pt x="320146" y="141816"/>
                    <a:pt x="640292" y="0"/>
                    <a:pt x="1047750" y="10583"/>
                  </a:cubicBezTo>
                  <a:cubicBezTo>
                    <a:pt x="1455208" y="21166"/>
                    <a:pt x="2174875" y="284691"/>
                    <a:pt x="2444750" y="347133"/>
                  </a:cubicBezTo>
                  <a:cubicBezTo>
                    <a:pt x="2714625" y="409575"/>
                    <a:pt x="2690812" y="397404"/>
                    <a:pt x="2667000" y="385233"/>
                  </a:cubicBezTo>
                </a:path>
              </a:pathLst>
            </a:cu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56337" name="TextBox 22"/>
            <p:cNvSpPr txBox="1">
              <a:spLocks noChangeArrowheads="1"/>
            </p:cNvSpPr>
            <p:nvPr/>
          </p:nvSpPr>
          <p:spPr bwMode="auto">
            <a:xfrm>
              <a:off x="5791200" y="3352800"/>
              <a:ext cx="457200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Helvetica" pitchFamily="-100" charset="0"/>
                  <a:ea typeface="Helvetica" pitchFamily="-100" charset="0"/>
                  <a:cs typeface="Helvetica" pitchFamily="-100" charset="0"/>
                </a:rPr>
                <a:t>?</a:t>
              </a:r>
            </a:p>
          </p:txBody>
        </p:sp>
      </p:grpSp>
      <p:sp>
        <p:nvSpPr>
          <p:cNvPr id="56330" name="TextBox 27"/>
          <p:cNvSpPr txBox="1">
            <a:spLocks noChangeArrowheads="1"/>
          </p:cNvSpPr>
          <p:nvPr/>
        </p:nvSpPr>
        <p:spPr bwMode="auto">
          <a:xfrm>
            <a:off x="6019800" y="5029200"/>
            <a:ext cx="2895600" cy="1262063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900">
                <a:latin typeface="Helvetica" pitchFamily="-100" charset="0"/>
                <a:ea typeface="Helvetica" pitchFamily="-100" charset="0"/>
                <a:cs typeface="Helvetica" pitchFamily="-100" charset="0"/>
              </a:rPr>
              <a:t>For precise radius determination new measurements at even </a:t>
            </a:r>
            <a:r>
              <a:rPr lang="en-US" sz="1900" b="1">
                <a:latin typeface="Helvetica" pitchFamily="-100" charset="0"/>
                <a:ea typeface="Helvetica" pitchFamily="-100" charset="0"/>
                <a:cs typeface="Helvetica" pitchFamily="-100" charset="0"/>
              </a:rPr>
              <a:t>lower Q</a:t>
            </a:r>
            <a:r>
              <a:rPr lang="en-US" sz="1900" b="1" baseline="3000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b="1">
                <a:latin typeface="Helvetica" pitchFamily="-100" charset="0"/>
                <a:ea typeface="Helvetica" pitchFamily="-100" charset="0"/>
                <a:cs typeface="Helvetica" pitchFamily="-100" charset="0"/>
              </a:rPr>
              <a:t> are needed.</a:t>
            </a:r>
          </a:p>
        </p:txBody>
      </p:sp>
      <p:sp>
        <p:nvSpPr>
          <p:cNvPr id="23" name="Right Arrow 22"/>
          <p:cNvSpPr/>
          <p:nvPr/>
        </p:nvSpPr>
        <p:spPr>
          <a:xfrm rot="5400000">
            <a:off x="7010400" y="4114800"/>
            <a:ext cx="838200" cy="685800"/>
          </a:xfrm>
          <a:prstGeom prst="rightArrow">
            <a:avLst/>
          </a:prstGeom>
          <a:gradFill>
            <a:gsLst>
              <a:gs pos="0">
                <a:schemeClr val="accent2"/>
              </a:gs>
              <a:gs pos="100000">
                <a:srgbClr val="FF0000"/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100329" y="2682698"/>
            <a:ext cx="2361536" cy="3331457"/>
          </a:xfrm>
          <a:prstGeom prst="rect">
            <a:avLst/>
          </a:prstGeom>
          <a:noFill/>
          <a:ln>
            <a:solidFill>
              <a:srgbClr val="FF0000"/>
            </a:solidFill>
          </a:ln>
          <a:effectLst>
            <a:glow rad="88900">
              <a:srgbClr val="FF0000">
                <a:alpha val="75000"/>
              </a:srgb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638800" y="2312988"/>
            <a:ext cx="3352800" cy="403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5638800" y="2927389"/>
            <a:ext cx="3429000" cy="3016211"/>
          </a:xfrm>
          <a:prstGeom prst="rect">
            <a:avLst/>
          </a:prstGeom>
          <a:solidFill>
            <a:srgbClr val="FFFF00">
              <a:alpha val="34000"/>
            </a:srgbClr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- Region of Q</a:t>
            </a:r>
            <a:r>
              <a:rPr lang="en-US" sz="19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&lt; 0.004 (GeV)</a:t>
            </a:r>
            <a:r>
              <a:rPr lang="en-US" sz="19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</a:p>
          <a:p>
            <a:pPr algn="ctr"/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is extremely hard to reach.</a:t>
            </a:r>
          </a:p>
          <a:p>
            <a:pPr algn="ctr"/>
            <a:endParaRPr lang="en-US" sz="19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Kinematic range is </a:t>
            </a:r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limited   </a:t>
            </a:r>
          </a:p>
          <a:p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by available experimental </a:t>
            </a:r>
          </a:p>
          <a:p>
            <a:r>
              <a:rPr lang="en-US" sz="1900" b="1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apparatus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. </a:t>
            </a:r>
          </a:p>
          <a:p>
            <a:pPr>
              <a:buFontTx/>
              <a:buChar char="-"/>
            </a:pPr>
            <a:endParaRPr lang="en-US" sz="1900" dirty="0" smtClean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  <a:p>
            <a:pPr>
              <a:buFontTx/>
              <a:buChar char="-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</a:t>
            </a:r>
            <a:r>
              <a:rPr lang="en-US" sz="19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Novel techniques are </a:t>
            </a:r>
          </a:p>
          <a:p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</a:t>
            </a:r>
            <a:r>
              <a:rPr lang="en-US" sz="1900" u="sng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needed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to explore </a:t>
            </a:r>
          </a:p>
          <a:p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extremely low Q</a:t>
            </a:r>
            <a:r>
              <a:rPr lang="en-US" sz="1900" baseline="300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regime.    </a:t>
            </a:r>
            <a:endParaRPr lang="en-US" sz="19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8" name="TextBox 17"/>
            <p:cNvSpPr txBox="1"/>
            <p:nvPr/>
          </p:nvSpPr>
          <p:spPr>
            <a:xfrm>
              <a:off x="268938" y="-120232"/>
              <a:ext cx="71884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3600" b="1" dirty="0" smtClean="0">
                  <a:solidFill>
                    <a:srgbClr val="2063CE"/>
                  </a:solidFill>
                </a:rPr>
                <a:t>New electron scattering experiment</a:t>
              </a:r>
              <a:endParaRPr lang="en-US" sz="3600" dirty="0">
                <a:solidFill>
                  <a:srgbClr val="2063CE"/>
                </a:solidFill>
                <a:latin typeface="Arial" pitchFamily="-65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rgbClr val="2063CE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25394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 amt="6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rot="5400000" flipH="1" flipV="1">
            <a:off x="-1027906" y="3085306"/>
            <a:ext cx="4038600" cy="1588"/>
          </a:xfrm>
          <a:prstGeom prst="straightConnector1">
            <a:avLst/>
          </a:prstGeom>
          <a:ln w="76200" cmpd="sng">
            <a:solidFill>
              <a:schemeClr val="tx1"/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990600" y="5105400"/>
            <a:ext cx="7467600" cy="1588"/>
          </a:xfrm>
          <a:prstGeom prst="straightConnector1">
            <a:avLst/>
          </a:prstGeom>
          <a:ln w="76200" cmpd="sng">
            <a:solidFill>
              <a:schemeClr val="tx1"/>
            </a:solidFill>
            <a:headEnd type="oval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1358900" y="1401233"/>
            <a:ext cx="5981700" cy="3640667"/>
          </a:xfrm>
          <a:custGeom>
            <a:avLst/>
            <a:gdLst>
              <a:gd name="connsiteX0" fmla="*/ 5981700 w 5981700"/>
              <a:gd name="connsiteY0" fmla="*/ 3602567 h 3640667"/>
              <a:gd name="connsiteX1" fmla="*/ 5702300 w 5981700"/>
              <a:gd name="connsiteY1" fmla="*/ 3577167 h 3640667"/>
              <a:gd name="connsiteX2" fmla="*/ 5651500 w 5981700"/>
              <a:gd name="connsiteY2" fmla="*/ 3221567 h 3640667"/>
              <a:gd name="connsiteX3" fmla="*/ 5626100 w 5981700"/>
              <a:gd name="connsiteY3" fmla="*/ 2535767 h 3640667"/>
              <a:gd name="connsiteX4" fmla="*/ 5575300 w 5981700"/>
              <a:gd name="connsiteY4" fmla="*/ 541867 h 3640667"/>
              <a:gd name="connsiteX5" fmla="*/ 5537200 w 5981700"/>
              <a:gd name="connsiteY5" fmla="*/ 8467 h 3640667"/>
              <a:gd name="connsiteX6" fmla="*/ 5448300 w 5981700"/>
              <a:gd name="connsiteY6" fmla="*/ 592667 h 3640667"/>
              <a:gd name="connsiteX7" fmla="*/ 5397500 w 5981700"/>
              <a:gd name="connsiteY7" fmla="*/ 1011767 h 3640667"/>
              <a:gd name="connsiteX8" fmla="*/ 5295900 w 5981700"/>
              <a:gd name="connsiteY8" fmla="*/ 1532467 h 3640667"/>
              <a:gd name="connsiteX9" fmla="*/ 5194300 w 5981700"/>
              <a:gd name="connsiteY9" fmla="*/ 1875367 h 3640667"/>
              <a:gd name="connsiteX10" fmla="*/ 5016500 w 5981700"/>
              <a:gd name="connsiteY10" fmla="*/ 2243667 h 3640667"/>
              <a:gd name="connsiteX11" fmla="*/ 4737100 w 5981700"/>
              <a:gd name="connsiteY11" fmla="*/ 2548467 h 3640667"/>
              <a:gd name="connsiteX12" fmla="*/ 4318000 w 5981700"/>
              <a:gd name="connsiteY12" fmla="*/ 2853267 h 3640667"/>
              <a:gd name="connsiteX13" fmla="*/ 3949700 w 5981700"/>
              <a:gd name="connsiteY13" fmla="*/ 3018367 h 3640667"/>
              <a:gd name="connsiteX14" fmla="*/ 3365500 w 5981700"/>
              <a:gd name="connsiteY14" fmla="*/ 3183467 h 3640667"/>
              <a:gd name="connsiteX15" fmla="*/ 2527300 w 5981700"/>
              <a:gd name="connsiteY15" fmla="*/ 3348567 h 3640667"/>
              <a:gd name="connsiteX16" fmla="*/ 1739900 w 5981700"/>
              <a:gd name="connsiteY16" fmla="*/ 3424767 h 3640667"/>
              <a:gd name="connsiteX17" fmla="*/ 774700 w 5981700"/>
              <a:gd name="connsiteY17" fmla="*/ 3500967 h 3640667"/>
              <a:gd name="connsiteX18" fmla="*/ 0 w 5981700"/>
              <a:gd name="connsiteY18" fmla="*/ 3551767 h 3640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981700" h="3640667">
                <a:moveTo>
                  <a:pt x="5981700" y="3602567"/>
                </a:moveTo>
                <a:cubicBezTo>
                  <a:pt x="5869516" y="3621617"/>
                  <a:pt x="5757333" y="3640667"/>
                  <a:pt x="5702300" y="3577167"/>
                </a:cubicBezTo>
                <a:cubicBezTo>
                  <a:pt x="5647267" y="3513667"/>
                  <a:pt x="5664200" y="3395134"/>
                  <a:pt x="5651500" y="3221567"/>
                </a:cubicBezTo>
                <a:cubicBezTo>
                  <a:pt x="5638800" y="3048000"/>
                  <a:pt x="5638800" y="2982384"/>
                  <a:pt x="5626100" y="2535767"/>
                </a:cubicBezTo>
                <a:cubicBezTo>
                  <a:pt x="5613400" y="2089150"/>
                  <a:pt x="5590117" y="963084"/>
                  <a:pt x="5575300" y="541867"/>
                </a:cubicBezTo>
                <a:cubicBezTo>
                  <a:pt x="5560483" y="120650"/>
                  <a:pt x="5558367" y="0"/>
                  <a:pt x="5537200" y="8467"/>
                </a:cubicBezTo>
                <a:cubicBezTo>
                  <a:pt x="5516033" y="16934"/>
                  <a:pt x="5471583" y="425450"/>
                  <a:pt x="5448300" y="592667"/>
                </a:cubicBezTo>
                <a:cubicBezTo>
                  <a:pt x="5425017" y="759884"/>
                  <a:pt x="5422900" y="855134"/>
                  <a:pt x="5397500" y="1011767"/>
                </a:cubicBezTo>
                <a:cubicBezTo>
                  <a:pt x="5372100" y="1168400"/>
                  <a:pt x="5329767" y="1388534"/>
                  <a:pt x="5295900" y="1532467"/>
                </a:cubicBezTo>
                <a:cubicBezTo>
                  <a:pt x="5262033" y="1676400"/>
                  <a:pt x="5240867" y="1756834"/>
                  <a:pt x="5194300" y="1875367"/>
                </a:cubicBezTo>
                <a:cubicBezTo>
                  <a:pt x="5147733" y="1993900"/>
                  <a:pt x="5092700" y="2131484"/>
                  <a:pt x="5016500" y="2243667"/>
                </a:cubicBezTo>
                <a:cubicBezTo>
                  <a:pt x="4940300" y="2355850"/>
                  <a:pt x="4853517" y="2446867"/>
                  <a:pt x="4737100" y="2548467"/>
                </a:cubicBezTo>
                <a:cubicBezTo>
                  <a:pt x="4620683" y="2650067"/>
                  <a:pt x="4449233" y="2774950"/>
                  <a:pt x="4318000" y="2853267"/>
                </a:cubicBezTo>
                <a:cubicBezTo>
                  <a:pt x="4186767" y="2931584"/>
                  <a:pt x="4108450" y="2963334"/>
                  <a:pt x="3949700" y="3018367"/>
                </a:cubicBezTo>
                <a:cubicBezTo>
                  <a:pt x="3790950" y="3073400"/>
                  <a:pt x="3602567" y="3128434"/>
                  <a:pt x="3365500" y="3183467"/>
                </a:cubicBezTo>
                <a:cubicBezTo>
                  <a:pt x="3128433" y="3238500"/>
                  <a:pt x="2798233" y="3308350"/>
                  <a:pt x="2527300" y="3348567"/>
                </a:cubicBezTo>
                <a:cubicBezTo>
                  <a:pt x="2256367" y="3388784"/>
                  <a:pt x="1739900" y="3424767"/>
                  <a:pt x="1739900" y="3424767"/>
                </a:cubicBezTo>
                <a:lnTo>
                  <a:pt x="774700" y="3500967"/>
                </a:lnTo>
                <a:lnTo>
                  <a:pt x="0" y="3551767"/>
                </a:lnTo>
              </a:path>
            </a:pathLst>
          </a:custGeom>
          <a:ln w="76200" cmpd="sng">
            <a:solidFill>
              <a:srgbClr val="FF0000"/>
            </a:solidFill>
          </a:ln>
          <a:effectLst>
            <a:glow rad="101600">
              <a:srgbClr val="800000">
                <a:alpha val="75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52400" y="967026"/>
            <a:ext cx="543739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latin typeface="Helvetica"/>
                <a:cs typeface="Helvetica"/>
              </a:rPr>
              <a:t>#</a:t>
            </a:r>
            <a:endParaRPr lang="en-US" sz="5000" b="1" dirty="0">
              <a:latin typeface="Helvetica"/>
              <a:cs typeface="Helvetic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924800" y="5158026"/>
            <a:ext cx="57633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 smtClean="0">
                <a:latin typeface="Helvetica"/>
                <a:cs typeface="Helvetica"/>
              </a:rPr>
              <a:t>p</a:t>
            </a:r>
            <a:endParaRPr lang="en-US" sz="5000" b="1" dirty="0">
              <a:latin typeface="Helvetica"/>
              <a:cs typeface="Helvetic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24697" y="3616404"/>
            <a:ext cx="206630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b="1" dirty="0" err="1" smtClean="0">
                <a:solidFill>
                  <a:srgbClr val="FF0000"/>
                </a:solidFill>
                <a:latin typeface="Helvetica"/>
                <a:cs typeface="Helvetica"/>
              </a:rPr>
              <a:t>Radiative</a:t>
            </a:r>
            <a:r>
              <a:rPr lang="en-US" sz="3300" b="1" dirty="0" smtClean="0">
                <a:solidFill>
                  <a:srgbClr val="FF0000"/>
                </a:solidFill>
                <a:latin typeface="Helvetica"/>
                <a:cs typeface="Helvetica"/>
              </a:rPr>
              <a:t> </a:t>
            </a:r>
          </a:p>
          <a:p>
            <a:pPr algn="ctr"/>
            <a:r>
              <a:rPr lang="en-US" sz="3300" b="1" dirty="0" smtClean="0">
                <a:solidFill>
                  <a:srgbClr val="FF0000"/>
                </a:solidFill>
                <a:latin typeface="Helvetica"/>
                <a:cs typeface="Helvetica"/>
              </a:rPr>
              <a:t>tail</a:t>
            </a:r>
            <a:endParaRPr lang="en-US" sz="33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934200" y="762000"/>
            <a:ext cx="154909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b="1" dirty="0" smtClean="0">
                <a:solidFill>
                  <a:srgbClr val="FF0000"/>
                </a:solidFill>
                <a:latin typeface="Helvetica"/>
                <a:cs typeface="Helvetica"/>
              </a:rPr>
              <a:t>Elastic </a:t>
            </a:r>
          </a:p>
          <a:p>
            <a:pPr algn="ctr"/>
            <a:r>
              <a:rPr lang="en-US" sz="3300" b="1" dirty="0" smtClean="0">
                <a:solidFill>
                  <a:srgbClr val="FF0000"/>
                </a:solidFill>
                <a:latin typeface="Helvetica"/>
                <a:cs typeface="Helvetica"/>
              </a:rPr>
              <a:t>peak</a:t>
            </a:r>
            <a:endParaRPr lang="en-US" sz="3300" b="1" dirty="0">
              <a:solidFill>
                <a:srgbClr val="FF0000"/>
              </a:solidFill>
              <a:latin typeface="Helvetica"/>
              <a:cs typeface="Helvetica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0" y="-73762"/>
            <a:ext cx="9158941" cy="721585"/>
            <a:chOff x="0" y="-120232"/>
            <a:chExt cx="9158941" cy="721585"/>
          </a:xfrm>
        </p:grpSpPr>
        <p:sp>
          <p:nvSpPr>
            <p:cNvPr id="17" name="TextBox 16"/>
            <p:cNvSpPr txBox="1"/>
            <p:nvPr/>
          </p:nvSpPr>
          <p:spPr>
            <a:xfrm>
              <a:off x="268938" y="-120232"/>
              <a:ext cx="554821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b="1" dirty="0" smtClean="0">
                  <a:solidFill>
                    <a:srgbClr val="2063CE"/>
                  </a:solidFill>
                </a:rPr>
                <a:t> </a:t>
              </a:r>
              <a:r>
                <a:rPr lang="en-US" sz="4000" b="1" dirty="0" smtClean="0">
                  <a:solidFill>
                    <a:schemeClr val="bg1"/>
                  </a:solidFill>
                </a:rPr>
                <a:t>ISR Experiment at MAMI</a:t>
              </a:r>
              <a:endParaRPr lang="en-US" sz="3600" dirty="0">
                <a:solidFill>
                  <a:schemeClr val="bg1"/>
                </a:solidFill>
                <a:latin typeface="Arial" pitchFamily="-65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0" y="601353"/>
              <a:ext cx="915894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20457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1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>
              <a:latin typeface="Arial" pitchFamily="-100" charset="0"/>
            </a:endParaRPr>
          </a:p>
        </p:txBody>
      </p:sp>
      <p:sp>
        <p:nvSpPr>
          <p:cNvPr id="60423" name="TextBox 27"/>
          <p:cNvSpPr txBox="1">
            <a:spLocks noChangeArrowheads="1"/>
          </p:cNvSpPr>
          <p:nvPr/>
        </p:nvSpPr>
        <p:spPr bwMode="auto">
          <a:xfrm>
            <a:off x="25400" y="762000"/>
            <a:ext cx="3811039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Dominated by coherent sum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of two Bethe-</a:t>
            </a:r>
            <a:r>
              <a:rPr lang="en-US" sz="1900" dirty="0" err="1">
                <a:latin typeface="Helvetica" pitchFamily="-100" charset="0"/>
                <a:ea typeface="Helvetica" pitchFamily="-100" charset="0"/>
                <a:cs typeface="Helvetica" pitchFamily="-100" charset="0"/>
              </a:rPr>
              <a:t>Heitler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diagrams.</a:t>
            </a:r>
            <a:r>
              <a:rPr lang="en-US" sz="1900" dirty="0"/>
              <a:t> </a:t>
            </a:r>
          </a:p>
        </p:txBody>
      </p:sp>
      <p:sp>
        <p:nvSpPr>
          <p:cNvPr id="60431" name="TextBox 27"/>
          <p:cNvSpPr txBox="1">
            <a:spLocks noChangeArrowheads="1"/>
          </p:cNvSpPr>
          <p:nvPr/>
        </p:nvSpPr>
        <p:spPr bwMode="auto">
          <a:xfrm>
            <a:off x="12700" y="5122935"/>
            <a:ext cx="8991600" cy="16817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In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data ISR can not be distinguished from FSR. </a:t>
            </a:r>
          </a:p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Wingdings" charset="2"/>
              <a:buChar char="§"/>
            </a:pPr>
            <a:r>
              <a:rPr lang="en-US" sz="1900" b="1" dirty="0" smtClean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Combining </a:t>
            </a:r>
            <a:r>
              <a:rPr lang="en-US" sz="1900" b="1" dirty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data with the simulation, ISR information can be reached</a:t>
            </a:r>
            <a:r>
              <a:rPr lang="en-US" sz="1900" dirty="0">
                <a:solidFill>
                  <a:srgbClr val="2063CE"/>
                </a:solidFill>
                <a:latin typeface="Helvetica" pitchFamily="-100" charset="0"/>
                <a:ea typeface="Helvetica" pitchFamily="-100" charset="0"/>
                <a:cs typeface="Helvetica" pitchFamily="-100" charset="0"/>
              </a:rPr>
              <a:t>. </a:t>
            </a:r>
          </a:p>
          <a:p>
            <a:pPr marL="342900" indent="-342900">
              <a:lnSpc>
                <a:spcPct val="110000"/>
              </a:lnSpc>
              <a:spcAft>
                <a:spcPts val="1200"/>
              </a:spcAft>
              <a:buFont typeface="Wingdings" charset="2"/>
              <a:buChar char="§"/>
            </a:pP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Redundancy 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measurements at higher Q</a:t>
            </a:r>
            <a:r>
              <a:rPr lang="en-US" sz="1900" baseline="30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2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 for testing this approach in a </a:t>
            </a:r>
            <a:r>
              <a:rPr lang="en-US" sz="1900" dirty="0" smtClean="0">
                <a:latin typeface="Helvetica" pitchFamily="-100" charset="0"/>
                <a:ea typeface="Helvetica" pitchFamily="-100" charset="0"/>
                <a:cs typeface="Helvetica" pitchFamily="-100" charset="0"/>
              </a:rPr>
              <a:t> region</a:t>
            </a:r>
            <a:r>
              <a:rPr lang="en-US" sz="19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, where FFs are well known.   </a:t>
            </a:r>
            <a:endParaRPr lang="en-US" sz="1900" baseline="30000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pic>
        <p:nvPicPr>
          <p:cNvPr id="32" name="Picture 31" descr="BHDiagram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949" y="2291252"/>
            <a:ext cx="2957245" cy="1560471"/>
          </a:xfrm>
          <a:prstGeom prst="rect">
            <a:avLst/>
          </a:prstGeom>
        </p:spPr>
      </p:pic>
      <p:graphicFrame>
        <p:nvGraphicFramePr>
          <p:cNvPr id="3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674366"/>
              </p:ext>
            </p:extLst>
          </p:nvPr>
        </p:nvGraphicFramePr>
        <p:xfrm>
          <a:off x="541237" y="2988247"/>
          <a:ext cx="466088" cy="2787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51" name="Equation" r:id="rId5" imgW="368300" imgH="203200" progId="Equation.3">
                  <p:embed/>
                </p:oleObj>
              </mc:Choice>
              <mc:Fallback>
                <p:oleObj name="Equation" r:id="rId5" imgW="368300" imgH="203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237" y="2988247"/>
                        <a:ext cx="466088" cy="27879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4136735"/>
              </p:ext>
            </p:extLst>
          </p:nvPr>
        </p:nvGraphicFramePr>
        <p:xfrm>
          <a:off x="1911350" y="2193925"/>
          <a:ext cx="603250" cy="346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52" name="Equation" r:id="rId7" imgW="457200" imgH="241300" progId="Equation.3">
                  <p:embed/>
                </p:oleObj>
              </mc:Choice>
              <mc:Fallback>
                <p:oleObj name="Equation" r:id="rId7" imgW="457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1350" y="2193925"/>
                        <a:ext cx="603250" cy="346075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Connector 34"/>
          <p:cNvCxnSpPr/>
          <p:nvPr/>
        </p:nvCxnSpPr>
        <p:spPr>
          <a:xfrm flipH="1">
            <a:off x="3487658" y="2272375"/>
            <a:ext cx="1340" cy="1603089"/>
          </a:xfrm>
          <a:prstGeom prst="lin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828335" y="2639750"/>
            <a:ext cx="455774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rgbClr val="595959"/>
                </a:solidFill>
                <a:latin typeface="Comic Sans MS" charset="0"/>
              </a:rPr>
              <a:t>+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602841" y="2632489"/>
            <a:ext cx="472580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=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466338" y="2063276"/>
            <a:ext cx="370101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600" dirty="0">
                <a:solidFill>
                  <a:srgbClr val="595959"/>
                </a:solidFill>
                <a:latin typeface="Helvetica"/>
                <a:cs typeface="Helvetica"/>
              </a:rPr>
              <a:t>2</a:t>
            </a:r>
          </a:p>
        </p:txBody>
      </p:sp>
      <p:sp>
        <p:nvSpPr>
          <p:cNvPr id="39" name="TextBox 15"/>
          <p:cNvSpPr txBox="1">
            <a:spLocks noChangeArrowheads="1"/>
          </p:cNvSpPr>
          <p:nvPr/>
        </p:nvSpPr>
        <p:spPr bwMode="auto">
          <a:xfrm>
            <a:off x="1762708" y="3842066"/>
            <a:ext cx="411175" cy="365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G</a:t>
            </a:r>
            <a:r>
              <a:rPr lang="en-US" baseline="-25000" dirty="0">
                <a:latin typeface="Helvetica" pitchFamily="-100" charset="0"/>
                <a:ea typeface="Helvetica" pitchFamily="-100" charset="0"/>
                <a:cs typeface="Helvetica" pitchFamily="-100" charset="0"/>
              </a:rPr>
              <a:t>E</a:t>
            </a:r>
            <a:endParaRPr lang="en-US" dirty="0">
              <a:latin typeface="Helvetica" pitchFamily="-100" charset="0"/>
              <a:ea typeface="Helvetica" pitchFamily="-100" charset="0"/>
              <a:cs typeface="Helvetica" pitchFamily="-100" charset="0"/>
            </a:endParaRPr>
          </a:p>
        </p:txBody>
      </p:sp>
      <p:cxnSp>
        <p:nvCxnSpPr>
          <p:cNvPr id="40" name="Straight Arrow Connector 39"/>
          <p:cNvCxnSpPr>
            <a:stCxn id="39" idx="1"/>
          </p:cNvCxnSpPr>
          <p:nvPr/>
        </p:nvCxnSpPr>
        <p:spPr>
          <a:xfrm flipH="1" flipV="1">
            <a:off x="1119828" y="3423869"/>
            <a:ext cx="642879" cy="601158"/>
          </a:xfrm>
          <a:prstGeom prst="straightConnector1">
            <a:avLst/>
          </a:prstGeom>
          <a:ln>
            <a:solidFill>
              <a:srgbClr val="2063C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39" idx="3"/>
          </p:cNvCxnSpPr>
          <p:nvPr/>
        </p:nvCxnSpPr>
        <p:spPr>
          <a:xfrm flipV="1">
            <a:off x="2173883" y="3423869"/>
            <a:ext cx="553144" cy="601158"/>
          </a:xfrm>
          <a:prstGeom prst="straightConnector1">
            <a:avLst/>
          </a:prstGeom>
          <a:ln>
            <a:solidFill>
              <a:srgbClr val="2063CE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370020" y="2272375"/>
            <a:ext cx="1340" cy="1603089"/>
          </a:xfrm>
          <a:prstGeom prst="line">
            <a:avLst/>
          </a:prstGeom>
          <a:ln w="38100" cmpd="sng">
            <a:solidFill>
              <a:schemeClr val="tx1">
                <a:lumMod val="65000"/>
                <a:lumOff val="35000"/>
              </a:schemeClr>
            </a:solidFill>
          </a:ln>
          <a:effectLst>
            <a:outerShdw blurRad="40000" dist="20000" dir="5400000" rotWithShape="0">
              <a:schemeClr val="bg1">
                <a:lumMod val="50000"/>
                <a:alpha val="38000"/>
              </a:scheme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Freeform 42"/>
          <p:cNvSpPr/>
          <p:nvPr/>
        </p:nvSpPr>
        <p:spPr>
          <a:xfrm rot="4200000">
            <a:off x="1609833" y="2532811"/>
            <a:ext cx="278798" cy="128576"/>
          </a:xfrm>
          <a:custGeom>
            <a:avLst/>
            <a:gdLst>
              <a:gd name="connsiteX0" fmla="*/ 0 w 749300"/>
              <a:gd name="connsiteY0" fmla="*/ 495300 h 495300"/>
              <a:gd name="connsiteX1" fmla="*/ 0 w 749300"/>
              <a:gd name="connsiteY1" fmla="*/ 0 h 495300"/>
              <a:gd name="connsiteX2" fmla="*/ 749300 w 749300"/>
              <a:gd name="connsiteY2" fmla="*/ 0 h 495300"/>
              <a:gd name="connsiteX3" fmla="*/ 749300 w 749300"/>
              <a:gd name="connsiteY3" fmla="*/ 495300 h 495300"/>
              <a:gd name="connsiteX4" fmla="*/ 749300 w 749300"/>
              <a:gd name="connsiteY4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49300" h="495300">
                <a:moveTo>
                  <a:pt x="0" y="495300"/>
                </a:moveTo>
                <a:lnTo>
                  <a:pt x="0" y="0"/>
                </a:lnTo>
                <a:lnTo>
                  <a:pt x="749300" y="0"/>
                </a:lnTo>
                <a:lnTo>
                  <a:pt x="749300" y="495300"/>
                </a:lnTo>
                <a:lnTo>
                  <a:pt x="749300" y="495300"/>
                </a:lnTo>
              </a:path>
            </a:pathLst>
          </a:custGeom>
          <a:ln w="34925">
            <a:solidFill>
              <a:srgbClr val="2063C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68938" y="-73762"/>
            <a:ext cx="2701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2063CE"/>
                </a:solidFill>
              </a:rPr>
              <a:t>Radiative</a:t>
            </a:r>
            <a:r>
              <a:rPr lang="en-US" sz="3600" b="1" dirty="0" smtClean="0">
                <a:solidFill>
                  <a:srgbClr val="2063CE"/>
                </a:solidFill>
              </a:rPr>
              <a:t> tail</a:t>
            </a:r>
            <a:endParaRPr lang="en-US" sz="3600" dirty="0">
              <a:solidFill>
                <a:srgbClr val="2063CE"/>
              </a:solidFill>
              <a:latin typeface="Arial" pitchFamily="-65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0" y="647823"/>
            <a:ext cx="9158941" cy="0"/>
          </a:xfrm>
          <a:prstGeom prst="line">
            <a:avLst/>
          </a:prstGeom>
          <a:ln>
            <a:solidFill>
              <a:srgbClr val="2063C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LEPPISRQ2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706" y="712973"/>
            <a:ext cx="5110675" cy="43464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94964" y="3629242"/>
            <a:ext cx="7404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ISR</a:t>
            </a:r>
            <a:endParaRPr lang="en-US" sz="2600" b="1" dirty="0">
              <a:solidFill>
                <a:schemeClr val="tx1">
                  <a:lumMod val="85000"/>
                  <a:lumOff val="1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934464" y="1485274"/>
            <a:ext cx="85151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F</a:t>
            </a:r>
            <a:r>
              <a:rPr lang="en-US" sz="2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Helvetica"/>
                <a:cs typeface="Helvetica"/>
              </a:rPr>
              <a:t>SR</a:t>
            </a:r>
            <a:endParaRPr lang="en-US" sz="2600" b="1" dirty="0">
              <a:solidFill>
                <a:schemeClr val="tx1">
                  <a:lumMod val="85000"/>
                  <a:lumOff val="15000"/>
                </a:schemeClr>
              </a:solidFill>
              <a:latin typeface="Helvetica"/>
              <a:cs typeface="Helvetica"/>
            </a:endParaRPr>
          </a:p>
        </p:txBody>
      </p:sp>
      <p:cxnSp>
        <p:nvCxnSpPr>
          <p:cNvPr id="7" name="Straight Arrow Connector 6"/>
          <p:cNvCxnSpPr>
            <a:stCxn id="45" idx="2"/>
          </p:cNvCxnSpPr>
          <p:nvPr/>
        </p:nvCxnSpPr>
        <p:spPr>
          <a:xfrm flipH="1">
            <a:off x="5359400" y="1977717"/>
            <a:ext cx="822" cy="662033"/>
          </a:xfrm>
          <a:prstGeom prst="straightConnector1">
            <a:avLst/>
          </a:prstGeom>
          <a:ln w="57150" cmpd="sng">
            <a:solidFill>
              <a:schemeClr val="tx1">
                <a:lumMod val="85000"/>
                <a:lumOff val="15000"/>
              </a:schemeClr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5" idx="1"/>
          </p:cNvCxnSpPr>
          <p:nvPr/>
        </p:nvCxnSpPr>
        <p:spPr>
          <a:xfrm flipH="1" flipV="1">
            <a:off x="5360222" y="3851723"/>
            <a:ext cx="1034742" cy="23741"/>
          </a:xfrm>
          <a:prstGeom prst="straightConnector1">
            <a:avLst/>
          </a:prstGeom>
          <a:ln w="57150" cmpd="sng">
            <a:solidFill>
              <a:schemeClr val="tx1">
                <a:lumMod val="85000"/>
                <a:lumOff val="15000"/>
              </a:schemeClr>
            </a:solidFill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3576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685800" y="53340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latin typeface="Arial" charset="0"/>
            </a:endParaRPr>
          </a:p>
        </p:txBody>
      </p:sp>
      <p:sp>
        <p:nvSpPr>
          <p:cNvPr id="35844" name="TextBox 27"/>
          <p:cNvSpPr txBox="1">
            <a:spLocks noChangeArrowheads="1"/>
          </p:cNvSpPr>
          <p:nvPr/>
        </p:nvSpPr>
        <p:spPr bwMode="auto">
          <a:xfrm>
            <a:off x="152400" y="819150"/>
            <a:ext cx="883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en-US" sz="2000">
                <a:latin typeface="Helvetica" charset="0"/>
                <a:cs typeface="Helvetica" charset="0"/>
              </a:rPr>
              <a:t> Full experiment done in August 2013. Four weeks of data taking. </a:t>
            </a:r>
          </a:p>
        </p:txBody>
      </p:sp>
      <p:pic>
        <p:nvPicPr>
          <p:cNvPr id="35845" name="Picture 4" descr="ThreeSpectrometerSetu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447800"/>
            <a:ext cx="730726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5"/>
          <p:cNvSpPr txBox="1">
            <a:spLocks noChangeArrowheads="1"/>
          </p:cNvSpPr>
          <p:nvPr/>
        </p:nvSpPr>
        <p:spPr bwMode="auto">
          <a:xfrm>
            <a:off x="44223" y="2133600"/>
            <a:ext cx="2865437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600" b="1" u="sng" dirty="0">
                <a:latin typeface="Helvetica" charset="0"/>
                <a:cs typeface="Helvetica" charset="0"/>
              </a:rPr>
              <a:t>Electron Beam: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latin typeface="Helvetica" charset="0"/>
                <a:cs typeface="Helvetica" charset="0"/>
              </a:rPr>
              <a:t> - Energy: 195, 330, 495 MeV</a:t>
            </a:r>
          </a:p>
          <a:p>
            <a:pPr eaLnBrk="1" hangingPunct="1"/>
            <a:r>
              <a:rPr lang="en-US" sz="1600" dirty="0">
                <a:latin typeface="Helvetica" charset="0"/>
                <a:cs typeface="Helvetica" charset="0"/>
              </a:rPr>
              <a:t> - Current: 10nA – 1</a:t>
            </a:r>
            <a:r>
              <a:rPr lang="en-US" sz="1600" dirty="0">
                <a:latin typeface="Helvetica" charset="0"/>
                <a:cs typeface="Lucida Grande" charset="0"/>
              </a:rPr>
              <a:t>μ</a:t>
            </a:r>
            <a:r>
              <a:rPr lang="en-US" sz="1600" dirty="0">
                <a:latin typeface="Helvetica" charset="0"/>
                <a:cs typeface="Helvetica" charset="0"/>
              </a:rPr>
              <a:t>A</a:t>
            </a:r>
          </a:p>
          <a:p>
            <a:pPr eaLnBrk="1" hangingPunct="1"/>
            <a:r>
              <a:rPr lang="en-US" sz="1600" dirty="0">
                <a:latin typeface="Helvetica" charset="0"/>
                <a:cs typeface="Helvetica" charset="0"/>
              </a:rPr>
              <a:t> - </a:t>
            </a:r>
            <a:r>
              <a:rPr lang="en-US" sz="1600" dirty="0" err="1">
                <a:latin typeface="Helvetica" charset="0"/>
                <a:cs typeface="Helvetica" charset="0"/>
              </a:rPr>
              <a:t>Rastered</a:t>
            </a:r>
            <a:r>
              <a:rPr lang="en-US" sz="1600" dirty="0">
                <a:latin typeface="Helvetica" charset="0"/>
                <a:cs typeface="Helvetica" charset="0"/>
              </a:rPr>
              <a:t> beam</a:t>
            </a:r>
          </a:p>
        </p:txBody>
      </p:sp>
      <p:sp>
        <p:nvSpPr>
          <p:cNvPr id="35847" name="TextBox 6"/>
          <p:cNvSpPr txBox="1">
            <a:spLocks noChangeArrowheads="1"/>
          </p:cNvSpPr>
          <p:nvPr/>
        </p:nvSpPr>
        <p:spPr bwMode="auto">
          <a:xfrm>
            <a:off x="5389563" y="1600200"/>
            <a:ext cx="3492500" cy="123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600" b="1" u="sng" dirty="0">
                <a:solidFill>
                  <a:srgbClr val="FF0000"/>
                </a:solidFill>
                <a:latin typeface="Helvetica" charset="0"/>
                <a:cs typeface="Helvetica" charset="0"/>
              </a:rPr>
              <a:t>Spectrometer A: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FF0000"/>
                </a:solidFill>
                <a:latin typeface="Helvetica" charset="0"/>
                <a:cs typeface="Helvetica" charset="0"/>
              </a:rPr>
              <a:t> - Luminosity monitor (const. setting)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latin typeface="Helvetica" charset="0"/>
                <a:cs typeface="Helvetica" charset="0"/>
              </a:rPr>
              <a:t> - Momentum: 180, 305, 386 MeV/c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latin typeface="Helvetica" charset="0"/>
                <a:cs typeface="Helvetica" charset="0"/>
              </a:rPr>
              <a:t> - Angles: 50°, 60°</a:t>
            </a:r>
          </a:p>
        </p:txBody>
      </p:sp>
      <p:sp>
        <p:nvSpPr>
          <p:cNvPr id="35848" name="TextBox 7"/>
          <p:cNvSpPr txBox="1">
            <a:spLocks noChangeArrowheads="1"/>
          </p:cNvSpPr>
          <p:nvPr/>
        </p:nvSpPr>
        <p:spPr bwMode="auto">
          <a:xfrm>
            <a:off x="5922963" y="3733800"/>
            <a:ext cx="3173412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600" b="1" u="sng" dirty="0">
                <a:solidFill>
                  <a:srgbClr val="0000FF"/>
                </a:solidFill>
                <a:latin typeface="Helvetica" charset="0"/>
                <a:cs typeface="Helvetica" charset="0"/>
              </a:rPr>
              <a:t>Spectrometer B: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00FF"/>
                </a:solidFill>
                <a:latin typeface="Helvetica" charset="0"/>
                <a:cs typeface="Helvetica" charset="0"/>
              </a:rPr>
              <a:t> - Data taking</a:t>
            </a:r>
          </a:p>
          <a:p>
            <a:pPr eaLnBrk="1" hangingPunct="1"/>
            <a:r>
              <a:rPr lang="en-US" sz="1600" dirty="0">
                <a:solidFill>
                  <a:srgbClr val="0000FF"/>
                </a:solidFill>
                <a:latin typeface="Helvetica" charset="0"/>
                <a:cs typeface="Helvetica" charset="0"/>
              </a:rPr>
              <a:t> - Angle: 15.3°</a:t>
            </a:r>
          </a:p>
          <a:p>
            <a:pPr eaLnBrk="1" hangingPunct="1"/>
            <a:r>
              <a:rPr lang="en-US" sz="1600" dirty="0">
                <a:solidFill>
                  <a:srgbClr val="0000FF"/>
                </a:solidFill>
                <a:latin typeface="Helvetica" charset="0"/>
                <a:cs typeface="Helvetica" charset="0"/>
              </a:rPr>
              <a:t> - Momentum: </a:t>
            </a:r>
          </a:p>
          <a:p>
            <a:pPr eaLnBrk="1" hangingPunct="1"/>
            <a:r>
              <a:rPr lang="en-US" sz="1600" dirty="0">
                <a:solidFill>
                  <a:srgbClr val="0000FF"/>
                </a:solidFill>
                <a:latin typeface="Helvetica" charset="0"/>
                <a:cs typeface="Helvetica" charset="0"/>
              </a:rPr>
              <a:t>         48 - 194 MeV/c (35 setups)</a:t>
            </a:r>
          </a:p>
          <a:p>
            <a:pPr eaLnBrk="1" hangingPunct="1"/>
            <a:r>
              <a:rPr lang="en-US" sz="1600" dirty="0">
                <a:solidFill>
                  <a:srgbClr val="0000FF"/>
                </a:solidFill>
                <a:latin typeface="Helvetica" charset="0"/>
                <a:cs typeface="Helvetica" charset="0"/>
              </a:rPr>
              <a:t>       156 - 326 MeV/c (12 setups)</a:t>
            </a:r>
          </a:p>
          <a:p>
            <a:pPr eaLnBrk="1" hangingPunct="1"/>
            <a:r>
              <a:rPr lang="en-US" sz="1600" dirty="0">
                <a:solidFill>
                  <a:srgbClr val="0000FF"/>
                </a:solidFill>
                <a:latin typeface="Helvetica" charset="0"/>
                <a:cs typeface="Helvetica" charset="0"/>
              </a:rPr>
              <a:t>       289 - 486 MeV/c (9 setups)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4763" y="3810000"/>
            <a:ext cx="1524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960563" y="3505200"/>
            <a:ext cx="457200" cy="2286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60363" y="3606800"/>
            <a:ext cx="838200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8300" y="3611563"/>
            <a:ext cx="876300" cy="312737"/>
          </a:xfrm>
          <a:prstGeom prst="straightConnector1">
            <a:avLst/>
          </a:prstGeom>
          <a:ln w="12700">
            <a:solidFill>
              <a:schemeClr val="tx1"/>
            </a:solidFill>
            <a:tailEnd type="arrow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853" name="TextBox 21"/>
          <p:cNvSpPr txBox="1">
            <a:spLocks noChangeArrowheads="1"/>
          </p:cNvSpPr>
          <p:nvPr/>
        </p:nvSpPr>
        <p:spPr bwMode="auto">
          <a:xfrm>
            <a:off x="1350963" y="3962400"/>
            <a:ext cx="395287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 err="1">
                <a:solidFill>
                  <a:srgbClr val="606060"/>
                </a:solidFill>
                <a:latin typeface="Helvetica" charset="0"/>
                <a:cs typeface="Helvetica" charset="0"/>
              </a:rPr>
              <a:t>pA</a:t>
            </a:r>
            <a:endParaRPr lang="en-US" sz="1300" dirty="0">
              <a:solidFill>
                <a:srgbClr val="606060"/>
              </a:solidFill>
              <a:latin typeface="Helvetica" charset="0"/>
              <a:cs typeface="Helvetica" charset="0"/>
            </a:endParaRPr>
          </a:p>
        </p:txBody>
      </p:sp>
      <p:sp>
        <p:nvSpPr>
          <p:cNvPr id="35854" name="TextBox 22"/>
          <p:cNvSpPr txBox="1">
            <a:spLocks noChangeArrowheads="1"/>
          </p:cNvSpPr>
          <p:nvPr/>
        </p:nvSpPr>
        <p:spPr bwMode="auto">
          <a:xfrm>
            <a:off x="1579563" y="3657600"/>
            <a:ext cx="1185862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dirty="0" err="1">
                <a:solidFill>
                  <a:srgbClr val="606060"/>
                </a:solidFill>
                <a:latin typeface="Helvetica" charset="0"/>
                <a:cs typeface="Helvetica" charset="0"/>
              </a:rPr>
              <a:t>Förster</a:t>
            </a:r>
            <a:r>
              <a:rPr lang="en-US" sz="1300" dirty="0">
                <a:solidFill>
                  <a:srgbClr val="606060"/>
                </a:solidFill>
                <a:latin typeface="Helvetica" charset="0"/>
                <a:cs typeface="Helvetica" charset="0"/>
              </a:rPr>
              <a:t> probe</a:t>
            </a:r>
          </a:p>
        </p:txBody>
      </p:sp>
      <p:sp>
        <p:nvSpPr>
          <p:cNvPr id="35855" name="TextBox 23"/>
          <p:cNvSpPr txBox="1">
            <a:spLocks noChangeArrowheads="1"/>
          </p:cNvSpPr>
          <p:nvPr/>
        </p:nvSpPr>
        <p:spPr bwMode="auto">
          <a:xfrm>
            <a:off x="55563" y="4495800"/>
            <a:ext cx="2262187" cy="130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600" b="1" u="sng" dirty="0">
                <a:solidFill>
                  <a:srgbClr val="606060"/>
                </a:solidFill>
                <a:latin typeface="Helvetica" charset="0"/>
                <a:cs typeface="Helvetica" charset="0"/>
              </a:rPr>
              <a:t>Luminosity monitors: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606060"/>
                </a:solidFill>
                <a:latin typeface="Helvetica" charset="0"/>
                <a:cs typeface="Helvetica" charset="0"/>
              </a:rPr>
              <a:t> - </a:t>
            </a:r>
            <a:r>
              <a:rPr lang="en-US" sz="1600" dirty="0" err="1">
                <a:solidFill>
                  <a:srgbClr val="606060"/>
                </a:solidFill>
                <a:latin typeface="Helvetica" charset="0"/>
                <a:cs typeface="Helvetica" charset="0"/>
              </a:rPr>
              <a:t>pA</a:t>
            </a:r>
            <a:r>
              <a:rPr lang="en-US" sz="1600" dirty="0">
                <a:solidFill>
                  <a:srgbClr val="606060"/>
                </a:solidFill>
                <a:latin typeface="Helvetica" charset="0"/>
                <a:cs typeface="Helvetica" charset="0"/>
              </a:rPr>
              <a:t>-meter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606060"/>
                </a:solidFill>
                <a:latin typeface="Helvetica" charset="0"/>
                <a:cs typeface="Helvetica" charset="0"/>
              </a:rPr>
              <a:t> - </a:t>
            </a:r>
            <a:r>
              <a:rPr lang="en-US" sz="1600" dirty="0" err="1">
                <a:solidFill>
                  <a:srgbClr val="606060"/>
                </a:solidFill>
                <a:latin typeface="Helvetica" charset="0"/>
                <a:cs typeface="Helvetica" charset="0"/>
              </a:rPr>
              <a:t>Förster</a:t>
            </a:r>
            <a:r>
              <a:rPr lang="en-US" sz="1600" dirty="0">
                <a:solidFill>
                  <a:srgbClr val="606060"/>
                </a:solidFill>
                <a:latin typeface="Helvetica" charset="0"/>
                <a:cs typeface="Helvetica" charset="0"/>
              </a:rPr>
              <a:t> probe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606060"/>
                </a:solidFill>
                <a:latin typeface="Helvetica" charset="0"/>
                <a:cs typeface="Helvetica" charset="0"/>
              </a:rPr>
              <a:t> - </a:t>
            </a:r>
            <a:r>
              <a:rPr lang="en-US" sz="1600" b="1" dirty="0">
                <a:solidFill>
                  <a:srgbClr val="FFB40B"/>
                </a:solidFill>
                <a:latin typeface="Helvetica" charset="0"/>
                <a:cs typeface="Helvetica" charset="0"/>
              </a:rPr>
              <a:t>SEM</a:t>
            </a:r>
          </a:p>
          <a:p>
            <a:pPr eaLnBrk="1" hangingPunct="1">
              <a:spcAft>
                <a:spcPts val="600"/>
              </a:spcAft>
            </a:pPr>
            <a:endParaRPr lang="en-US" sz="1600" dirty="0">
              <a:solidFill>
                <a:srgbClr val="606060"/>
              </a:solidFill>
              <a:ea typeface="Helvetica" charset="0"/>
              <a:cs typeface="Helvetica" charset="0"/>
            </a:endParaRPr>
          </a:p>
        </p:txBody>
      </p:sp>
      <p:sp>
        <p:nvSpPr>
          <p:cNvPr id="35856" name="TextBox 8"/>
          <p:cNvSpPr txBox="1">
            <a:spLocks noChangeArrowheads="1"/>
          </p:cNvSpPr>
          <p:nvPr/>
        </p:nvSpPr>
        <p:spPr bwMode="auto">
          <a:xfrm>
            <a:off x="3048000" y="5181600"/>
            <a:ext cx="1849438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en-US" sz="1600" b="1" u="sng" dirty="0">
                <a:solidFill>
                  <a:srgbClr val="008000"/>
                </a:solidFill>
                <a:latin typeface="Helvetica" charset="0"/>
                <a:cs typeface="Helvetica" charset="0"/>
              </a:rPr>
              <a:t>Spectrometer C:</a:t>
            </a:r>
          </a:p>
          <a:p>
            <a:pPr eaLnBrk="1" hangingPunct="1">
              <a:spcAft>
                <a:spcPts val="600"/>
              </a:spcAft>
            </a:pPr>
            <a:r>
              <a:rPr lang="en-US" sz="1600" dirty="0">
                <a:solidFill>
                  <a:srgbClr val="008000"/>
                </a:solidFill>
                <a:latin typeface="Helvetica" charset="0"/>
                <a:cs typeface="Helvetica" charset="0"/>
              </a:rPr>
              <a:t> - Not used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343400" y="3505200"/>
            <a:ext cx="152400" cy="228600"/>
          </a:xfrm>
          <a:prstGeom prst="rect">
            <a:avLst/>
          </a:prstGeom>
          <a:solidFill>
            <a:srgbClr val="FFB40B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58" name="TextBox 21"/>
          <p:cNvSpPr txBox="1">
            <a:spLocks noChangeArrowheads="1"/>
          </p:cNvSpPr>
          <p:nvPr/>
        </p:nvSpPr>
        <p:spPr bwMode="auto">
          <a:xfrm>
            <a:off x="4343400" y="3200400"/>
            <a:ext cx="55086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b="1" dirty="0">
                <a:solidFill>
                  <a:srgbClr val="FFB40B"/>
                </a:solidFill>
                <a:latin typeface="Helvetica" charset="0"/>
                <a:cs typeface="Helvetica" charset="0"/>
              </a:rPr>
              <a:t>SEM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276600" y="3505200"/>
            <a:ext cx="457200" cy="2286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1764" name="TextBox 22"/>
          <p:cNvSpPr txBox="1">
            <a:spLocks noChangeArrowheads="1"/>
          </p:cNvSpPr>
          <p:nvPr/>
        </p:nvSpPr>
        <p:spPr bwMode="auto">
          <a:xfrm>
            <a:off x="3200400" y="3200400"/>
            <a:ext cx="55562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300" b="1" dirty="0">
                <a:solidFill>
                  <a:srgbClr val="7F7F7F"/>
                </a:solidFill>
                <a:latin typeface="Helvetica" charset="0"/>
                <a:cs typeface="Helvetica" charset="0"/>
              </a:rPr>
              <a:t>BPM</a:t>
            </a:r>
          </a:p>
        </p:txBody>
      </p:sp>
      <p:sp>
        <p:nvSpPr>
          <p:cNvPr id="35861" name="TextBox 27"/>
          <p:cNvSpPr txBox="1">
            <a:spLocks noChangeArrowheads="1"/>
          </p:cNvSpPr>
          <p:nvPr/>
        </p:nvSpPr>
        <p:spPr bwMode="auto">
          <a:xfrm>
            <a:off x="1295400" y="5875338"/>
            <a:ext cx="7162800" cy="90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b="1" u="sng" dirty="0">
                <a:solidFill>
                  <a:srgbClr val="CC0099"/>
                </a:solidFill>
                <a:latin typeface="Helvetica" charset="0"/>
                <a:cs typeface="Helvetica" charset="0"/>
              </a:rPr>
              <a:t>Beam control module:</a:t>
            </a:r>
          </a:p>
          <a:p>
            <a:pPr eaLnBrk="1" hangingPunct="1"/>
            <a:endParaRPr lang="en-US" sz="500" b="1" u="sng" dirty="0">
              <a:solidFill>
                <a:srgbClr val="CC0099"/>
              </a:solidFill>
              <a:latin typeface="Helvetica" charset="0"/>
              <a:cs typeface="Helvetica" charset="0"/>
            </a:endParaRPr>
          </a:p>
          <a:p>
            <a:pPr eaLnBrk="1" hangingPunct="1">
              <a:buFontTx/>
              <a:buChar char="-"/>
            </a:pPr>
            <a:r>
              <a:rPr lang="en-US" sz="1600" dirty="0">
                <a:solidFill>
                  <a:srgbClr val="CC0099"/>
                </a:solidFill>
                <a:latin typeface="Helvetica" charset="0"/>
                <a:cs typeface="Helvetica" charset="0"/>
              </a:rPr>
              <a:t> Communicates with MAMI and ensures very stable beam. </a:t>
            </a:r>
            <a:r>
              <a:rPr lang="en-US" sz="1600" dirty="0">
                <a:latin typeface="Helvetica" charset="0"/>
                <a:cs typeface="Helvetica" charset="0"/>
              </a:rPr>
              <a:t>  </a:t>
            </a:r>
            <a:r>
              <a:rPr lang="en-US" sz="1600" dirty="0">
                <a:solidFill>
                  <a:srgbClr val="CC0099"/>
                </a:solidFill>
                <a:latin typeface="Helvetica" charset="0"/>
                <a:cs typeface="Helvetica" charset="0"/>
              </a:rPr>
              <a:t> </a:t>
            </a:r>
          </a:p>
          <a:p>
            <a:pPr eaLnBrk="1" hangingPunct="1">
              <a:buFontTx/>
              <a:buChar char="-"/>
            </a:pPr>
            <a:r>
              <a:rPr lang="en-US" sz="1600" dirty="0">
                <a:solidFill>
                  <a:srgbClr val="CC0099"/>
                </a:solidFill>
                <a:latin typeface="Helvetica" charset="0"/>
                <a:cs typeface="Helvetica" charset="0"/>
              </a:rPr>
              <a:t> BPM and </a:t>
            </a:r>
            <a:r>
              <a:rPr lang="en-US" sz="1600" dirty="0" err="1">
                <a:solidFill>
                  <a:srgbClr val="CC0099"/>
                </a:solidFill>
                <a:latin typeface="Helvetica" charset="0"/>
                <a:cs typeface="Helvetica" charset="0"/>
              </a:rPr>
              <a:t>pA</a:t>
            </a:r>
            <a:r>
              <a:rPr lang="en-US" sz="1600" dirty="0">
                <a:solidFill>
                  <a:srgbClr val="CC0099"/>
                </a:solidFill>
                <a:latin typeface="Helvetica" charset="0"/>
                <a:cs typeface="Helvetica" charset="0"/>
              </a:rPr>
              <a:t>-meter measurements performed automatically every 3min. </a:t>
            </a:r>
          </a:p>
        </p:txBody>
      </p:sp>
      <p:sp>
        <p:nvSpPr>
          <p:cNvPr id="22" name="Oval 21"/>
          <p:cNvSpPr/>
          <p:nvPr/>
        </p:nvSpPr>
        <p:spPr>
          <a:xfrm>
            <a:off x="3124200" y="3225800"/>
            <a:ext cx="762000" cy="762000"/>
          </a:xfrm>
          <a:prstGeom prst="ellipse">
            <a:avLst/>
          </a:prstGeom>
          <a:noFill/>
          <a:ln w="41275">
            <a:solidFill>
              <a:srgbClr val="CC00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990600" y="3657600"/>
            <a:ext cx="762000" cy="762000"/>
          </a:xfrm>
          <a:prstGeom prst="ellipse">
            <a:avLst/>
          </a:prstGeom>
          <a:noFill/>
          <a:ln w="41275">
            <a:solidFill>
              <a:srgbClr val="CC009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68938" y="-73762"/>
            <a:ext cx="40372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2063CE"/>
                </a:solidFill>
              </a:rPr>
              <a:t> </a:t>
            </a:r>
            <a:r>
              <a:rPr lang="en-US" sz="3600" b="1" dirty="0" smtClean="0">
                <a:solidFill>
                  <a:srgbClr val="2063CE"/>
                </a:solidFill>
              </a:rPr>
              <a:t>The ISR experiment</a:t>
            </a:r>
            <a:endParaRPr lang="en-US" sz="3600" dirty="0">
              <a:solidFill>
                <a:srgbClr val="2063CE"/>
              </a:solidFill>
              <a:latin typeface="Arial" pitchFamily="-65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0" y="647823"/>
            <a:ext cx="9158941" cy="0"/>
          </a:xfrm>
          <a:prstGeom prst="line">
            <a:avLst/>
          </a:prstGeom>
          <a:ln>
            <a:solidFill>
              <a:srgbClr val="2063CE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3431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40086</TotalTime>
  <Words>7297</Words>
  <Application>Microsoft Macintosh PowerPoint</Application>
  <PresentationFormat>On-screen Show (4:3)</PresentationFormat>
  <Paragraphs>817</Paragraphs>
  <Slides>36</Slides>
  <Notes>36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39" baseType="lpstr">
      <vt:lpstr>Office Theme</vt:lpstr>
      <vt:lpstr>Equation</vt:lpstr>
      <vt:lpstr>Microsoft Equation</vt:lpstr>
      <vt:lpstr>Proton form-factor measurements at A1 -MAMI Miha Mihovilovic JGU Mainz and JSI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KPH, Johannes Gutenberg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Miha Mihovilovic</dc:creator>
  <cp:lastModifiedBy>Miha Mihovilovic</cp:lastModifiedBy>
  <cp:revision>380</cp:revision>
  <cp:lastPrinted>2016-08-05T13:08:16Z</cp:lastPrinted>
  <dcterms:created xsi:type="dcterms:W3CDTF">2016-03-04T18:26:18Z</dcterms:created>
  <dcterms:modified xsi:type="dcterms:W3CDTF">2016-08-08T21:13:45Z</dcterms:modified>
</cp:coreProperties>
</file>