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2" r:id="rId3"/>
    <p:sldId id="312" r:id="rId4"/>
    <p:sldId id="311" r:id="rId5"/>
    <p:sldId id="278" r:id="rId6"/>
    <p:sldId id="281" r:id="rId7"/>
    <p:sldId id="313" r:id="rId8"/>
    <p:sldId id="282" r:id="rId9"/>
    <p:sldId id="330" r:id="rId10"/>
    <p:sldId id="331" r:id="rId11"/>
    <p:sldId id="338" r:id="rId12"/>
    <p:sldId id="336" r:id="rId13"/>
    <p:sldId id="325" r:id="rId14"/>
    <p:sldId id="332" r:id="rId15"/>
    <p:sldId id="333" r:id="rId16"/>
    <p:sldId id="334" r:id="rId17"/>
    <p:sldId id="320" r:id="rId18"/>
    <p:sldId id="283" r:id="rId19"/>
    <p:sldId id="340" r:id="rId20"/>
    <p:sldId id="335" r:id="rId21"/>
    <p:sldId id="284" r:id="rId22"/>
    <p:sldId id="339" r:id="rId23"/>
    <p:sldId id="285" r:id="rId24"/>
    <p:sldId id="286" r:id="rId25"/>
    <p:sldId id="287" r:id="rId26"/>
    <p:sldId id="341" r:id="rId27"/>
    <p:sldId id="33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29BCE0"/>
    <a:srgbClr val="1EE8F1"/>
    <a:srgbClr val="F1D912"/>
    <a:srgbClr val="00D4EC"/>
    <a:srgbClr val="8D6DB5"/>
    <a:srgbClr val="2063CE"/>
    <a:srgbClr val="0F60FC"/>
    <a:srgbClr val="2165FC"/>
    <a:srgbClr val="2154FC"/>
    <a:srgbClr val="4F8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6" autoAdjust="0"/>
    <p:restoredTop sz="83281" autoAdjust="0"/>
  </p:normalViewPr>
  <p:slideViewPr>
    <p:cSldViewPr snapToGrid="0" snapToObjects="1">
      <p:cViewPr varScale="1">
        <p:scale>
          <a:sx n="81" d="100"/>
          <a:sy n="81" d="100"/>
        </p:scale>
        <p:origin x="-1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DC2F-8B2A-B340-8ECD-024226D8D4AA}" type="datetimeFigureOut">
              <a:rPr lang="en-US" smtClean="0"/>
              <a:t>14/06/16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C345B-94E5-B549-96C3-33BB1C2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6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38C3-D9A4-4F49-86DB-35848AE62262}" type="datetimeFigureOut">
              <a:rPr lang="en-US" smtClean="0"/>
              <a:t>14/06/16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A2EA-4611-2844-B6FF-6A162871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2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Hello everybody and welcome to my talk. I would also like to thank organizers for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inviting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me to this workshop and for giving me opportunity to talk about our ISR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A2EA-4611-2844-B6FF-6A162871E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1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the calculation  two-photon emission diagrams we do not yet have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Sophisticated code and we consider these effects using effective corrections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are based on the elastic peaking approximation.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External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corrections are based on the calculations of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Mo and Tsai, which should be accurate to 1% level.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10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corrections on the proton size are expected to be small due to low Q**2 and are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approximated using elastic approximation. We use calculations of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Maximon-Tjon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Where we consider only part where proton is on the shell. The off-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shel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part, that requires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Vcs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amplitudes is neglected.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11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here are all corrections plotted together. The most important are the real and virtual lepton corrections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external corrections which are all of order of 10%. And what is even more important here than the absolute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Size is the  shape of the corrections. You can see, that in the tail region there are all more or less flat, while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Near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elatic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peak, all the corrections, where photons are emitted change very rapidly. And this is problematic,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even smallest mistakes in the calculations can lead to significant differences between data and simulation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we need to be aware of this, when comparing the data to the simulation.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now that the simulation is ready we can go and look at the data.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12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In this experiment, 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rastered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electron beam with energies 195,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330 and 495 MeV was considered in combination with the Liquid Hydrogen target.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Beam currents were chosen to be between 10nA and 1uA, depending on the setup,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and were measured by two probes. The non-invasive flux-gate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magnetometer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, which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is a usual cavity and an invasive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-meter, which is A simple calorimeter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endParaRPr lang="en-US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 also added a Secondary electron emission monitor inside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scattering chamber.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Unfortunately at low beam currents and low beam energies neither of the probes is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accurate enough. Therefore  spectrometer A was set to a constant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elastic setting and was employed as a luminosity monitor. For the</a:t>
            </a:r>
          </a:p>
          <a:p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measurements spectrometer B was utilized.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It was positioned at the fixed angle, while its central momenta were being changed to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record the whole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at each beam Energy.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benefited a lot also from a newly installed automatic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Beam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position control,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This small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Computer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module communicates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MAMI and every three minutes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automatically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measures Beam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position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cavities in front of the target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then 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makes corrections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necessary.  Additionally, is also measures beam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current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invasive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meter. This resulted in incredibly  stable beam conditions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0633F62-3D77-8048-A0E1-424F054604C5}" type="slidenum">
              <a:rPr lang="en-US" sz="1100"/>
              <a:pPr eaLnBrk="1" hangingPunct="1"/>
              <a:t>13</a:t>
            </a:fld>
            <a:endParaRPr lang="en-US"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lnSpc>
                <a:spcPct val="90000"/>
              </a:lnSpc>
            </a:pP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Since we were using the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Cryogenic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H2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target the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frist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challenge were the </a:t>
            </a:r>
          </a:p>
          <a:p>
            <a:pPr>
              <a:lnSpc>
                <a:spcPct val="90000"/>
              </a:lnSpc>
            </a:pP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Ccyogecin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depositions that can gather around the target due to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finite vacuum in the scattering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cgamber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distort our measured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Spectra. This problem was know already from before and  we took extra</a:t>
            </a:r>
          </a:p>
          <a:p>
            <a:pPr>
              <a:lnSpc>
                <a:spcPct val="90000"/>
              </a:lnSpc>
            </a:pP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Precautionsto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minimize these effects. We installed extra aramid foils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Around the scattering chamber and this way ensured almost 2orders of magnitude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Better vacuum than before and significantly improve the conditions.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Than you see on this plot is a distribution of events along the target relative to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first run for an old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expeirment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and you can see that with time due to ice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Gathering, the amount of events coming from the walls grew. Then at this points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high current run was taken which melted the ice and then the ration changed. </a:t>
            </a:r>
          </a:p>
          <a:p>
            <a:pPr>
              <a:lnSpc>
                <a:spcPct val="90000"/>
              </a:lnSpc>
            </a:pPr>
            <a:endParaRPr lang="en-US" sz="1000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In the bottom you see the conditions during our experiment, and you can seen, that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We have almost perfect conditions, with only small amount of ice. </a:t>
            </a:r>
          </a:p>
          <a:p>
            <a:pPr>
              <a:lnSpc>
                <a:spcPct val="90000"/>
              </a:lnSpc>
            </a:pPr>
            <a:endParaRPr lang="en-US" sz="1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Then 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we also went even a step further and decided to precisely monitor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Also the residual cryogens. Therefore was one of the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spectromers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always positioned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Such, that were O2 and N2 elastic peaks  within the acceptance and then used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The missing Mass spectra for identifying the amount of snow.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This plot shows a momentum distribution of scattered electrons as a function of scattering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Angle, for a typical production run. One can see that we have enough resolving power do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Distinguish elements inside the target walls and clearly see contributions of Nitrogen and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Oxygen.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2FA8344-DCAA-A746-9296-725E1FCC9639}" type="slidenum">
              <a:rPr lang="en-US" sz="1100"/>
              <a:pPr eaLnBrk="1" hangingPunct="1"/>
              <a:t>14</a:t>
            </a:fld>
            <a:endParaRPr lang="en-US"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 the effects that we did not anticipate is related to the support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frame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target. As you can see on this plot is our 5cm target mounted 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cryoloop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help of these metal pieces which are usually outside the acceptance. However,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our case the spectrometer B was standing at very small scattering angle, and there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part of its acceptance was blocked by the frame. And this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excatly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what you can see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On this plot. If we look at the projection of the Elastic! events detected by the spectrometer at this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horizontal plane, you can see, that the edge is missing.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Now you may say that this should not be a problem and that we should simply cut this part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acceptance away. This would be true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….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15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s-IS" dirty="0" smtClean="0">
                <a:ea typeface="ＭＳ Ｐゴシック" pitchFamily="-100" charset="-128"/>
                <a:cs typeface="ＭＳ Ｐゴシック" pitchFamily="-100" charset="-128"/>
              </a:rPr>
              <a:t>… when measureiong than in the tail region these events would not reemerge and cause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</a:t>
            </a:r>
            <a:r>
              <a:rPr lang="is-IS" dirty="0" smtClean="0">
                <a:ea typeface="ＭＳ Ｐゴシック" pitchFamily="-100" charset="-128"/>
                <a:cs typeface="ＭＳ Ｐゴシック" pitchFamily="-100" charset="-128"/>
              </a:rPr>
              <a:t>he excess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 of events here. A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since these events come out under different angles,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Cuts had to be very strict, if we did not want to ne affected by this phenomenon.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of this we lost more than ½ of the statistics.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16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second issue that we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hadn</a:t>
            </a:r>
            <a:r>
              <a:rPr lang="uk-UA" baseline="0" dirty="0" smtClean="0">
                <a:ea typeface="ＭＳ Ｐゴシック" pitchFamily="-100" charset="-128"/>
                <a:cs typeface="ＭＳ Ｐゴシック" pitchFamily="-100" charset="-128"/>
              </a:rPr>
              <a:t>’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 foreseen is related to the spectrometers B long entrance flange,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Shown here, which connects the scattering chamber and the magnet. And that happened was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Very similar to what we have seen before, Elastic events, and we have many of them,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rescatter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think metal pieces and reenter our acceptance with smaller momentum and different angles.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on this plot I am showing the distribution of events at the entrance window of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Spectrometer. So in the middle you see good events that go thorough the nominal acceptance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spectrometer, and those on the sides, that hit the frame and scatter back into the acceptance.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problem is that with decreasing momentum this peak is larger and broader. And if we now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Project these events to the target is this what we get. When close to the elastic setting we see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Target peak and small tail what comes from the snout. However, when at the end of the elastic line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You can seen that all that we see is only the snout!. Unfortunately such data can not be used for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Detailed  Analysis, of the CS and forced us to limit our reach to 1E-3 instead of 1E-4.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17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 smtClean="0"/>
              <a:t>And</a:t>
            </a:r>
            <a:r>
              <a:rPr lang="en-US" sz="1000" baseline="0" dirty="0" smtClean="0"/>
              <a:t> this brings me to our experimental results which are shown </a:t>
            </a:r>
          </a:p>
          <a:p>
            <a:pPr>
              <a:defRPr/>
            </a:pPr>
            <a:r>
              <a:rPr lang="en-US" sz="1000" baseline="0" dirty="0" smtClean="0"/>
              <a:t>Here on the right side of the plot. So, what you can see here is</a:t>
            </a:r>
          </a:p>
          <a:p>
            <a:pPr>
              <a:defRPr/>
            </a:pPr>
            <a:r>
              <a:rPr lang="en-US" sz="1000" baseline="0" dirty="0" smtClean="0"/>
              <a:t>The </a:t>
            </a:r>
            <a:r>
              <a:rPr lang="en-US" sz="1000" dirty="0" smtClean="0"/>
              <a:t>Comparison </a:t>
            </a:r>
            <a:r>
              <a:rPr lang="en-US" sz="1000" dirty="0"/>
              <a:t>between the data shown with black Points and simulation in </a:t>
            </a:r>
          </a:p>
          <a:p>
            <a:pPr>
              <a:defRPr/>
            </a:pPr>
            <a:r>
              <a:rPr lang="en-US" sz="1000" dirty="0"/>
              <a:t>blue that was run with </a:t>
            </a:r>
            <a:r>
              <a:rPr lang="en-US" sz="1000" dirty="0" err="1"/>
              <a:t>B</a:t>
            </a:r>
            <a:r>
              <a:rPr lang="en-US" sz="1000" dirty="0" err="1" smtClean="0"/>
              <a:t>ernauers</a:t>
            </a:r>
            <a:r>
              <a:rPr lang="en-US" sz="1000" dirty="0" smtClean="0"/>
              <a:t> </a:t>
            </a:r>
            <a:r>
              <a:rPr lang="en-US" sz="1000" dirty="0"/>
              <a:t>parameterization of the form-factors. In </a:t>
            </a:r>
          </a:p>
          <a:p>
            <a:pPr>
              <a:defRPr/>
            </a:pPr>
            <a:r>
              <a:rPr lang="en-US" sz="1000" dirty="0" smtClean="0"/>
              <a:t>The simulation we </a:t>
            </a:r>
            <a:r>
              <a:rPr lang="en-US" sz="1000" dirty="0"/>
              <a:t>also considered effects of the pion production </a:t>
            </a:r>
          </a:p>
          <a:p>
            <a:pPr>
              <a:defRPr/>
            </a:pPr>
            <a:r>
              <a:rPr lang="en-US" sz="1000" dirty="0"/>
              <a:t>processes via Maid model and The residual contributions of the target </a:t>
            </a:r>
          </a:p>
          <a:p>
            <a:pPr>
              <a:defRPr/>
            </a:pPr>
            <a:r>
              <a:rPr lang="en-US" sz="1000" dirty="0"/>
              <a:t>walls which contribute Due to finite resolution of the spectrometers.</a:t>
            </a:r>
          </a:p>
          <a:p>
            <a:pPr>
              <a:defRPr/>
            </a:pPr>
            <a:r>
              <a:rPr lang="en-US" sz="1000" dirty="0" smtClean="0"/>
              <a:t>Now on the bottom plot you see the comparison of the data</a:t>
            </a:r>
            <a:r>
              <a:rPr lang="en-US" sz="1000" baseline="0" dirty="0" smtClean="0"/>
              <a:t> to the </a:t>
            </a:r>
          </a:p>
          <a:p>
            <a:pPr>
              <a:defRPr/>
            </a:pPr>
            <a:r>
              <a:rPr lang="en-US" sz="1000" baseline="0" dirty="0" smtClean="0"/>
              <a:t>Simulation, and the sub-percent agreement between </a:t>
            </a:r>
            <a:r>
              <a:rPr lang="en-US" sz="1000" baseline="0" dirty="0" smtClean="0"/>
              <a:t>the data and </a:t>
            </a:r>
          </a:p>
          <a:p>
            <a:pPr>
              <a:defRPr/>
            </a:pPr>
            <a:r>
              <a:rPr lang="en-US" sz="1000" baseline="0" dirty="0" smtClean="0"/>
              <a:t>Simulation along the whole length of the </a:t>
            </a:r>
            <a:r>
              <a:rPr lang="en-US" sz="1000" baseline="0" dirty="0" err="1" smtClean="0"/>
              <a:t>radiative</a:t>
            </a:r>
            <a:r>
              <a:rPr lang="en-US" sz="1000" baseline="0" dirty="0" smtClean="0"/>
              <a:t> tail Demonstrates </a:t>
            </a:r>
          </a:p>
          <a:p>
            <a:pPr>
              <a:defRPr/>
            </a:pPr>
            <a:r>
              <a:rPr lang="en-US" sz="1000" baseline="0" dirty="0" smtClean="0"/>
              <a:t>that </a:t>
            </a:r>
            <a:r>
              <a:rPr lang="en-US" sz="1000" baseline="0" dirty="0" smtClean="0"/>
              <a:t>the presented </a:t>
            </a:r>
            <a:r>
              <a:rPr lang="en-US" sz="1000" baseline="0" dirty="0" err="1" smtClean="0"/>
              <a:t>iSR</a:t>
            </a:r>
            <a:r>
              <a:rPr lang="en-US" sz="1000" baseline="0" dirty="0" smtClean="0"/>
              <a:t> technique really </a:t>
            </a:r>
            <a:r>
              <a:rPr lang="en-US" sz="1000" baseline="0" dirty="0" smtClean="0"/>
              <a:t>works.  And This was our first </a:t>
            </a:r>
          </a:p>
          <a:p>
            <a:pPr>
              <a:defRPr/>
            </a:pPr>
            <a:r>
              <a:rPr lang="en-US" sz="1000" baseline="0" dirty="0" smtClean="0"/>
              <a:t>main goal, to show that this approach works and to Offer a new </a:t>
            </a:r>
            <a:r>
              <a:rPr lang="en-US" sz="1000" baseline="0" dirty="0" smtClean="0"/>
              <a:t>way of </a:t>
            </a:r>
            <a:endParaRPr lang="en-US" sz="1000" baseline="0" dirty="0" smtClean="0"/>
          </a:p>
          <a:p>
            <a:pPr>
              <a:defRPr/>
            </a:pPr>
            <a:r>
              <a:rPr lang="en-US" sz="1000" baseline="0" dirty="0" err="1" smtClean="0"/>
              <a:t>measureing</a:t>
            </a:r>
            <a:r>
              <a:rPr lang="en-US" sz="1000" baseline="0" dirty="0" smtClean="0"/>
              <a:t> </a:t>
            </a:r>
            <a:r>
              <a:rPr lang="en-US" sz="1000" baseline="0" dirty="0" smtClean="0"/>
              <a:t>FF in the region where FF </a:t>
            </a:r>
            <a:r>
              <a:rPr lang="en-US" sz="1000" baseline="0" dirty="0" err="1" smtClean="0"/>
              <a:t>havent</a:t>
            </a:r>
            <a:r>
              <a:rPr lang="en-US" sz="1000" baseline="0" dirty="0" smtClean="0"/>
              <a:t> been </a:t>
            </a:r>
            <a:r>
              <a:rPr lang="en-US" sz="1000" baseline="0" dirty="0" smtClean="0"/>
              <a:t>Measured </a:t>
            </a:r>
            <a:r>
              <a:rPr lang="en-US" sz="1000" baseline="0" dirty="0" smtClean="0"/>
              <a:t>before. </a:t>
            </a:r>
            <a:endParaRPr lang="en-US" sz="1000" baseline="0" dirty="0" smtClean="0"/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So we are happy that things work well in the tail, but what about the elastic</a:t>
            </a:r>
          </a:p>
          <a:p>
            <a:pPr>
              <a:defRPr/>
            </a:pPr>
            <a:r>
              <a:rPr lang="en-US" sz="1000" baseline="0" dirty="0" smtClean="0"/>
              <a:t>Peak? I mentioned before, the potential problems in the description of the </a:t>
            </a:r>
          </a:p>
          <a:p>
            <a:pPr>
              <a:defRPr/>
            </a:pPr>
            <a:r>
              <a:rPr lang="en-US" sz="1000" baseline="0" dirty="0" smtClean="0"/>
              <a:t>Peak and we </a:t>
            </a:r>
            <a:r>
              <a:rPr lang="en-US" sz="1000" baseline="0" dirty="0" err="1" smtClean="0"/>
              <a:t>indeeed</a:t>
            </a:r>
            <a:r>
              <a:rPr lang="en-US" sz="1000" baseline="0" dirty="0" smtClean="0"/>
              <a:t> encounter the problems there. </a:t>
            </a:r>
          </a:p>
          <a:p>
            <a:pPr>
              <a:defRPr/>
            </a:pPr>
            <a:endParaRPr lang="en-US" sz="1000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18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baseline="0" dirty="0" smtClean="0"/>
              <a:t>To see the problem we need to stop looking at the </a:t>
            </a:r>
            <a:r>
              <a:rPr lang="en-US" sz="1000" baseline="0" dirty="0" err="1" smtClean="0"/>
              <a:t>logaritmic</a:t>
            </a:r>
            <a:r>
              <a:rPr lang="en-US" sz="1000" baseline="0" dirty="0" smtClean="0"/>
              <a:t> plot and </a:t>
            </a:r>
          </a:p>
          <a:p>
            <a:pPr>
              <a:defRPr/>
            </a:pPr>
            <a:r>
              <a:rPr lang="en-US" sz="1000" baseline="0" dirty="0" smtClean="0"/>
              <a:t>look at the relative difference between data and simulation very close </a:t>
            </a:r>
          </a:p>
          <a:p>
            <a:pPr>
              <a:defRPr/>
            </a:pPr>
            <a:r>
              <a:rPr lang="en-US" sz="1000" baseline="0" dirty="0" smtClean="0"/>
              <a:t>to the elastic line. Here you can see the difference as a function of the size </a:t>
            </a:r>
          </a:p>
          <a:p>
            <a:pPr>
              <a:defRPr/>
            </a:pPr>
            <a:r>
              <a:rPr lang="en-US" sz="1000" baseline="0" dirty="0" smtClean="0"/>
              <a:t>Of the </a:t>
            </a:r>
            <a:r>
              <a:rPr lang="en-US" sz="1000" baseline="0" dirty="0" err="1" smtClean="0"/>
              <a:t>energyloss</a:t>
            </a:r>
            <a:r>
              <a:rPr lang="en-US" sz="1000" baseline="0" dirty="0" smtClean="0"/>
              <a:t> and you can see, that the ratio is flat In the whole region </a:t>
            </a:r>
          </a:p>
          <a:p>
            <a:pPr>
              <a:defRPr/>
            </a:pPr>
            <a:r>
              <a:rPr lang="en-US" sz="1000" baseline="0" dirty="0" smtClean="0"/>
              <a:t>except of points </a:t>
            </a:r>
            <a:r>
              <a:rPr lang="en-US" sz="1000" baseline="0" dirty="0" err="1" smtClean="0"/>
              <a:t>eactly</a:t>
            </a:r>
            <a:r>
              <a:rPr lang="en-US" sz="1000" baseline="0" dirty="0" smtClean="0"/>
              <a:t> on the peak, where we see </a:t>
            </a:r>
            <a:r>
              <a:rPr lang="en-US" sz="1000" baseline="0" dirty="0" err="1" smtClean="0"/>
              <a:t>approx</a:t>
            </a:r>
            <a:r>
              <a:rPr lang="en-US" sz="1000" baseline="0" dirty="0" smtClean="0"/>
              <a:t> 10% excess of</a:t>
            </a:r>
          </a:p>
          <a:p>
            <a:pPr>
              <a:defRPr/>
            </a:pPr>
            <a:r>
              <a:rPr lang="en-US" sz="1000" baseline="0" dirty="0" smtClean="0"/>
              <a:t>The simulated events. We believe that this difference is a result of the </a:t>
            </a:r>
          </a:p>
          <a:p>
            <a:pPr>
              <a:defRPr/>
            </a:pPr>
            <a:r>
              <a:rPr lang="en-US" sz="1000" baseline="0" dirty="0" smtClean="0"/>
              <a:t>Limited theoretical description and limited numerical precision in this </a:t>
            </a:r>
          </a:p>
          <a:p>
            <a:pPr>
              <a:defRPr/>
            </a:pPr>
            <a:r>
              <a:rPr lang="en-US" sz="1000" baseline="0" dirty="0" smtClean="0"/>
              <a:t>Region and is consistent with the estimated systematical uncertainty shown </a:t>
            </a:r>
          </a:p>
          <a:p>
            <a:pPr>
              <a:defRPr/>
            </a:pPr>
            <a:r>
              <a:rPr lang="en-US" sz="1000" baseline="0" dirty="0" smtClean="0"/>
              <a:t>With the green line, and because of that we decided to limit our present </a:t>
            </a:r>
          </a:p>
          <a:p>
            <a:pPr>
              <a:defRPr/>
            </a:pPr>
            <a:r>
              <a:rPr lang="en-US" sz="1000" baseline="0" dirty="0" smtClean="0"/>
              <a:t>Analysis to only events in the tail.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If we now accept this explanation and limit our selves to the tail, </a:t>
            </a:r>
          </a:p>
          <a:p>
            <a:pPr>
              <a:defRPr/>
            </a:pPr>
            <a:r>
              <a:rPr lang="en-US" sz="1000" baseline="0" dirty="0" smtClean="0"/>
              <a:t>Then we can </a:t>
            </a:r>
            <a:r>
              <a:rPr lang="en-US" sz="1000" baseline="0" dirty="0" smtClean="0"/>
              <a:t>go a step further and use these results to extract </a:t>
            </a:r>
          </a:p>
          <a:p>
            <a:pPr>
              <a:defRPr/>
            </a:pPr>
            <a:r>
              <a:rPr lang="en-US" sz="1000" baseline="0" dirty="0" smtClean="0"/>
              <a:t>New values of the proton-charge FF. </a:t>
            </a:r>
            <a:endParaRPr lang="en-US" sz="1000" baseline="0" dirty="0" smtClean="0"/>
          </a:p>
          <a:p>
            <a:pPr>
              <a:defRPr/>
            </a:pPr>
            <a:endParaRPr lang="en-US" sz="1000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19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Our experiment aims to provide new measurements of the proton charge FF and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Has of course been motivated by the proton radius problem,  that has been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Discussed in the previous session. In this presentation, I would like to describe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idea of the experiment which was inspired by a similar approach in particle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Physics,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expereiment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it self, the problems that we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enounters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which may be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Interesting for the people that are planning future experiments and in the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course some results. 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To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achieve this we first inspected simulation in the terms of the angle of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Emitted real photon, which offers a good separation between the ISR here on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Left and FSR on the right. Then we used this plot, we investigated how the simulated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CS changes if we change the FF for the ISR, while keeping the FSR peak at the same value.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Doing this for all the momenta we got a look-up table, which tells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us,how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measured CS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Transform into the FFs. An applying this table to the plot in the previous slide,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get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onw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values of the FF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…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20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 smtClean="0"/>
              <a:t>Which</a:t>
            </a:r>
            <a:r>
              <a:rPr lang="en-US" sz="1000" baseline="0" dirty="0" smtClean="0"/>
              <a:t> are shown here with the red points, together with the </a:t>
            </a:r>
          </a:p>
          <a:p>
            <a:pPr>
              <a:defRPr/>
            </a:pPr>
            <a:r>
              <a:rPr lang="en-US" sz="1000" baseline="0" dirty="0" err="1" smtClean="0"/>
              <a:t>Bernauer</a:t>
            </a:r>
            <a:r>
              <a:rPr lang="en-US" sz="1000" baseline="0" dirty="0" smtClean="0"/>
              <a:t> parameterization shown in blue and other measurements</a:t>
            </a:r>
          </a:p>
          <a:p>
            <a:pPr>
              <a:defRPr/>
            </a:pPr>
            <a:r>
              <a:rPr lang="en-US" sz="1000" baseline="0" dirty="0" smtClean="0"/>
              <a:t>Shown with the empty points.  And the points that we get, can be divided </a:t>
            </a:r>
          </a:p>
          <a:p>
            <a:pPr>
              <a:defRPr/>
            </a:pPr>
            <a:r>
              <a:rPr lang="en-US" sz="1000" baseline="0" dirty="0" smtClean="0"/>
              <a:t>into two groups. The points above Q2=4E-3  in region were the FF have been measured</a:t>
            </a:r>
          </a:p>
          <a:p>
            <a:pPr>
              <a:defRPr/>
            </a:pPr>
            <a:r>
              <a:rPr lang="en-US" sz="1000" baseline="0" dirty="0" smtClean="0"/>
              <a:t>Before serve us again to </a:t>
            </a:r>
            <a:r>
              <a:rPr lang="en-US" sz="1000" baseline="0" dirty="0" err="1" smtClean="0"/>
              <a:t>demonstate</a:t>
            </a:r>
            <a:r>
              <a:rPr lang="en-US" sz="1000" baseline="0" dirty="0" smtClean="0"/>
              <a:t>, that the ISR approach works, while the </a:t>
            </a:r>
          </a:p>
          <a:p>
            <a:pPr>
              <a:defRPr/>
            </a:pPr>
            <a:r>
              <a:rPr lang="en-US" sz="1000" baseline="0" dirty="0" smtClean="0"/>
              <a:t>Points below this line, represents the first FF measurement in this region </a:t>
            </a:r>
          </a:p>
          <a:p>
            <a:pPr>
              <a:defRPr/>
            </a:pPr>
            <a:r>
              <a:rPr lang="en-US" sz="1000" baseline="0" dirty="0" smtClean="0"/>
              <a:t>And extend the existing range for a factor 4</a:t>
            </a:r>
            <a:r>
              <a:rPr lang="en-US" sz="1000" baseline="0" dirty="0" smtClean="0"/>
              <a:t>.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These results are still preliminary, but we believe that we are very close</a:t>
            </a:r>
          </a:p>
          <a:p>
            <a:pPr>
              <a:defRPr/>
            </a:pPr>
            <a:r>
              <a:rPr lang="en-US" sz="1000" baseline="0" dirty="0" smtClean="0"/>
              <a:t>To finalizing the results. We need to make some last systematic checks</a:t>
            </a:r>
          </a:p>
          <a:p>
            <a:pPr>
              <a:defRPr/>
            </a:pPr>
            <a:r>
              <a:rPr lang="en-US" sz="1000" baseline="0" dirty="0" smtClean="0"/>
              <a:t>But then we hope we can publish these results.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And with Form-factors now available we can now try to say something</a:t>
            </a:r>
          </a:p>
          <a:p>
            <a:pPr>
              <a:defRPr/>
            </a:pPr>
            <a:r>
              <a:rPr lang="en-US" sz="1000" baseline="0" dirty="0" smtClean="0"/>
              <a:t>About the radius. 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 </a:t>
            </a:r>
            <a:endParaRPr lang="en-US" sz="1000" baseline="0" dirty="0" smtClean="0"/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baseline="0" dirty="0" smtClean="0"/>
              <a:t>Since our precision is finite and range in the Q2 limited we decided to use</a:t>
            </a:r>
          </a:p>
          <a:p>
            <a:pPr>
              <a:defRPr/>
            </a:pPr>
            <a:r>
              <a:rPr lang="en-US" sz="1000" baseline="0" dirty="0" smtClean="0"/>
              <a:t>A simple polynomial model for the form-factor. We used this model such that </a:t>
            </a:r>
          </a:p>
          <a:p>
            <a:pPr>
              <a:defRPr/>
            </a:pPr>
            <a:r>
              <a:rPr lang="en-US" sz="1000" baseline="0" dirty="0" smtClean="0"/>
              <a:t>Normalization and radius were free parameters, while the curvature and </a:t>
            </a:r>
          </a:p>
          <a:p>
            <a:pPr>
              <a:defRPr/>
            </a:pPr>
            <a:r>
              <a:rPr lang="en-US" sz="1000" baseline="0" dirty="0" smtClean="0"/>
              <a:t>Third order parameter were taken from the fit to the world data. And with this</a:t>
            </a:r>
          </a:p>
          <a:p>
            <a:pPr>
              <a:defRPr/>
            </a:pPr>
            <a:r>
              <a:rPr lang="en-US" sz="1000" baseline="0" dirty="0" smtClean="0"/>
              <a:t>Fit we get a following value for the proton charge radius. As expected, this </a:t>
            </a:r>
          </a:p>
          <a:p>
            <a:pPr>
              <a:defRPr/>
            </a:pPr>
            <a:r>
              <a:rPr lang="en-US" sz="1000" baseline="0" dirty="0" smtClean="0"/>
              <a:t>Value is inferior to the present best measurements, which has been </a:t>
            </a:r>
          </a:p>
          <a:p>
            <a:pPr>
              <a:defRPr/>
            </a:pPr>
            <a:r>
              <a:rPr lang="en-US" sz="1000" baseline="0" dirty="0" smtClean="0"/>
              <a:t>Expected but a bit said because we were really hoping for a better </a:t>
            </a:r>
          </a:p>
          <a:p>
            <a:pPr>
              <a:defRPr/>
            </a:pPr>
            <a:r>
              <a:rPr lang="en-US" sz="1000" baseline="0" dirty="0" smtClean="0"/>
              <a:t>Measurements. We haven’t lost our faith and  decided to continue working</a:t>
            </a:r>
          </a:p>
          <a:p>
            <a:pPr>
              <a:defRPr/>
            </a:pPr>
            <a:r>
              <a:rPr lang="en-US" sz="1000" baseline="0" dirty="0" smtClean="0"/>
              <a:t>On this and try to further improve the uncertainty of the obtained results </a:t>
            </a:r>
          </a:p>
          <a:p>
            <a:pPr>
              <a:defRPr/>
            </a:pPr>
            <a:r>
              <a:rPr lang="en-US" sz="1000" baseline="0" dirty="0" smtClean="0"/>
              <a:t>and the to further extend the reach. And the NXTGEN experiments are </a:t>
            </a:r>
          </a:p>
          <a:p>
            <a:pPr>
              <a:defRPr/>
            </a:pPr>
            <a:r>
              <a:rPr lang="en-US" sz="1000" baseline="0" dirty="0" smtClean="0"/>
              <a:t>already being planned, first a A1 and </a:t>
            </a:r>
            <a:r>
              <a:rPr lang="en-US" sz="1000" baseline="0" dirty="0" err="1" smtClean="0"/>
              <a:t>Ultimatively</a:t>
            </a:r>
            <a:r>
              <a:rPr lang="en-US" sz="1000" baseline="0" dirty="0" smtClean="0"/>
              <a:t> then at MESA.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However, to be able to perform better measurements, we need to modify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Spectrometer setup, to avoid contributions of backscattered events and we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Need a new, point like-target </a:t>
            </a:r>
            <a:r>
              <a:rPr lang="en-US" baseline="0" dirty="0" err="1" smtClean="0"/>
              <a:t>withour</a:t>
            </a:r>
            <a:r>
              <a:rPr lang="en-US" baseline="0" dirty="0" smtClean="0"/>
              <a:t> extensive frame. And perfect for this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Will be the newly  designed windowless hypersonic jet target that has been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Designed For the MAGIX experiment.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And this brings me to the conclusions. Proton radius is a persiting open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Q</a:t>
            </a:r>
            <a:r>
              <a:rPr lang="is-IS" baseline="0" dirty="0" smtClean="0"/>
              <a:t>uestion of todays nuclear physics that most definetly deserves our attention. </a:t>
            </a:r>
          </a:p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I have presented you an ongoing experiment at MAMI, which provides</a:t>
            </a:r>
          </a:p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measurment of the proton Charge form-factor in the low Q2 region, that has </a:t>
            </a:r>
          </a:p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not been investigated before. For that we used a new techninque based on ISR.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</a:t>
            </a:r>
            <a:r>
              <a:rPr lang="is-IS" baseline="0" dirty="0" smtClean="0"/>
              <a:t>hich has proven to be working well. Unfirtunately, due to the unforeseen backgrounds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We could not provide </a:t>
            </a:r>
            <a:r>
              <a:rPr lang="en-US" baseline="0" dirty="0" err="1" smtClean="0"/>
              <a:t>measuemnets</a:t>
            </a:r>
            <a:r>
              <a:rPr lang="en-US" baseline="0" dirty="0" smtClean="0"/>
              <a:t> down to 10E-4 but only to 1E-3, and let this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Missing part of the Q2 range to be investigated by the next generation experiments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At MAMI and at MESA. </a:t>
            </a:r>
            <a:endParaRPr lang="is-IS" baseline="0" dirty="0" smtClean="0"/>
          </a:p>
          <a:p>
            <a:pPr>
              <a:lnSpc>
                <a:spcPct val="90000"/>
              </a:lnSpc>
              <a:defRPr/>
            </a:pPr>
            <a:endParaRPr lang="is-IS" baseline="0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kinematic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points measured in the experiment are shown on this next plot, together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With the corresponding values of the Q2 at the vertex. We measured CS in 56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kdifferent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points at three different beam energies, where the 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ettings were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chosen such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that two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neighboring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settings overlap for Half of the acceptance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minimize systematic uncertainties. 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reach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each setting in E’ is limited by the threshold for pion-production processes.,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we want to avoid.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three energy settings were chosen such that they overlap, which gives us ability to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normalize them relative to each other, which leaves us with only one open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Parameter. And if all settings could be used, then even this remaining parameter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Could be fixed by using static FF limit at Q**2=0;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It took us four weeks to measure all the settings with enough statistics , and although the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Experiment was executed without major problems, we were still facing difficulties, all of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were not foreseen before the experiment and caused the offline Analysis to be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much more difficult than originally planned.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CECD64C-76D4-2A46-A997-A3D86DD1A1F2}" type="slidenum">
              <a:rPr lang="en-US" sz="1100"/>
              <a:pPr eaLnBrk="1" hangingPunct="1"/>
              <a:t>26</a:t>
            </a:fld>
            <a:endParaRPr lang="en-US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for a comprehensive comparison with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and precise extraction of the FF we of course need a detailed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simulation. And what we use is the standard A1 simulation package,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has ben proven to work well for a serious of past experiments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includes a detailed description of the spectrometer setup. For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Experiment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framewark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upgraded by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sophisticaed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generator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events, that was written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primarly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theestimation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bacground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VCS experiments. This generator exactly calculates the Feynman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for the first order diagrams shown here.  Then we also include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Second order virtual and real corrections. However, because the virtual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Corrections shown here require integrations of the loops, the calculations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these diagrams was done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separattely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re used as effective corrections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crossections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And with all these things considered,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simulaion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Provides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subpercent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description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in the region, that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Etends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more than 100 MeV away from the elastic line.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with the simulation available we could then go on and perform the experiment. 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In the scattering experiments the radius of a proton is obtained indirectly by measuring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the cross-section for the electrons off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Hydrogen.The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measured cross section depends on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two form factors GE and GM, which carry the information about the charge and magnetization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distribution inside the proton. To extract these form-factors from the data,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Rosenbluth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separation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typically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employed,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which requires CS measurements at different Q^2 and different values of epsilon. 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And once we know the form, we can get the best estimate for the proton charge radius, by calculating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slope of the Charge form-factor at Q^2=0.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Of course, A known problem of this technique is, that for calculation of charge radius a derivative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of the FFs at Q2=0 is required, where no data exist. The measurements exist at very small values,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but data at Q2&lt;0.005 are still missing.  Therefore we need to rely in our Calculations on the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extrapolation of the Form-Factors to Q2. This means, that If by any chance something strange is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happening with FFs at very low Q2&lt;0.005, this could result in a different value of the Proton charge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radius.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3D22A9A-0A90-464B-A4C3-2BB8FBAD7355}" type="slidenum">
              <a:rPr lang="en-US" sz="1100"/>
              <a:pPr eaLnBrk="1" hangingPunct="1"/>
              <a:t>3</a:t>
            </a:fld>
            <a:endParaRPr lang="en-US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is the current status of the available data for the charge form factor, shown as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fucntion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Q2.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ploh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the FF shown relative to the standard dipole approximation, which is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Usual way to show these results. The points in the plot represents the world collection of the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in this Q2 range, except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results, which are shown in this plot with this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Blue band and corresponding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errorbars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Here I want to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ephasize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one more time, that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line are experimental results, but Because of the different approach in the analysis, 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result is not a discrete set of points but A smooth curve. You can see, that all the existing measurements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Are already very precise but the problem is, that even the best experiments provide data only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Down to Q2 of 4E-3. This means,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 can be unstable and can lead to systematic offsets of the extracted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And as you, how to properly model the FF in this region and how to fit the data without introducing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Unwanted bias has been a subject of an extensive debate in the last few years.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to overcome the problem, we need new measurements at even smaller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Q2 in order to see how the really behave in this yet unexplored region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also to more precisely determine  the absolute normalization of the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Measurements. 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 the problem of these measurements is,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Q2 region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extremely hard to reach,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requiring some novel approaches  And ideas to investigate this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region. 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9C3EC-615D-8F4B-8FD2-844C31E0CDC5}" type="slidenum">
              <a:rPr lang="en-US" smtClean="0">
                <a:latin typeface="Comic Sans MS" pitchFamily="-100" charset="0"/>
              </a:rPr>
              <a:pPr/>
              <a:t>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idea of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exeriment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to come down to this region, by using not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Only the elastic data, but also exploit the information hidden inside the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of the elastic peak.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343C0-F834-3D4F-A14C-A76038F1DC70}" type="slidenum">
              <a:rPr lang="en-US" smtClean="0">
                <a:latin typeface="Comic Sans MS" pitchFamily="-100" charset="0"/>
              </a:rPr>
              <a:pPr/>
              <a:t>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/>
              <a:t>The </a:t>
            </a:r>
            <a:r>
              <a:rPr lang="en-US" sz="1000" dirty="0" err="1"/>
              <a:t>radiative</a:t>
            </a:r>
            <a:r>
              <a:rPr lang="en-US" sz="1000" dirty="0"/>
              <a:t> tail of the elastic peak is dominated by the contributions of two Bethe-</a:t>
            </a:r>
            <a:r>
              <a:rPr lang="en-US" sz="1000" dirty="0" err="1"/>
              <a:t>Heitler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/>
              <a:t>diagrams. The initial state radiation graph, where the incident electron emits real photon </a:t>
            </a:r>
          </a:p>
          <a:p>
            <a:pPr>
              <a:defRPr/>
            </a:pPr>
            <a:r>
              <a:rPr lang="en-US" sz="1000" dirty="0"/>
              <a:t>before interacting with proton and final state radiation diagram, where photon is emitted </a:t>
            </a:r>
          </a:p>
          <a:p>
            <a:pPr>
              <a:defRPr/>
            </a:pPr>
            <a:r>
              <a:rPr lang="en-US" sz="1000" dirty="0"/>
              <a:t>only after the interaction.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plot here on the right shows the results of the MC simulation for the elastic scattering, </a:t>
            </a:r>
          </a:p>
          <a:p>
            <a:pPr>
              <a:defRPr/>
            </a:pPr>
            <a:r>
              <a:rPr lang="en-US" sz="1000" dirty="0"/>
              <a:t>Considering The initial state and final state radiation, as a function of  measured or</a:t>
            </a:r>
          </a:p>
          <a:p>
            <a:pPr>
              <a:defRPr/>
            </a:pPr>
            <a:r>
              <a:rPr lang="en-US" sz="1000" dirty="0"/>
              <a:t> reconstructed Q2  and The vertex Q2, so true Q2 of a photon that interacts with the proton. </a:t>
            </a:r>
          </a:p>
          <a:p>
            <a:pPr>
              <a:defRPr/>
            </a:pPr>
            <a:r>
              <a:rPr lang="en-US" sz="1000" dirty="0"/>
              <a:t>You can see, that in the case, when real photon is emitted before the interaction </a:t>
            </a:r>
          </a:p>
          <a:p>
            <a:pPr>
              <a:defRPr/>
            </a:pPr>
            <a:r>
              <a:rPr lang="en-US" sz="1000" dirty="0"/>
              <a:t>Q2Reconstructed agrees with the Q2 at the Vertex. However, when the scattered electron</a:t>
            </a:r>
          </a:p>
          <a:p>
            <a:pPr>
              <a:defRPr/>
            </a:pPr>
            <a:r>
              <a:rPr lang="en-US" sz="1000" dirty="0"/>
              <a:t> emits real photon, then Q2Vertex remains constant, While the reconstructed Q2 is lowered </a:t>
            </a:r>
          </a:p>
          <a:p>
            <a:pPr>
              <a:defRPr/>
            </a:pPr>
            <a:r>
              <a:rPr lang="en-US" sz="1000" dirty="0"/>
              <a:t>for the energy taken away by the real photon.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Unfortunately in the experiment we can measure only ReconstructedQ2, which means, that </a:t>
            </a:r>
          </a:p>
          <a:p>
            <a:pPr>
              <a:defRPr/>
            </a:pPr>
            <a:r>
              <a:rPr lang="en-US" sz="1000" dirty="0"/>
              <a:t>Looking only at data, we can not distinguish ISR from FSR.  However, by combining the data</a:t>
            </a:r>
          </a:p>
          <a:p>
            <a:pPr>
              <a:defRPr/>
            </a:pPr>
            <a:r>
              <a:rPr lang="en-US" sz="1000" dirty="0"/>
              <a:t>to this simulation, we believe that information corresponding to ISR can be reached. And this </a:t>
            </a:r>
          </a:p>
          <a:p>
            <a:pPr>
              <a:defRPr/>
            </a:pPr>
            <a:r>
              <a:rPr lang="en-US" sz="1000" dirty="0"/>
              <a:t>Is the basic idea of this new MAMI experiment, which will hopefully allow us to extract </a:t>
            </a:r>
            <a:r>
              <a:rPr lang="en-US" sz="1000" dirty="0" err="1"/>
              <a:t>FFs</a:t>
            </a:r>
            <a:r>
              <a:rPr lang="en-US" sz="1000" dirty="0"/>
              <a:t> for </a:t>
            </a:r>
          </a:p>
          <a:p>
            <a:pPr>
              <a:defRPr/>
            </a:pPr>
            <a:r>
              <a:rPr lang="en-US" sz="1000" dirty="0"/>
              <a:t>Q2 as low as 10E-4.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experiment is </a:t>
            </a:r>
            <a:r>
              <a:rPr lang="en-US" sz="1000" dirty="0" err="1"/>
              <a:t>desiged</a:t>
            </a:r>
            <a:r>
              <a:rPr lang="en-US" sz="1000" dirty="0"/>
              <a:t> such that the data also at higher Q2s are collected, such that tail of all three </a:t>
            </a:r>
          </a:p>
          <a:p>
            <a:pPr>
              <a:defRPr/>
            </a:pPr>
            <a:r>
              <a:rPr lang="en-US" sz="1000" dirty="0"/>
              <a:t>settings overlap. This will allow us  </a:t>
            </a:r>
            <a:r>
              <a:rPr lang="en-US" sz="1000" dirty="0" smtClean="0"/>
              <a:t>to</a:t>
            </a:r>
            <a:r>
              <a:rPr lang="en-US" sz="1000" baseline="0" dirty="0" smtClean="0"/>
              <a:t> properly normalize the data. </a:t>
            </a: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 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63BAF-F11B-934A-A1C2-3A266DBFE5E2}" type="slidenum">
              <a:rPr lang="en-US" smtClean="0">
                <a:latin typeface="Comic Sans MS" pitchFamily="-100" charset="0"/>
              </a:rPr>
              <a:pPr/>
              <a:t>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for a comprehensive comparison with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and precise extraction of the FF we of course need a detailed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simulation. And what we use is the standard A1 simulation package,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has ben proven to work well for a serious of past experiments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includes a detailed description of the spectrometer setup. For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Experiment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framewark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used with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sophisticaed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generator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events, that was written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primarly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theestimation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bacground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VCS experiments. This generator exactly calculates the Feynman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for the first order diagrams shown here. 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is crucial for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Precise description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far away from the elastic line.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plot shows the comparison of the full calculation with the standard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Approximation as a function of the deviation from the elastic line, and you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Can see, how the  peaking approximation becomes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unrealiable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when more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Than few MeV from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elasic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line.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However, using exact first order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calcilations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also good enough.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Then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also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had to include higher order corrections.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First the virtual corrections  for which we are using the calculations of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Vanderhaeghen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his collaborators. Since the calculation of these loops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requires a lot of computation power, we evaluated their contribution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a separate program and then used them a effective corrections to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Cross sections. Here I need to emphasize that these calculations were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made for the VCS experiments, meaning that the integration is not optimized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region very close to the elastic peak, where the photon is very soft.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is important to remember, because you will see later that this causes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Us then some problems with the interpretation of the results.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Additionally,in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calculation of the vacuum polarization corrections we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Considered only electrons. The contribution of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permil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level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is considered only in the estimation of the systematic uncertainty.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C4994-E534-CA44-8A44-8DEEAD912F0C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4776-5E8A-8843-8F8F-B9D2F2D3EAF9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E146-3E38-4E47-947E-244B989912EB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F669-E3DD-5648-BE7F-365F108F1DDA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1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A009-4F38-434E-A8F3-197D6AB33CD5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EDAB-E28A-F54E-90F4-D98614694359}" type="datetime1">
              <a:rPr lang="en-US" smtClean="0"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0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47F1-3A00-0049-BFC9-293046137D23}" type="datetime1">
              <a:rPr lang="en-US" smtClean="0"/>
              <a:t>14/06/16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D246-46EE-6948-A1D6-1B20F489F01B}" type="datetime1">
              <a:rPr lang="en-US" smtClean="0"/>
              <a:t>14/06/16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DA7-8862-6D4B-89C9-03B1349465C2}" type="datetime1">
              <a:rPr lang="en-US" smtClean="0"/>
              <a:t>14/06/16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0974-A19F-DF4F-879C-FC58291C1775}" type="datetime1">
              <a:rPr lang="en-US" smtClean="0"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9F54-251D-CA4B-B77D-638614A36CCB}" type="datetime1">
              <a:rPr lang="en-US" smtClean="0"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54E2-D887-E04A-96F6-E7C1E4CCBA84}" type="datetime1">
              <a:rPr lang="en-US" smtClean="0"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8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6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4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0.emf"/><Relationship Id="rId9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4026"/>
            <a:ext cx="9158941" cy="3941856"/>
          </a:xfrm>
          <a:solidFill>
            <a:srgbClr val="2063CE"/>
          </a:solidFill>
          <a:ln>
            <a:noFill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200" b="1" dirty="0" smtClean="0">
                <a:solidFill>
                  <a:schemeClr val="bg1"/>
                </a:solidFill>
              </a:rPr>
              <a:t>ISR Experiment at MAMI</a:t>
            </a: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Miha Mihovilovic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JGU Mainz and JSI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89" y="-2"/>
            <a:ext cx="3006311" cy="2096868"/>
          </a:xfrm>
          <a:prstGeom prst="rect">
            <a:avLst/>
          </a:prstGeom>
          <a:effectLst/>
        </p:spPr>
      </p:pic>
      <p:pic>
        <p:nvPicPr>
          <p:cNvPr id="4" name="Picture 3" descr="spectrometerhall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94000" cy="2096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" y="6256492"/>
            <a:ext cx="630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ECT* Workshop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Trento 2016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7" name="Picture 17" descr="sfb_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7317" y="6236433"/>
            <a:ext cx="902918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JGU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43" y="6172233"/>
            <a:ext cx="617221" cy="617221"/>
          </a:xfrm>
          <a:prstGeom prst="rect">
            <a:avLst/>
          </a:prstGeom>
        </p:spPr>
      </p:pic>
      <p:pic>
        <p:nvPicPr>
          <p:cNvPr id="29" name="Picture 28" descr="Jozef_Stefan_Logo-3-2b7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6187174"/>
            <a:ext cx="509808" cy="63216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060388" y="2447043"/>
            <a:ext cx="2131513" cy="603992"/>
          </a:xfrm>
          <a:custGeom>
            <a:avLst/>
            <a:gdLst>
              <a:gd name="connsiteX0" fmla="*/ 0 w 2139787"/>
              <a:gd name="connsiteY0" fmla="*/ 537801 h 603992"/>
              <a:gd name="connsiteX1" fmla="*/ 136516 w 2139787"/>
              <a:gd name="connsiteY1" fmla="*/ 463336 h 603992"/>
              <a:gd name="connsiteX2" fmla="*/ 268895 w 2139787"/>
              <a:gd name="connsiteY2" fmla="*/ 388871 h 603992"/>
              <a:gd name="connsiteX3" fmla="*/ 401275 w 2139787"/>
              <a:gd name="connsiteY3" fmla="*/ 322680 h 603992"/>
              <a:gd name="connsiteX4" fmla="*/ 554338 w 2139787"/>
              <a:gd name="connsiteY4" fmla="*/ 248216 h 603992"/>
              <a:gd name="connsiteX5" fmla="*/ 703265 w 2139787"/>
              <a:gd name="connsiteY5" fmla="*/ 190299 h 603992"/>
              <a:gd name="connsiteX6" fmla="*/ 885287 w 2139787"/>
              <a:gd name="connsiteY6" fmla="*/ 124108 h 603992"/>
              <a:gd name="connsiteX7" fmla="*/ 1034213 w 2139787"/>
              <a:gd name="connsiteY7" fmla="*/ 78601 h 603992"/>
              <a:gd name="connsiteX8" fmla="*/ 1207961 w 2139787"/>
              <a:gd name="connsiteY8" fmla="*/ 37232 h 603992"/>
              <a:gd name="connsiteX9" fmla="*/ 1365162 w 2139787"/>
              <a:gd name="connsiteY9" fmla="*/ 12410 h 603992"/>
              <a:gd name="connsiteX10" fmla="*/ 1497541 w 2139787"/>
              <a:gd name="connsiteY10" fmla="*/ 0 h 603992"/>
              <a:gd name="connsiteX11" fmla="*/ 1625784 w 2139787"/>
              <a:gd name="connsiteY11" fmla="*/ 0 h 603992"/>
              <a:gd name="connsiteX12" fmla="*/ 1749889 w 2139787"/>
              <a:gd name="connsiteY12" fmla="*/ 12410 h 603992"/>
              <a:gd name="connsiteX13" fmla="*/ 1878132 w 2139787"/>
              <a:gd name="connsiteY13" fmla="*/ 41369 h 603992"/>
              <a:gd name="connsiteX14" fmla="*/ 1985690 w 2139787"/>
              <a:gd name="connsiteY14" fmla="*/ 91012 h 603992"/>
              <a:gd name="connsiteX15" fmla="*/ 2060153 w 2139787"/>
              <a:gd name="connsiteY15" fmla="*/ 148929 h 603992"/>
              <a:gd name="connsiteX16" fmla="*/ 2113932 w 2139787"/>
              <a:gd name="connsiteY16" fmla="*/ 235805 h 603992"/>
              <a:gd name="connsiteX17" fmla="*/ 2138753 w 2139787"/>
              <a:gd name="connsiteY17" fmla="*/ 326817 h 603992"/>
              <a:gd name="connsiteX18" fmla="*/ 2130480 w 2139787"/>
              <a:gd name="connsiteY18" fmla="*/ 446788 h 603992"/>
              <a:gd name="connsiteX19" fmla="*/ 2089111 w 2139787"/>
              <a:gd name="connsiteY19" fmla="*/ 558486 h 603992"/>
              <a:gd name="connsiteX20" fmla="*/ 2068427 w 2139787"/>
              <a:gd name="connsiteY20" fmla="*/ 603992 h 603992"/>
              <a:gd name="connsiteX0" fmla="*/ 0 w 2131513"/>
              <a:gd name="connsiteY0" fmla="*/ 541938 h 603992"/>
              <a:gd name="connsiteX1" fmla="*/ 128242 w 2131513"/>
              <a:gd name="connsiteY1" fmla="*/ 463336 h 603992"/>
              <a:gd name="connsiteX2" fmla="*/ 260621 w 2131513"/>
              <a:gd name="connsiteY2" fmla="*/ 388871 h 603992"/>
              <a:gd name="connsiteX3" fmla="*/ 393001 w 2131513"/>
              <a:gd name="connsiteY3" fmla="*/ 322680 h 603992"/>
              <a:gd name="connsiteX4" fmla="*/ 546064 w 2131513"/>
              <a:gd name="connsiteY4" fmla="*/ 248216 h 603992"/>
              <a:gd name="connsiteX5" fmla="*/ 694991 w 2131513"/>
              <a:gd name="connsiteY5" fmla="*/ 190299 h 603992"/>
              <a:gd name="connsiteX6" fmla="*/ 877013 w 2131513"/>
              <a:gd name="connsiteY6" fmla="*/ 124108 h 603992"/>
              <a:gd name="connsiteX7" fmla="*/ 1025939 w 2131513"/>
              <a:gd name="connsiteY7" fmla="*/ 78601 h 603992"/>
              <a:gd name="connsiteX8" fmla="*/ 1199687 w 2131513"/>
              <a:gd name="connsiteY8" fmla="*/ 37232 h 603992"/>
              <a:gd name="connsiteX9" fmla="*/ 1356888 w 2131513"/>
              <a:gd name="connsiteY9" fmla="*/ 12410 h 603992"/>
              <a:gd name="connsiteX10" fmla="*/ 1489267 w 2131513"/>
              <a:gd name="connsiteY10" fmla="*/ 0 h 603992"/>
              <a:gd name="connsiteX11" fmla="*/ 1617510 w 2131513"/>
              <a:gd name="connsiteY11" fmla="*/ 0 h 603992"/>
              <a:gd name="connsiteX12" fmla="*/ 1741615 w 2131513"/>
              <a:gd name="connsiteY12" fmla="*/ 12410 h 603992"/>
              <a:gd name="connsiteX13" fmla="*/ 1869858 w 2131513"/>
              <a:gd name="connsiteY13" fmla="*/ 41369 h 603992"/>
              <a:gd name="connsiteX14" fmla="*/ 1977416 w 2131513"/>
              <a:gd name="connsiteY14" fmla="*/ 91012 h 603992"/>
              <a:gd name="connsiteX15" fmla="*/ 2051879 w 2131513"/>
              <a:gd name="connsiteY15" fmla="*/ 148929 h 603992"/>
              <a:gd name="connsiteX16" fmla="*/ 2105658 w 2131513"/>
              <a:gd name="connsiteY16" fmla="*/ 235805 h 603992"/>
              <a:gd name="connsiteX17" fmla="*/ 2130479 w 2131513"/>
              <a:gd name="connsiteY17" fmla="*/ 326817 h 603992"/>
              <a:gd name="connsiteX18" fmla="*/ 2122206 w 2131513"/>
              <a:gd name="connsiteY18" fmla="*/ 446788 h 603992"/>
              <a:gd name="connsiteX19" fmla="*/ 2080837 w 2131513"/>
              <a:gd name="connsiteY19" fmla="*/ 558486 h 603992"/>
              <a:gd name="connsiteX20" fmla="*/ 2060153 w 2131513"/>
              <a:gd name="connsiteY20" fmla="*/ 603992 h 60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31513" h="603992">
                <a:moveTo>
                  <a:pt x="0" y="541938"/>
                </a:moveTo>
                <a:cubicBezTo>
                  <a:pt x="42747" y="515737"/>
                  <a:pt x="84805" y="488847"/>
                  <a:pt x="128242" y="463336"/>
                </a:cubicBezTo>
                <a:cubicBezTo>
                  <a:pt x="171679" y="437825"/>
                  <a:pt x="216495" y="412314"/>
                  <a:pt x="260621" y="388871"/>
                </a:cubicBezTo>
                <a:cubicBezTo>
                  <a:pt x="304748" y="365428"/>
                  <a:pt x="393001" y="322680"/>
                  <a:pt x="393001" y="322680"/>
                </a:cubicBezTo>
                <a:cubicBezTo>
                  <a:pt x="440575" y="299237"/>
                  <a:pt x="495732" y="270279"/>
                  <a:pt x="546064" y="248216"/>
                </a:cubicBezTo>
                <a:cubicBezTo>
                  <a:pt x="596396" y="226153"/>
                  <a:pt x="639833" y="210984"/>
                  <a:pt x="694991" y="190299"/>
                </a:cubicBezTo>
                <a:cubicBezTo>
                  <a:pt x="750149" y="169614"/>
                  <a:pt x="821855" y="142724"/>
                  <a:pt x="877013" y="124108"/>
                </a:cubicBezTo>
                <a:cubicBezTo>
                  <a:pt x="932171" y="105492"/>
                  <a:pt x="972160" y="93080"/>
                  <a:pt x="1025939" y="78601"/>
                </a:cubicBezTo>
                <a:cubicBezTo>
                  <a:pt x="1079718" y="64122"/>
                  <a:pt x="1144529" y="48264"/>
                  <a:pt x="1199687" y="37232"/>
                </a:cubicBezTo>
                <a:cubicBezTo>
                  <a:pt x="1254845" y="26200"/>
                  <a:pt x="1308625" y="18615"/>
                  <a:pt x="1356888" y="12410"/>
                </a:cubicBezTo>
                <a:cubicBezTo>
                  <a:pt x="1405151" y="6205"/>
                  <a:pt x="1445830" y="2068"/>
                  <a:pt x="1489267" y="0"/>
                </a:cubicBezTo>
                <a:cubicBezTo>
                  <a:pt x="1532704" y="-2068"/>
                  <a:pt x="1575452" y="-2068"/>
                  <a:pt x="1617510" y="0"/>
                </a:cubicBezTo>
                <a:cubicBezTo>
                  <a:pt x="1659568" y="2068"/>
                  <a:pt x="1699557" y="5515"/>
                  <a:pt x="1741615" y="12410"/>
                </a:cubicBezTo>
                <a:cubicBezTo>
                  <a:pt x="1783673" y="19305"/>
                  <a:pt x="1830558" y="28269"/>
                  <a:pt x="1869858" y="41369"/>
                </a:cubicBezTo>
                <a:cubicBezTo>
                  <a:pt x="1909158" y="54469"/>
                  <a:pt x="1947079" y="73085"/>
                  <a:pt x="1977416" y="91012"/>
                </a:cubicBezTo>
                <a:cubicBezTo>
                  <a:pt x="2007753" y="108939"/>
                  <a:pt x="2030505" y="124797"/>
                  <a:pt x="2051879" y="148929"/>
                </a:cubicBezTo>
                <a:cubicBezTo>
                  <a:pt x="2073253" y="173061"/>
                  <a:pt x="2092558" y="206157"/>
                  <a:pt x="2105658" y="235805"/>
                </a:cubicBezTo>
                <a:cubicBezTo>
                  <a:pt x="2118758" y="265453"/>
                  <a:pt x="2127721" y="291653"/>
                  <a:pt x="2130479" y="326817"/>
                </a:cubicBezTo>
                <a:cubicBezTo>
                  <a:pt x="2133237" y="361981"/>
                  <a:pt x="2130480" y="408177"/>
                  <a:pt x="2122206" y="446788"/>
                </a:cubicBezTo>
                <a:cubicBezTo>
                  <a:pt x="2113932" y="485399"/>
                  <a:pt x="2091179" y="532285"/>
                  <a:pt x="2080837" y="558486"/>
                </a:cubicBezTo>
                <a:cubicBezTo>
                  <a:pt x="2070495" y="584687"/>
                  <a:pt x="2060153" y="603992"/>
                  <a:pt x="2060153" y="603992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45604" y="3514765"/>
            <a:ext cx="2396474" cy="839433"/>
          </a:xfrm>
          <a:custGeom>
            <a:avLst/>
            <a:gdLst>
              <a:gd name="connsiteX0" fmla="*/ 224618 w 2396474"/>
              <a:gd name="connsiteY0" fmla="*/ 0 h 839433"/>
              <a:gd name="connsiteX1" fmla="*/ 141881 w 2396474"/>
              <a:gd name="connsiteY1" fmla="*/ 103423 h 839433"/>
              <a:gd name="connsiteX2" fmla="*/ 83965 w 2396474"/>
              <a:gd name="connsiteY2" fmla="*/ 206847 h 839433"/>
              <a:gd name="connsiteX3" fmla="*/ 30186 w 2396474"/>
              <a:gd name="connsiteY3" fmla="*/ 326818 h 839433"/>
              <a:gd name="connsiteX4" fmla="*/ 1228 w 2396474"/>
              <a:gd name="connsiteY4" fmla="*/ 430241 h 839433"/>
              <a:gd name="connsiteX5" fmla="*/ 9502 w 2396474"/>
              <a:gd name="connsiteY5" fmla="*/ 537801 h 839433"/>
              <a:gd name="connsiteX6" fmla="*/ 46733 w 2396474"/>
              <a:gd name="connsiteY6" fmla="*/ 641225 h 839433"/>
              <a:gd name="connsiteX7" fmla="*/ 121197 w 2396474"/>
              <a:gd name="connsiteY7" fmla="*/ 719826 h 839433"/>
              <a:gd name="connsiteX8" fmla="*/ 208071 w 2396474"/>
              <a:gd name="connsiteY8" fmla="*/ 777743 h 839433"/>
              <a:gd name="connsiteX9" fmla="*/ 328040 w 2396474"/>
              <a:gd name="connsiteY9" fmla="*/ 819113 h 839433"/>
              <a:gd name="connsiteX10" fmla="*/ 481103 w 2396474"/>
              <a:gd name="connsiteY10" fmla="*/ 835660 h 839433"/>
              <a:gd name="connsiteX11" fmla="*/ 696220 w 2396474"/>
              <a:gd name="connsiteY11" fmla="*/ 835660 h 839433"/>
              <a:gd name="connsiteX12" fmla="*/ 965115 w 2396474"/>
              <a:gd name="connsiteY12" fmla="*/ 794291 h 839433"/>
              <a:gd name="connsiteX13" fmla="*/ 1250558 w 2396474"/>
              <a:gd name="connsiteY13" fmla="*/ 719826 h 839433"/>
              <a:gd name="connsiteX14" fmla="*/ 1585643 w 2396474"/>
              <a:gd name="connsiteY14" fmla="*/ 591581 h 839433"/>
              <a:gd name="connsiteX15" fmla="*/ 1829718 w 2396474"/>
              <a:gd name="connsiteY15" fmla="*/ 471610 h 839433"/>
              <a:gd name="connsiteX16" fmla="*/ 1995192 w 2396474"/>
              <a:gd name="connsiteY16" fmla="*/ 380598 h 839433"/>
              <a:gd name="connsiteX17" fmla="*/ 2189624 w 2396474"/>
              <a:gd name="connsiteY17" fmla="*/ 256490 h 839433"/>
              <a:gd name="connsiteX18" fmla="*/ 2363372 w 2396474"/>
              <a:gd name="connsiteY18" fmla="*/ 128245 h 839433"/>
              <a:gd name="connsiteX19" fmla="*/ 2396467 w 2396474"/>
              <a:gd name="connsiteY19" fmla="*/ 99286 h 8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6474" h="839433">
                <a:moveTo>
                  <a:pt x="224618" y="0"/>
                </a:moveTo>
                <a:cubicBezTo>
                  <a:pt x="194970" y="34474"/>
                  <a:pt x="165323" y="68949"/>
                  <a:pt x="141881" y="103423"/>
                </a:cubicBezTo>
                <a:cubicBezTo>
                  <a:pt x="118439" y="137897"/>
                  <a:pt x="102581" y="169615"/>
                  <a:pt x="83965" y="206847"/>
                </a:cubicBezTo>
                <a:cubicBezTo>
                  <a:pt x="65349" y="244079"/>
                  <a:pt x="43975" y="289586"/>
                  <a:pt x="30186" y="326818"/>
                </a:cubicBezTo>
                <a:cubicBezTo>
                  <a:pt x="16397" y="364050"/>
                  <a:pt x="4675" y="395077"/>
                  <a:pt x="1228" y="430241"/>
                </a:cubicBezTo>
                <a:cubicBezTo>
                  <a:pt x="-2219" y="465405"/>
                  <a:pt x="1918" y="502637"/>
                  <a:pt x="9502" y="537801"/>
                </a:cubicBezTo>
                <a:cubicBezTo>
                  <a:pt x="17086" y="572965"/>
                  <a:pt x="28117" y="610888"/>
                  <a:pt x="46733" y="641225"/>
                </a:cubicBezTo>
                <a:cubicBezTo>
                  <a:pt x="65349" y="671563"/>
                  <a:pt x="94307" y="697073"/>
                  <a:pt x="121197" y="719826"/>
                </a:cubicBezTo>
                <a:cubicBezTo>
                  <a:pt x="148087" y="742579"/>
                  <a:pt x="173597" y="761195"/>
                  <a:pt x="208071" y="777743"/>
                </a:cubicBezTo>
                <a:cubicBezTo>
                  <a:pt x="242545" y="794291"/>
                  <a:pt x="282535" y="809460"/>
                  <a:pt x="328040" y="819113"/>
                </a:cubicBezTo>
                <a:cubicBezTo>
                  <a:pt x="373545" y="828766"/>
                  <a:pt x="419740" y="832902"/>
                  <a:pt x="481103" y="835660"/>
                </a:cubicBezTo>
                <a:cubicBezTo>
                  <a:pt x="542466" y="838418"/>
                  <a:pt x="615551" y="842555"/>
                  <a:pt x="696220" y="835660"/>
                </a:cubicBezTo>
                <a:cubicBezTo>
                  <a:pt x="776889" y="828765"/>
                  <a:pt x="872725" y="813597"/>
                  <a:pt x="965115" y="794291"/>
                </a:cubicBezTo>
                <a:cubicBezTo>
                  <a:pt x="1057505" y="774985"/>
                  <a:pt x="1147137" y="753611"/>
                  <a:pt x="1250558" y="719826"/>
                </a:cubicBezTo>
                <a:cubicBezTo>
                  <a:pt x="1353979" y="686041"/>
                  <a:pt x="1489116" y="632950"/>
                  <a:pt x="1585643" y="591581"/>
                </a:cubicBezTo>
                <a:cubicBezTo>
                  <a:pt x="1682170" y="550212"/>
                  <a:pt x="1761460" y="506774"/>
                  <a:pt x="1829718" y="471610"/>
                </a:cubicBezTo>
                <a:cubicBezTo>
                  <a:pt x="1897976" y="436446"/>
                  <a:pt x="1935208" y="416451"/>
                  <a:pt x="1995192" y="380598"/>
                </a:cubicBezTo>
                <a:cubicBezTo>
                  <a:pt x="2055176" y="344745"/>
                  <a:pt x="2128261" y="298549"/>
                  <a:pt x="2189624" y="256490"/>
                </a:cubicBezTo>
                <a:cubicBezTo>
                  <a:pt x="2250987" y="214431"/>
                  <a:pt x="2328898" y="154446"/>
                  <a:pt x="2363372" y="128245"/>
                </a:cubicBezTo>
                <a:cubicBezTo>
                  <a:pt x="2397846" y="102044"/>
                  <a:pt x="2396467" y="99286"/>
                  <a:pt x="2396467" y="99286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9971" y="2334023"/>
            <a:ext cx="288000" cy="28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02" y="1968"/>
            <a:ext cx="3123039" cy="20929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316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0" y="1467708"/>
            <a:ext cx="43561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Second order real photon corrections considered in terms of peaking approximation. 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External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radiative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corrections (Straggling) considered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using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approach of Mo-Tsai.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Only contributions from Hydrogen and Air are relevant.   </a:t>
            </a:r>
          </a:p>
          <a:p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3726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Real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oftPhotonEmis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26" y="1213708"/>
            <a:ext cx="4518573" cy="44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7266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Hadronic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0" y="1157883"/>
            <a:ext cx="4203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Hadronic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 corrections considered in the limit of elastic scattering using approximation of </a:t>
            </a: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Maximon-Tjon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.  </a:t>
            </a: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Proton is kept on-shell.</a:t>
            </a: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</p:txBody>
      </p:sp>
      <p:pic>
        <p:nvPicPr>
          <p:cNvPr id="5" name="Picture 4" descr="ProtonCorrection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50" y="811213"/>
            <a:ext cx="4370490" cy="4675187"/>
          </a:xfrm>
          <a:prstGeom prst="rect">
            <a:avLst/>
          </a:prstGeom>
        </p:spPr>
      </p:pic>
      <p:pic>
        <p:nvPicPr>
          <p:cNvPr id="6" name="Picture 5" descr="ProtonCorrection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4" y="4253537"/>
            <a:ext cx="3975896" cy="21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8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864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61415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Size of effective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75" y="708027"/>
            <a:ext cx="9541234" cy="5119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632703" y="2847187"/>
            <a:ext cx="165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Elastic line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862013"/>
            <a:ext cx="6311900" cy="4256087"/>
          </a:xfrm>
          <a:prstGeom prst="rect">
            <a:avLst/>
          </a:prstGeom>
          <a:solidFill>
            <a:srgbClr val="2063CE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683500" y="708027"/>
            <a:ext cx="1371600" cy="4854573"/>
          </a:xfrm>
          <a:prstGeom prst="roundRect">
            <a:avLst/>
          </a:prstGeom>
          <a:noFill/>
          <a:ln w="57150" cmpd="sng">
            <a:solidFill>
              <a:srgbClr val="2063C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59086"/>
            <a:ext cx="812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/>
                <a:ea typeface="Lucida Grande" pitchFamily="-100" charset="0"/>
                <a:cs typeface="Helvetica"/>
              </a:rPr>
              <a:t>Precision of numerical calculations limited at the elastic line.</a:t>
            </a:r>
            <a:endParaRPr lang="en-US" sz="2000" b="1" dirty="0">
              <a:solidFill>
                <a:srgbClr val="2063CE"/>
              </a:solidFill>
              <a:latin typeface="Helvetica"/>
              <a:ea typeface="Lucida Grande" pitchFamily="-10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513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5844" name="TextBox 27"/>
          <p:cNvSpPr txBox="1">
            <a:spLocks noChangeArrowheads="1"/>
          </p:cNvSpPr>
          <p:nvPr/>
        </p:nvSpPr>
        <p:spPr bwMode="auto">
          <a:xfrm>
            <a:off x="152400" y="8191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>
                <a:latin typeface="Helvetica" charset="0"/>
                <a:cs typeface="Helvetica" charset="0"/>
              </a:rPr>
              <a:t> Full experiment done in August 2013. Four weeks of data taking. </a:t>
            </a:r>
          </a:p>
        </p:txBody>
      </p:sp>
      <p:pic>
        <p:nvPicPr>
          <p:cNvPr id="35845" name="Picture 4" descr="ThreeSpectrometer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447800"/>
            <a:ext cx="73072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4223" y="2133600"/>
            <a:ext cx="28654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latin typeface="Helvetica" charset="0"/>
                <a:cs typeface="Helvetica" charset="0"/>
              </a:rPr>
              <a:t>Electron Beam: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latin typeface="Helvetica" charset="0"/>
                <a:cs typeface="Helvetica" charset="0"/>
              </a:rPr>
              <a:t> - Energy: 195, 330, 495 MeV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Current: 10nA – 1</a:t>
            </a:r>
            <a:r>
              <a:rPr lang="en-US" sz="1600" dirty="0">
                <a:latin typeface="Helvetica" charset="0"/>
                <a:cs typeface="Lucida Grande" charset="0"/>
              </a:rPr>
              <a:t>μ</a:t>
            </a:r>
            <a:r>
              <a:rPr lang="en-US" sz="1600" dirty="0">
                <a:latin typeface="Helvetica" charset="0"/>
                <a:cs typeface="Helvetica" charset="0"/>
              </a:rPr>
              <a:t>A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latin typeface="Helvetica" charset="0"/>
                <a:cs typeface="Helvetica" charset="0"/>
              </a:rPr>
              <a:t>Rastered</a:t>
            </a:r>
            <a:r>
              <a:rPr lang="en-US" sz="1600" dirty="0">
                <a:latin typeface="Helvetica" charset="0"/>
                <a:cs typeface="Helvetica" charset="0"/>
              </a:rPr>
              <a:t> beam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5389563" y="1600200"/>
            <a:ext cx="34925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FF0000"/>
                </a:solidFill>
                <a:latin typeface="Helvetica" charset="0"/>
                <a:cs typeface="Helvetica" charset="0"/>
              </a:rPr>
              <a:t>Spectrometer A: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Luminosity monitor (const. setting)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Momentum: 180, 305, 386 MeV/c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Angles: 50°, 60°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5922963" y="3733800"/>
            <a:ext cx="31734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Spectrometer B: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Data taking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Angle: 15.3°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Momentum: 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  48 - 194 MeV/c (35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156 - 326 MeV/c (12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289 - 486 MeV/c (9 setups)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4763" y="3810000"/>
            <a:ext cx="1524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0563" y="3505200"/>
            <a:ext cx="4572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0363" y="3606800"/>
            <a:ext cx="838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8300" y="3611563"/>
            <a:ext cx="876300" cy="3127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3" name="TextBox 21"/>
          <p:cNvSpPr txBox="1">
            <a:spLocks noChangeArrowheads="1"/>
          </p:cNvSpPr>
          <p:nvPr/>
        </p:nvSpPr>
        <p:spPr bwMode="auto">
          <a:xfrm>
            <a:off x="1350963" y="3962400"/>
            <a:ext cx="3952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endParaRPr lang="en-US" sz="1300" dirty="0">
              <a:solidFill>
                <a:srgbClr val="60606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854" name="TextBox 22"/>
          <p:cNvSpPr txBox="1">
            <a:spLocks noChangeArrowheads="1"/>
          </p:cNvSpPr>
          <p:nvPr/>
        </p:nvSpPr>
        <p:spPr bwMode="auto">
          <a:xfrm>
            <a:off x="1579563" y="3657600"/>
            <a:ext cx="11858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3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</p:txBody>
      </p:sp>
      <p:sp>
        <p:nvSpPr>
          <p:cNvPr id="35855" name="TextBox 23"/>
          <p:cNvSpPr txBox="1">
            <a:spLocks noChangeArrowheads="1"/>
          </p:cNvSpPr>
          <p:nvPr/>
        </p:nvSpPr>
        <p:spPr bwMode="auto">
          <a:xfrm>
            <a:off x="55563" y="4495800"/>
            <a:ext cx="22621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606060"/>
                </a:solidFill>
                <a:latin typeface="Helvetica" charset="0"/>
                <a:cs typeface="Helvetica" charset="0"/>
              </a:rPr>
              <a:t>Luminosity monitors: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-meter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  <a:p>
            <a:pPr eaLnBrk="1" hangingPunct="1">
              <a:spcAft>
                <a:spcPts val="600"/>
              </a:spcAft>
            </a:pPr>
            <a:endParaRPr lang="en-US" sz="1600" dirty="0">
              <a:solidFill>
                <a:srgbClr val="606060"/>
              </a:solidFill>
              <a:ea typeface="Helvetica" charset="0"/>
              <a:cs typeface="Helvetica" charset="0"/>
            </a:endParaRPr>
          </a:p>
        </p:txBody>
      </p:sp>
      <p:sp>
        <p:nvSpPr>
          <p:cNvPr id="35856" name="TextBox 8"/>
          <p:cNvSpPr txBox="1">
            <a:spLocks noChangeArrowheads="1"/>
          </p:cNvSpPr>
          <p:nvPr/>
        </p:nvSpPr>
        <p:spPr bwMode="auto">
          <a:xfrm>
            <a:off x="3048000" y="5181600"/>
            <a:ext cx="184943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8000"/>
                </a:solidFill>
                <a:latin typeface="Helvetica" charset="0"/>
                <a:cs typeface="Helvetica" charset="0"/>
              </a:rPr>
              <a:t>Spectrometer C: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 - Not used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43400" y="3505200"/>
            <a:ext cx="152400" cy="228600"/>
          </a:xfrm>
          <a:prstGeom prst="rect">
            <a:avLst/>
          </a:prstGeom>
          <a:solidFill>
            <a:srgbClr val="FFB40B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8" name="TextBox 21"/>
          <p:cNvSpPr txBox="1">
            <a:spLocks noChangeArrowheads="1"/>
          </p:cNvSpPr>
          <p:nvPr/>
        </p:nvSpPr>
        <p:spPr bwMode="auto">
          <a:xfrm>
            <a:off x="4343400" y="3200400"/>
            <a:ext cx="550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6600" y="3505200"/>
            <a:ext cx="4572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64" name="TextBox 22"/>
          <p:cNvSpPr txBox="1">
            <a:spLocks noChangeArrowheads="1"/>
          </p:cNvSpPr>
          <p:nvPr/>
        </p:nvSpPr>
        <p:spPr bwMode="auto">
          <a:xfrm>
            <a:off x="3200400" y="3200400"/>
            <a:ext cx="5556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7F7F7F"/>
                </a:solidFill>
                <a:latin typeface="Helvetica" charset="0"/>
                <a:cs typeface="Helvetica" charset="0"/>
              </a:rPr>
              <a:t>BPM</a:t>
            </a:r>
          </a:p>
        </p:txBody>
      </p:sp>
      <p:sp>
        <p:nvSpPr>
          <p:cNvPr id="35861" name="TextBox 27"/>
          <p:cNvSpPr txBox="1">
            <a:spLocks noChangeArrowheads="1"/>
          </p:cNvSpPr>
          <p:nvPr/>
        </p:nvSpPr>
        <p:spPr bwMode="auto">
          <a:xfrm>
            <a:off x="1295400" y="5875338"/>
            <a:ext cx="71628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srgbClr val="CC0099"/>
                </a:solidFill>
                <a:latin typeface="Helvetica" charset="0"/>
                <a:cs typeface="Helvetica" charset="0"/>
              </a:rPr>
              <a:t>Beam control module:</a:t>
            </a:r>
          </a:p>
          <a:p>
            <a:pPr eaLnBrk="1" hangingPunct="1"/>
            <a:endParaRPr lang="en-US" sz="500" b="1" u="sng" dirty="0">
              <a:solidFill>
                <a:srgbClr val="CC0099"/>
              </a:solidFill>
              <a:latin typeface="Helvetica" charset="0"/>
              <a:cs typeface="Helvetica" charset="0"/>
            </a:endParaRP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Communicates with MAMI and ensures very stable beam. </a:t>
            </a:r>
            <a:r>
              <a:rPr lang="en-US" sz="1600" dirty="0">
                <a:latin typeface="Helvetica" charset="0"/>
                <a:cs typeface="Helvetica" charset="0"/>
              </a:rPr>
              <a:t>  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BPM and </a:t>
            </a:r>
            <a:r>
              <a:rPr lang="en-US" sz="1600" dirty="0" err="1">
                <a:solidFill>
                  <a:srgbClr val="CC0099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-meter measurements performed automatically every 3min. </a:t>
            </a:r>
          </a:p>
        </p:txBody>
      </p:sp>
      <p:sp>
        <p:nvSpPr>
          <p:cNvPr id="22" name="Oval 21"/>
          <p:cNvSpPr/>
          <p:nvPr/>
        </p:nvSpPr>
        <p:spPr>
          <a:xfrm>
            <a:off x="3124200" y="32258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0600" y="36576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938" y="-73762"/>
            <a:ext cx="4037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2063CE"/>
                </a:solidFill>
              </a:rPr>
              <a:t> </a:t>
            </a:r>
            <a:r>
              <a:rPr lang="en-US" sz="3600" b="1" dirty="0" smtClean="0">
                <a:solidFill>
                  <a:srgbClr val="2063CE"/>
                </a:solidFill>
              </a:rPr>
              <a:t>The ISR experiment</a:t>
            </a:r>
            <a:endParaRPr lang="en-US" sz="3600" dirty="0">
              <a:solidFill>
                <a:srgbClr val="2063CE"/>
              </a:solidFill>
              <a:latin typeface="Arial" pitchFamily="-65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43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  <p:bldP spid="10" grpId="0" animBg="1"/>
      <p:bldP spid="11" grpId="0" animBg="1"/>
      <p:bldP spid="35853" grpId="0"/>
      <p:bldP spid="35854" grpId="0"/>
      <p:bldP spid="35855" grpId="0"/>
      <p:bldP spid="35856" grpId="0"/>
      <p:bldP spid="18" grpId="0" animBg="1"/>
      <p:bldP spid="35858" grpId="0"/>
      <p:bldP spid="20" grpId="0" animBg="1"/>
      <p:bldP spid="31764" grpId="0"/>
      <p:bldP spid="35861" grpId="0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7892" name="TextBox 27"/>
          <p:cNvSpPr txBox="1">
            <a:spLocks noChangeArrowheads="1"/>
          </p:cNvSpPr>
          <p:nvPr/>
        </p:nvSpPr>
        <p:spPr bwMode="auto">
          <a:xfrm>
            <a:off x="0" y="736140"/>
            <a:ext cx="57150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Disturbs </a:t>
            </a:r>
            <a:r>
              <a:rPr lang="en-US" sz="2000" dirty="0">
                <a:latin typeface="Helvetica" charset="0"/>
                <a:cs typeface="Helvetica" charset="0"/>
              </a:rPr>
              <a:t>Luminosity determination</a:t>
            </a:r>
            <a:r>
              <a:rPr lang="en-US" sz="2000" dirty="0" smtClean="0">
                <a:latin typeface="Helvetica" charset="0"/>
                <a:cs typeface="Helvetica" charset="0"/>
              </a:rPr>
              <a:t>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b="1" u="sng" dirty="0" smtClean="0">
                <a:latin typeface="Helvetica" charset="0"/>
                <a:cs typeface="Helvetica" charset="0"/>
              </a:rPr>
              <a:t>Good vacuum</a:t>
            </a:r>
            <a:r>
              <a:rPr lang="en-US" sz="2000" dirty="0" smtClean="0">
                <a:latin typeface="Helvetica" charset="0"/>
                <a:cs typeface="Helvetica" charset="0"/>
              </a:rPr>
              <a:t> </a:t>
            </a:r>
            <a:r>
              <a:rPr lang="en-US" sz="2000" dirty="0">
                <a:latin typeface="Helvetica" charset="0"/>
                <a:cs typeface="Helvetica" charset="0"/>
              </a:rPr>
              <a:t>in target </a:t>
            </a:r>
            <a:r>
              <a:rPr lang="en-US" sz="2000" dirty="0" smtClean="0">
                <a:latin typeface="Helvetica" charset="0"/>
                <a:cs typeface="Helvetica" charset="0"/>
              </a:rPr>
              <a:t>chamber (</a:t>
            </a:r>
            <a:r>
              <a:rPr lang="en-US" sz="2000" dirty="0" smtClean="0">
                <a:latin typeface="Helvetica" charset="0"/>
                <a:cs typeface="Helvetica" charset="0"/>
                <a:sym typeface="Wingdings" charset="0"/>
              </a:rPr>
              <a:t>10</a:t>
            </a:r>
            <a:r>
              <a:rPr lang="en-US" sz="2000" baseline="30000" dirty="0">
                <a:latin typeface="Helvetica" charset="0"/>
                <a:cs typeface="Helvetica" charset="0"/>
                <a:sym typeface="Wingdings" charset="0"/>
              </a:rPr>
              <a:t>-6</a:t>
            </a:r>
            <a:r>
              <a:rPr lang="en-US" sz="2000" dirty="0">
                <a:latin typeface="Helvetica" charset="0"/>
                <a:cs typeface="Helvetica" charset="0"/>
                <a:sym typeface="Wingdings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  <a:sym typeface="Wingdings" charset="0"/>
              </a:rPr>
              <a:t>mbar)</a:t>
            </a:r>
            <a:endParaRPr lang="en-US" sz="20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Fixing </a:t>
            </a:r>
            <a:r>
              <a:rPr lang="en-US" sz="2000" dirty="0">
                <a:latin typeface="Helvetica" charset="0"/>
                <a:cs typeface="Helvetica" charset="0"/>
              </a:rPr>
              <a:t>Spectrometer A to elastic settings to see effects of </a:t>
            </a:r>
            <a:r>
              <a:rPr lang="en-US" sz="2000" dirty="0" smtClean="0">
                <a:latin typeface="Helvetica" charset="0"/>
                <a:cs typeface="Helvetica" charset="0"/>
              </a:rPr>
              <a:t> snow </a:t>
            </a:r>
            <a:r>
              <a:rPr lang="en-US" sz="2000" dirty="0">
                <a:latin typeface="Helvetica" charset="0"/>
                <a:cs typeface="Helvetica" charset="0"/>
              </a:rPr>
              <a:t>gathering more clearly.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  <p:pic>
        <p:nvPicPr>
          <p:cNvPr id="37893" name="Picture 6" descr="IceOnTarge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00" y="2605332"/>
            <a:ext cx="5715000" cy="425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Isotop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11575"/>
            <a:ext cx="38100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5715000" y="2514600"/>
            <a:ext cx="3109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Spectrometer A has enough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resolving power for clear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identification of Nitrogen and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Oxygen.</a:t>
            </a: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877" y="736140"/>
            <a:ext cx="2470966" cy="150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4509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Cryogenic depositions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47" y="704523"/>
            <a:ext cx="885958" cy="8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63" y="693183"/>
            <a:ext cx="885958" cy="8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2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939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Target Frame contributions #1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FrameElas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80" y="1079623"/>
            <a:ext cx="3421380" cy="5716555"/>
          </a:xfrm>
          <a:prstGeom prst="rect">
            <a:avLst/>
          </a:prstGeom>
          <a:ln w="28575" cmpd="sng">
            <a:solidFill>
              <a:srgbClr val="F1D912"/>
            </a:solidFill>
          </a:ln>
        </p:spPr>
      </p:pic>
      <p:pic>
        <p:nvPicPr>
          <p:cNvPr id="3" name="Picture 2" descr="Tar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8" y="1663700"/>
            <a:ext cx="4419600" cy="47650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5802" y="3704928"/>
            <a:ext cx="3924810" cy="190446"/>
          </a:xfrm>
          <a:prstGeom prst="straightConnector1">
            <a:avLst/>
          </a:prstGeom>
          <a:ln w="28575" cmpd="sng">
            <a:solidFill>
              <a:srgbClr val="FF66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180522" y="3817392"/>
            <a:ext cx="1535494" cy="7798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83477" y="3793955"/>
            <a:ext cx="1985353" cy="222158"/>
          </a:xfrm>
          <a:prstGeom prst="straightConnector1">
            <a:avLst/>
          </a:prstGeom>
          <a:ln w="57150" cmpd="sng">
            <a:solidFill>
              <a:srgbClr val="FF66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83477" y="3794508"/>
            <a:ext cx="2505519" cy="57630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ot"/>
            <a:headEnd type="none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61447" y="4130533"/>
            <a:ext cx="2202202" cy="191457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563649" y="4257192"/>
            <a:ext cx="596102" cy="71729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triped Right Arrow 50"/>
          <p:cNvSpPr/>
          <p:nvPr/>
        </p:nvSpPr>
        <p:spPr>
          <a:xfrm>
            <a:off x="4341042" y="4072814"/>
            <a:ext cx="1136001" cy="354700"/>
          </a:xfrm>
          <a:prstGeom prst="stripedRightArrow">
            <a:avLst/>
          </a:prstGeom>
          <a:gradFill>
            <a:gsLst>
              <a:gs pos="0">
                <a:srgbClr val="F1D912"/>
              </a:gs>
              <a:gs pos="100000">
                <a:schemeClr val="bg1"/>
              </a:gs>
            </a:gsLst>
            <a:lin ang="10800000" scaled="0"/>
          </a:gradFill>
          <a:ln>
            <a:solidFill>
              <a:srgbClr val="F1D9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620645" y="3147624"/>
            <a:ext cx="1210563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Incoming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6182" y="2368432"/>
            <a:ext cx="1313919" cy="92333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Elastically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scattered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9950" y="4427514"/>
            <a:ext cx="2198814" cy="92333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Scattered electron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annihilated in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the frame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3073" y="4461553"/>
            <a:ext cx="1313355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Projection</a:t>
            </a:r>
          </a:p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plane</a:t>
            </a:r>
            <a:endParaRPr lang="en-US" b="1" dirty="0">
              <a:solidFill>
                <a:srgbClr val="F1D912"/>
              </a:solidFill>
              <a:latin typeface="Helvetica"/>
              <a:cs typeface="Helvetica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685803" y="3379387"/>
            <a:ext cx="1584298" cy="414568"/>
          </a:xfrm>
          <a:prstGeom prst="straightConnector1">
            <a:avLst/>
          </a:prstGeom>
          <a:ln w="57150" cmpd="sng">
            <a:solidFill>
              <a:srgbClr val="FF66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1803002" y="3787635"/>
            <a:ext cx="1258700" cy="317526"/>
          </a:xfrm>
          <a:custGeom>
            <a:avLst/>
            <a:gdLst>
              <a:gd name="connsiteX0" fmla="*/ 1258700 w 1258700"/>
              <a:gd name="connsiteY0" fmla="*/ 0 h 317526"/>
              <a:gd name="connsiteX1" fmla="*/ 362869 w 1258700"/>
              <a:gd name="connsiteY1" fmla="*/ 215464 h 317526"/>
              <a:gd name="connsiteX2" fmla="*/ 306171 w 1258700"/>
              <a:gd name="connsiteY2" fmla="*/ 317526 h 317526"/>
              <a:gd name="connsiteX3" fmla="*/ 204114 w 1258700"/>
              <a:gd name="connsiteY3" fmla="*/ 170103 h 317526"/>
              <a:gd name="connsiteX4" fmla="*/ 113397 w 1258700"/>
              <a:gd name="connsiteY4" fmla="*/ 294845 h 317526"/>
              <a:gd name="connsiteX5" fmla="*/ 0 w 1258700"/>
              <a:gd name="connsiteY5" fmla="*/ 260825 h 317526"/>
              <a:gd name="connsiteX6" fmla="*/ 0 w 1258700"/>
              <a:gd name="connsiteY6" fmla="*/ 260825 h 31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700" h="317526">
                <a:moveTo>
                  <a:pt x="1258700" y="0"/>
                </a:moveTo>
                <a:lnTo>
                  <a:pt x="362869" y="215464"/>
                </a:lnTo>
                <a:lnTo>
                  <a:pt x="306171" y="317526"/>
                </a:lnTo>
                <a:lnTo>
                  <a:pt x="204114" y="170103"/>
                </a:lnTo>
                <a:lnTo>
                  <a:pt x="113397" y="294845"/>
                </a:lnTo>
                <a:lnTo>
                  <a:pt x="0" y="260825"/>
                </a:lnTo>
                <a:lnTo>
                  <a:pt x="0" y="260825"/>
                </a:lnTo>
              </a:path>
            </a:pathLst>
          </a:custGeom>
          <a:ln w="57150" cmpd="sng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27"/>
          <p:cNvSpPr txBox="1">
            <a:spLocks noChangeArrowheads="1"/>
          </p:cNvSpPr>
          <p:nvPr/>
        </p:nvSpPr>
        <p:spPr bwMode="auto">
          <a:xfrm>
            <a:off x="0" y="736140"/>
            <a:ext cx="5715000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Presence of target frame results in the deficiency of the elastic events 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62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939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Target Frame contributions #2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80" y="1188330"/>
            <a:ext cx="3421380" cy="5499141"/>
          </a:xfrm>
          <a:prstGeom prst="rect">
            <a:avLst/>
          </a:prstGeom>
          <a:ln w="28575" cmpd="sng">
            <a:solidFill>
              <a:srgbClr val="F1D912"/>
            </a:solidFill>
          </a:ln>
        </p:spPr>
      </p:pic>
      <p:pic>
        <p:nvPicPr>
          <p:cNvPr id="3" name="Picture 2" descr="Tar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8" y="1663700"/>
            <a:ext cx="4419600" cy="47650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5802" y="3704928"/>
            <a:ext cx="3924810" cy="190446"/>
          </a:xfrm>
          <a:prstGeom prst="straightConnector1">
            <a:avLst/>
          </a:prstGeom>
          <a:ln w="28575" cmpd="sng">
            <a:solidFill>
              <a:srgbClr val="FF66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180522" y="3817392"/>
            <a:ext cx="1535494" cy="7798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83477" y="3793955"/>
            <a:ext cx="1985353" cy="22215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83477" y="3794508"/>
            <a:ext cx="2505519" cy="57630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ot"/>
            <a:headEnd type="none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61447" y="4130533"/>
            <a:ext cx="2202202" cy="191457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563649" y="4257192"/>
            <a:ext cx="596102" cy="71729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triped Right Arrow 50"/>
          <p:cNvSpPr/>
          <p:nvPr/>
        </p:nvSpPr>
        <p:spPr>
          <a:xfrm>
            <a:off x="4341042" y="4072814"/>
            <a:ext cx="1136001" cy="354700"/>
          </a:xfrm>
          <a:prstGeom prst="stripedRightArrow">
            <a:avLst/>
          </a:prstGeom>
          <a:gradFill>
            <a:gsLst>
              <a:gs pos="0">
                <a:srgbClr val="F1D912"/>
              </a:gs>
              <a:gs pos="100000">
                <a:schemeClr val="bg1"/>
              </a:gs>
            </a:gsLst>
            <a:lin ang="10800000" scaled="0"/>
          </a:gradFill>
          <a:ln>
            <a:solidFill>
              <a:srgbClr val="F1D9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620645" y="3147624"/>
            <a:ext cx="1210563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Incoming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27505" y="2725742"/>
            <a:ext cx="1211014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ISR+FSR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electrons</a:t>
            </a:r>
            <a:endParaRPr lang="en-US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6103" y="5107884"/>
            <a:ext cx="2686515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Reemerging elastically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Scattered electrons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3073" y="4461553"/>
            <a:ext cx="1313355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Projection</a:t>
            </a:r>
          </a:p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plane</a:t>
            </a:r>
            <a:endParaRPr lang="en-US" b="1" dirty="0">
              <a:solidFill>
                <a:srgbClr val="F1D912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5801" y="3413407"/>
            <a:ext cx="1672844" cy="38054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21623" y="3991759"/>
            <a:ext cx="1655587" cy="510310"/>
          </a:xfrm>
          <a:custGeom>
            <a:avLst/>
            <a:gdLst>
              <a:gd name="connsiteX0" fmla="*/ 1655587 w 1655587"/>
              <a:gd name="connsiteY0" fmla="*/ 22680 h 510310"/>
              <a:gd name="connsiteX1" fmla="*/ 1383436 w 1655587"/>
              <a:gd name="connsiteY1" fmla="*/ 0 h 510310"/>
              <a:gd name="connsiteX2" fmla="*/ 1338078 w 1655587"/>
              <a:gd name="connsiteY2" fmla="*/ 158763 h 510310"/>
              <a:gd name="connsiteX3" fmla="*/ 1190662 w 1655587"/>
              <a:gd name="connsiteY3" fmla="*/ 90721 h 510310"/>
              <a:gd name="connsiteX4" fmla="*/ 1179323 w 1655587"/>
              <a:gd name="connsiteY4" fmla="*/ 260825 h 510310"/>
              <a:gd name="connsiteX5" fmla="*/ 952530 w 1655587"/>
              <a:gd name="connsiteY5" fmla="*/ 204124 h 510310"/>
              <a:gd name="connsiteX6" fmla="*/ 0 w 1655587"/>
              <a:gd name="connsiteY6" fmla="*/ 510310 h 5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5587" h="510310">
                <a:moveTo>
                  <a:pt x="1655587" y="22680"/>
                </a:moveTo>
                <a:lnTo>
                  <a:pt x="1383436" y="0"/>
                </a:lnTo>
                <a:lnTo>
                  <a:pt x="1338078" y="158763"/>
                </a:lnTo>
                <a:lnTo>
                  <a:pt x="1190662" y="90721"/>
                </a:lnTo>
                <a:lnTo>
                  <a:pt x="1179323" y="260825"/>
                </a:lnTo>
                <a:lnTo>
                  <a:pt x="952530" y="204124"/>
                </a:lnTo>
                <a:lnTo>
                  <a:pt x="0" y="510310"/>
                </a:lnTo>
              </a:path>
            </a:pathLst>
          </a:custGeom>
          <a:ln w="57150" cmpd="sng">
            <a:solidFill>
              <a:srgbClr val="FF0000"/>
            </a:solidFill>
            <a:headEnd type="oval" w="sm" len="sm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0" y="736140"/>
            <a:ext cx="5204894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is-IS" sz="2000" dirty="0" smtClean="0">
                <a:latin typeface="Helvetica" charset="0"/>
                <a:cs typeface="Helvetica" charset="0"/>
              </a:rPr>
              <a:t>… and </a:t>
            </a:r>
            <a:r>
              <a:rPr lang="en-US" sz="2000" dirty="0" smtClean="0">
                <a:latin typeface="Helvetica" charset="0"/>
                <a:cs typeface="Helvetica" charset="0"/>
              </a:rPr>
              <a:t>in the abundance of bogus events in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radiative</a:t>
            </a:r>
            <a:r>
              <a:rPr lang="en-US" sz="2000" dirty="0" smtClean="0">
                <a:latin typeface="Helvetica" charset="0"/>
                <a:cs typeface="Helvetica" charset="0"/>
              </a:rPr>
              <a:t> tail of the elastic peak.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7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385548" y="1462888"/>
            <a:ext cx="8652143" cy="11340"/>
          </a:xfrm>
          <a:prstGeom prst="line">
            <a:avLst/>
          </a:prstGeom>
          <a:ln w="3175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324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Entrance flange contributions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280277" y="1349488"/>
            <a:ext cx="252000" cy="25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27991" y="1027566"/>
            <a:ext cx="1223637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Helvetica"/>
                <a:cs typeface="Helvetica"/>
              </a:rPr>
              <a:t>Collimator</a:t>
            </a:r>
          </a:p>
          <a:p>
            <a:pPr algn="ctr">
              <a:lnSpc>
                <a:spcPct val="130000"/>
              </a:lnSpc>
            </a:pPr>
            <a:r>
              <a:rPr lang="en-US" dirty="0" err="1" smtClean="0">
                <a:latin typeface="Helvetica"/>
                <a:cs typeface="Helvetica"/>
              </a:rPr>
              <a:t>Spectr</a:t>
            </a:r>
            <a:r>
              <a:rPr lang="en-US" dirty="0" smtClean="0">
                <a:latin typeface="Helvetica"/>
                <a:cs typeface="Helvetica"/>
              </a:rPr>
              <a:t>. B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672" y="877308"/>
            <a:ext cx="82621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Helvetica"/>
                <a:cs typeface="Helvetica"/>
              </a:rPr>
              <a:t>Target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>
            <a:stCxn id="19" idx="6"/>
          </p:cNvCxnSpPr>
          <p:nvPr/>
        </p:nvCxnSpPr>
        <p:spPr>
          <a:xfrm flipV="1">
            <a:off x="532277" y="1095606"/>
            <a:ext cx="6827148" cy="379882"/>
          </a:xfrm>
          <a:prstGeom prst="straightConnector1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510284" y="1462889"/>
            <a:ext cx="6792442" cy="238144"/>
          </a:xfrm>
          <a:custGeom>
            <a:avLst/>
            <a:gdLst>
              <a:gd name="connsiteX0" fmla="*/ 0 w 6792442"/>
              <a:gd name="connsiteY0" fmla="*/ 0 h 238144"/>
              <a:gd name="connsiteX1" fmla="*/ 1406115 w 6792442"/>
              <a:gd name="connsiteY1" fmla="*/ 238144 h 238144"/>
              <a:gd name="connsiteX2" fmla="*/ 6792442 w 6792442"/>
              <a:gd name="connsiteY2" fmla="*/ 113402 h 2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442" h="238144">
                <a:moveTo>
                  <a:pt x="0" y="0"/>
                </a:moveTo>
                <a:lnTo>
                  <a:pt x="1406115" y="238144"/>
                </a:lnTo>
                <a:lnTo>
                  <a:pt x="6792442" y="113402"/>
                </a:lnTo>
              </a:path>
            </a:pathLst>
          </a:custGeom>
          <a:ln w="38100" cmpd="sng"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832527" y="721087"/>
            <a:ext cx="5893686" cy="1418427"/>
            <a:chOff x="345611" y="543432"/>
            <a:chExt cx="7199492" cy="2064820"/>
          </a:xfrm>
        </p:grpSpPr>
        <p:sp>
          <p:nvSpPr>
            <p:cNvPr id="4" name="Rectangle 3"/>
            <p:cNvSpPr/>
            <p:nvPr/>
          </p:nvSpPr>
          <p:spPr>
            <a:xfrm>
              <a:off x="3418804" y="1088624"/>
              <a:ext cx="147415" cy="1159200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1377545" y="204106"/>
              <a:ext cx="1156740" cy="2925778"/>
            </a:xfrm>
            <a:prstGeom prst="trapezoid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3"/>
            <p:cNvSpPr/>
            <p:nvPr/>
          </p:nvSpPr>
          <p:spPr>
            <a:xfrm rot="16200000">
              <a:off x="3524404" y="985188"/>
              <a:ext cx="1454400" cy="1360800"/>
            </a:xfrm>
            <a:prstGeom prst="trapezoid">
              <a:avLst>
                <a:gd name="adj" fmla="val 10848"/>
              </a:avLst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5611" y="1377106"/>
              <a:ext cx="147415" cy="584753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32004" y="933413"/>
              <a:ext cx="147415" cy="1459375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26"/>
            <p:cNvSpPr/>
            <p:nvPr/>
          </p:nvSpPr>
          <p:spPr>
            <a:xfrm rot="16200000">
              <a:off x="5288523" y="503332"/>
              <a:ext cx="1900800" cy="2309039"/>
            </a:xfrm>
            <a:prstGeom prst="trapezoid">
              <a:avLst>
                <a:gd name="adj" fmla="val 11795"/>
              </a:avLst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97688" y="707451"/>
              <a:ext cx="147415" cy="1900801"/>
            </a:xfrm>
            <a:prstGeom prst="rect">
              <a:avLst/>
            </a:prstGeom>
            <a:pattFill prst="ltUpDiag">
              <a:fgClr>
                <a:srgbClr val="29BCE0"/>
              </a:fgClr>
              <a:bgClr>
                <a:prstClr val="white"/>
              </a:bgClr>
            </a:pattFill>
            <a:ln w="19050" cmpd="sng">
              <a:solidFill>
                <a:srgbClr val="29BCE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rot="21180000">
              <a:off x="4004323" y="719130"/>
              <a:ext cx="398340" cy="293077"/>
              <a:chOff x="2210323" y="2987438"/>
              <a:chExt cx="579228" cy="391949"/>
            </a:xfrm>
          </p:grpSpPr>
          <p:sp>
            <p:nvSpPr>
              <p:cNvPr id="29" name="Trapezoid 28"/>
              <p:cNvSpPr/>
              <p:nvPr/>
            </p:nvSpPr>
            <p:spPr>
              <a:xfrm>
                <a:off x="2210323" y="2987438"/>
                <a:ext cx="579228" cy="391949"/>
              </a:xfrm>
              <a:prstGeom prst="trapezoid">
                <a:avLst/>
              </a:prstGeom>
              <a:pattFill prst="ltUpDiag">
                <a:fgClr>
                  <a:schemeClr val="tx1">
                    <a:lumMod val="85000"/>
                    <a:lumOff val="15000"/>
                  </a:schemeClr>
                </a:fgClr>
                <a:bgClr>
                  <a:prstClr val="white"/>
                </a:bgClr>
              </a:patt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392663" y="3073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21180000">
              <a:off x="5824583" y="543432"/>
              <a:ext cx="398340" cy="293077"/>
              <a:chOff x="2210323" y="2987438"/>
              <a:chExt cx="579228" cy="391949"/>
            </a:xfrm>
          </p:grpSpPr>
          <p:sp>
            <p:nvSpPr>
              <p:cNvPr id="33" name="Trapezoid 32"/>
              <p:cNvSpPr/>
              <p:nvPr/>
            </p:nvSpPr>
            <p:spPr>
              <a:xfrm>
                <a:off x="2210323" y="2987438"/>
                <a:ext cx="579228" cy="391949"/>
              </a:xfrm>
              <a:prstGeom prst="trapezoid">
                <a:avLst/>
              </a:prstGeom>
              <a:pattFill prst="ltUpDiag">
                <a:fgClr>
                  <a:schemeClr val="tx1">
                    <a:lumMod val="85000"/>
                    <a:lumOff val="15000"/>
                  </a:schemeClr>
                </a:fgClr>
                <a:bgClr>
                  <a:prstClr val="white"/>
                </a:bgClr>
              </a:patt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392663" y="3073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 rot="21280866">
            <a:off x="2085187" y="795792"/>
            <a:ext cx="131369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Good track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58708" y="1651444"/>
            <a:ext cx="123671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ad track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276090" y="2259528"/>
            <a:ext cx="3305814" cy="4598472"/>
            <a:chOff x="5845277" y="2268045"/>
            <a:chExt cx="3305814" cy="459847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277" y="2268045"/>
              <a:ext cx="3305814" cy="459847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7398683" y="3084538"/>
              <a:ext cx="675139" cy="2619591"/>
            </a:xfrm>
            <a:prstGeom prst="rect">
              <a:avLst/>
            </a:prstGeom>
            <a:noFill/>
            <a:ln w="38100" cmpd="sng">
              <a:solidFill>
                <a:srgbClr val="29BCE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87829" y="5704129"/>
              <a:ext cx="144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9BCE0"/>
                  </a:solidFill>
                  <a:latin typeface="Helvetica"/>
                  <a:cs typeface="Helvetica"/>
                </a:rPr>
                <a:t>Nominal </a:t>
              </a:r>
            </a:p>
            <a:p>
              <a:pPr algn="ctr"/>
              <a:r>
                <a:rPr lang="en-US" b="1" dirty="0" smtClean="0">
                  <a:solidFill>
                    <a:srgbClr val="29BCE0"/>
                  </a:solidFill>
                  <a:latin typeface="Helvetica"/>
                  <a:cs typeface="Helvetica"/>
                </a:rPr>
                <a:t>acceptance</a:t>
              </a:r>
              <a:endParaRPr lang="en-US" b="1" dirty="0">
                <a:solidFill>
                  <a:srgbClr val="29BCE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136257" y="2218032"/>
            <a:ext cx="5506362" cy="3235000"/>
            <a:chOff x="3100420" y="2259528"/>
            <a:chExt cx="5506362" cy="3235000"/>
          </a:xfrm>
        </p:grpSpPr>
        <p:sp>
          <p:nvSpPr>
            <p:cNvPr id="60" name="Rectangle 59"/>
            <p:cNvSpPr/>
            <p:nvPr/>
          </p:nvSpPr>
          <p:spPr>
            <a:xfrm>
              <a:off x="6217376" y="2732130"/>
              <a:ext cx="567241" cy="2218241"/>
            </a:xfrm>
            <a:prstGeom prst="rect">
              <a:avLst/>
            </a:prstGeom>
            <a:pattFill prst="pct10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SnoutProblemAtVertex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420" y="2636796"/>
              <a:ext cx="5506362" cy="285773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6099228" y="2259528"/>
              <a:ext cx="82621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dirty="0" smtClean="0">
                  <a:latin typeface="Helvetica"/>
                  <a:cs typeface="Helvetica"/>
                </a:rPr>
                <a:t>Target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sp>
        <p:nvSpPr>
          <p:cNvPr id="61" name="TextBox 27"/>
          <p:cNvSpPr txBox="1">
            <a:spLocks noChangeArrowheads="1"/>
          </p:cNvSpPr>
          <p:nvPr/>
        </p:nvSpPr>
        <p:spPr bwMode="auto">
          <a:xfrm>
            <a:off x="3306352" y="5595197"/>
            <a:ext cx="583787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Spec. B encompasses a long entrance flange. </a:t>
            </a:r>
          </a:p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Events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rescattered</a:t>
            </a:r>
            <a:r>
              <a:rPr lang="en-US" sz="2000" dirty="0" smtClean="0">
                <a:latin typeface="Helvetica" charset="0"/>
                <a:cs typeface="Helvetica" charset="0"/>
              </a:rPr>
              <a:t> from the snout cover the whole vertex acceptance. </a:t>
            </a:r>
          </a:p>
        </p:txBody>
      </p:sp>
    </p:spTree>
    <p:extLst>
      <p:ext uri="{BB962C8B-B14F-4D97-AF65-F5344CB8AC3E}">
        <p14:creationId xmlns:p14="http://schemas.microsoft.com/office/powerpoint/2010/main" val="133637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8" y="634124"/>
            <a:ext cx="5719569" cy="6223876"/>
          </a:xfrm>
          <a:prstGeom prst="rect">
            <a:avLst/>
          </a:prstGeom>
        </p:spPr>
      </p:pic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8160" y="1885488"/>
            <a:ext cx="403044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production processes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contribute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~10%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smallest momenta.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Simulation performed with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Bernauer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parameterization of form-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factos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 sub-percent agreement between the data and simulation validates the ISR technique. </a:t>
            </a:r>
            <a:endParaRPr lang="en-US" sz="2000" dirty="0" smtClean="0">
              <a:solidFill>
                <a:srgbClr val="2063CE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solidFill>
                <a:srgbClr val="2063CE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Elastic points excluded.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0" y="634124"/>
            <a:ext cx="40386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Existing apparatus limits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reach and resolution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present ISR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experiment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~ 10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-3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GeV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4414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Preliminary Results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5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0" y="824624"/>
            <a:ext cx="38227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Significant difference between data and simulation at the elastic peak!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Excess of 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imulated events.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Not a data problem!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Result of limited precision of corrections at the elastic peak when ΔE ~ 0.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Number of elastic events influences other corrections!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68799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Hindrance at the elastic setting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72" y="825500"/>
            <a:ext cx="5208098" cy="57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9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" y="2357423"/>
            <a:ext cx="4036911" cy="4368711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6025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The proton radius problem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0" y="756758"/>
            <a:ext cx="837999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The 8σ discrepancy in the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</a:t>
            </a:r>
            <a:r>
              <a:rPr lang="en-US" sz="2000" baseline="-25000" dirty="0" err="1" smtClean="0">
                <a:latin typeface="Helvetica" charset="0"/>
                <a:cs typeface="Helvetica" charset="0"/>
              </a:rPr>
              <a:t>p</a:t>
            </a:r>
            <a:r>
              <a:rPr lang="en-US" sz="2000" dirty="0" smtClean="0">
                <a:latin typeface="Helvetica" charset="0"/>
                <a:cs typeface="Helvetica" charset="0"/>
              </a:rPr>
              <a:t> measurements questions QED.</a:t>
            </a:r>
            <a:endParaRPr lang="en-US" sz="8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Nuclear results questionable due to the lack of data at very low Q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.</a:t>
            </a:r>
            <a:endParaRPr lang="en-US" sz="8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ISR aims to provide new insight into the matter! 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13" name="Picture 12" descr="ProtonSurpr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5" y="2618247"/>
            <a:ext cx="1437867" cy="2185779"/>
          </a:xfrm>
          <a:prstGeom prst="rect">
            <a:avLst/>
          </a:prstGeom>
        </p:spPr>
      </p:pic>
      <p:pic>
        <p:nvPicPr>
          <p:cNvPr id="14" name="Picture 13" descr="Rul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22" y="4098677"/>
            <a:ext cx="4507477" cy="13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93125" y="2339394"/>
            <a:ext cx="2297369" cy="4033811"/>
          </a:xfrm>
          <a:prstGeom prst="rect">
            <a:avLst/>
          </a:prstGeom>
          <a:pattFill prst="pct10">
            <a:fgClr>
              <a:schemeClr val="tx1">
                <a:lumMod val="50000"/>
                <a:lumOff val="50000"/>
              </a:schemeClr>
            </a:fgClr>
            <a:bgClr>
              <a:prstClr val="white"/>
            </a:bgClr>
          </a:pattFill>
          <a:ln w="1905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49450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Extracting </a:t>
              </a:r>
              <a:r>
                <a:rPr lang="en-US" sz="3600" b="1" dirty="0" err="1" smtClean="0">
                  <a:solidFill>
                    <a:srgbClr val="2063CE"/>
                  </a:solidFill>
                </a:rPr>
                <a:t>G</a:t>
              </a:r>
              <a:r>
                <a:rPr lang="en-US" sz="3600" b="1" baseline="-25000" dirty="0" err="1">
                  <a:solidFill>
                    <a:srgbClr val="2063CE"/>
                  </a:solidFill>
                </a:rPr>
                <a:t>E</a:t>
              </a:r>
              <a:r>
                <a:rPr lang="en-US" sz="3600" b="1" baseline="30000" dirty="0" err="1" smtClean="0">
                  <a:solidFill>
                    <a:srgbClr val="2063CE"/>
                  </a:solidFill>
                </a:rPr>
                <a:t>p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 from data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TheoreticalCS_LA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170"/>
            <a:ext cx="4569874" cy="4475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34" y="2139813"/>
            <a:ext cx="4876043" cy="4787789"/>
          </a:xfrm>
          <a:prstGeom prst="rect">
            <a:avLst/>
          </a:prstGeom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-1" y="736184"/>
            <a:ext cx="88449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Scattering angle of emitted photon offers clear separation of ISR and FSR and gives insight into the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depedence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of measured cross-section.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 lookup table used to transform data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the </a:t>
            </a:r>
            <a:r>
              <a:rPr lang="en-US" sz="2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2643" y="2415838"/>
            <a:ext cx="7404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ISR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49327" y="2662060"/>
            <a:ext cx="503316" cy="479182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2734" y="3016870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2766872" y="3239352"/>
            <a:ext cx="815862" cy="2374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55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8" y="849313"/>
            <a:ext cx="8409653" cy="43449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6482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form-factors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 bwMode="auto">
          <a:xfrm>
            <a:off x="3518882" y="963613"/>
            <a:ext cx="0" cy="3659187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0" y="5219097"/>
            <a:ext cx="9067800" cy="152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measurement of </a:t>
            </a:r>
            <a:r>
              <a:rPr lang="en-US" sz="2000" b="1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="1" baseline="-25000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="1" baseline="30000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at 0.001 GeV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≤ Q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≤ 0.004 </a:t>
            </a:r>
            <a:r>
              <a:rPr lang="en-US" sz="2000" b="1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baseline="30000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baseline="30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Final systematic checks remain to be made!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Improve the theoretical description at the elastic line!)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4" y="2552699"/>
            <a:ext cx="8069246" cy="41691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792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Proton radius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798851"/>
              </p:ext>
            </p:extLst>
          </p:nvPr>
        </p:nvGraphicFramePr>
        <p:xfrm>
          <a:off x="4762500" y="1038225"/>
          <a:ext cx="42941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6" name="Equation" r:id="rId5" imgW="2717800" imgH="558800" progId="Equation.3">
                  <p:embed/>
                </p:oleObj>
              </mc:Choice>
              <mc:Fallback>
                <p:oleObj name="Equation" r:id="rId5" imgW="27178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2500" y="1038225"/>
                        <a:ext cx="429418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0" y="874233"/>
            <a:ext cx="4660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modeled with the polynomial fit.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Higher order terms (</a:t>
            </a: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a,b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) known from previous analyses [</a:t>
            </a: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Distler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et al.]</a:t>
            </a:r>
            <a:endParaRPr lang="en-US" sz="2000" dirty="0">
              <a:solidFill>
                <a:srgbClr val="00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12900" y="4064000"/>
            <a:ext cx="6756400" cy="1358900"/>
            <a:chOff x="1612900" y="4064000"/>
            <a:chExt cx="6756400" cy="1358900"/>
          </a:xfrm>
        </p:grpSpPr>
        <p:sp>
          <p:nvSpPr>
            <p:cNvPr id="3" name="Rectangle 2"/>
            <p:cNvSpPr/>
            <p:nvPr/>
          </p:nvSpPr>
          <p:spPr>
            <a:xfrm>
              <a:off x="1612900" y="4064000"/>
              <a:ext cx="6756400" cy="1358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9884044"/>
                </p:ext>
              </p:extLst>
            </p:nvPr>
          </p:nvGraphicFramePr>
          <p:xfrm>
            <a:off x="1800780" y="4387622"/>
            <a:ext cx="6375600" cy="669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37" name="Equation" r:id="rId7" imgW="3149600" imgH="330200" progId="Equation.3">
                    <p:embed/>
                  </p:oleObj>
                </mc:Choice>
                <mc:Fallback>
                  <p:oleObj name="Equation" r:id="rId7" imgW="3149600" imgH="330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800780" y="4387622"/>
                          <a:ext cx="6375600" cy="6692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272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4533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Future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LavalMih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05" y="900113"/>
            <a:ext cx="3766051" cy="5008540"/>
          </a:xfrm>
          <a:prstGeom prst="rect">
            <a:avLst/>
          </a:prstGeom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268938" y="4813645"/>
            <a:ext cx="504235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Courier New"/>
              <a:buChar char="o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(Solid-state plastic target not an option).</a:t>
            </a:r>
          </a:p>
          <a:p>
            <a:pPr marL="342900" indent="-342900">
              <a:spcAft>
                <a:spcPts val="600"/>
              </a:spcAft>
              <a:buFont typeface="Courier New"/>
              <a:buChar char="o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Courier New"/>
              <a:buChar char="o"/>
            </a:pPr>
            <a:r>
              <a:rPr lang="en-US" sz="22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H</a:t>
            </a:r>
            <a:r>
              <a:rPr lang="en-US" sz="22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ypersonic gas jet target           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measurements with minimal background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contributions.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4336" y="2814850"/>
            <a:ext cx="8148173" cy="160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ISR valuable technique for future experiments.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Modifications to the spectrometer setup required.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 point-like target without extensive frame needed.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722426"/>
            <a:ext cx="8148173" cy="1746991"/>
            <a:chOff x="1" y="5023467"/>
            <a:chExt cx="8148173" cy="1746991"/>
          </a:xfrm>
        </p:grpSpPr>
        <p:pic>
          <p:nvPicPr>
            <p:cNvPr id="5" name="Picture 4" descr="LogoHQ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69" y="5636540"/>
              <a:ext cx="1660706" cy="996874"/>
            </a:xfrm>
            <a:prstGeom prst="rect">
              <a:avLst/>
            </a:prstGeom>
          </p:spPr>
        </p:pic>
        <p:pic>
          <p:nvPicPr>
            <p:cNvPr id="13" name="Picture 18" descr="a1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577" y="5636540"/>
              <a:ext cx="1744817" cy="113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27"/>
            <p:cNvSpPr txBox="1">
              <a:spLocks noChangeArrowheads="1"/>
            </p:cNvSpPr>
            <p:nvPr/>
          </p:nvSpPr>
          <p:spPr bwMode="auto">
            <a:xfrm>
              <a:off x="1" y="5023467"/>
              <a:ext cx="8148173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120000"/>
                </a:lnSpc>
                <a:spcAft>
                  <a:spcPts val="600"/>
                </a:spcAft>
                <a:buFont typeface="Wingdings" charset="2"/>
                <a:buChar char="§"/>
              </a:pPr>
              <a:r>
                <a:rPr lang="en-US" sz="2000" dirty="0" smtClean="0"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Next generation of experiments foreseen at: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74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23314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Summary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42180" y="883560"/>
            <a:ext cx="48956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000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A pilot experiment has been performed at </a:t>
            </a:r>
            <a:r>
              <a:rPr lang="en-US" sz="2000" dirty="0">
                <a:latin typeface="Helvetica" charset="0"/>
                <a:cs typeface="Helvetica" charset="0"/>
              </a:rPr>
              <a:t>MAMI to measure </a:t>
            </a:r>
            <a:r>
              <a:rPr lang="en-US" sz="2000" dirty="0" err="1">
                <a:latin typeface="Helvetica" charset="0"/>
                <a:cs typeface="Helvetica" charset="0"/>
              </a:rPr>
              <a:t>G</a:t>
            </a:r>
            <a:r>
              <a:rPr lang="en-US" sz="2000" baseline="-25000" dirty="0" err="1">
                <a:latin typeface="Helvetica" charset="0"/>
                <a:cs typeface="Helvetica" charset="0"/>
              </a:rPr>
              <a:t>E</a:t>
            </a:r>
            <a:r>
              <a:rPr lang="en-US" sz="2000" baseline="30000" dirty="0" err="1">
                <a:latin typeface="Helvetica" charset="0"/>
                <a:cs typeface="Helvetica" charset="0"/>
              </a:rPr>
              <a:t>p</a:t>
            </a:r>
            <a:r>
              <a:rPr lang="en-US" sz="2000" dirty="0">
                <a:latin typeface="Helvetica" charset="0"/>
                <a:cs typeface="Helvetica" charset="0"/>
              </a:rPr>
              <a:t> at </a:t>
            </a:r>
            <a:r>
              <a:rPr lang="en-US" sz="2000" dirty="0" smtClean="0">
                <a:latin typeface="Helvetica" charset="0"/>
                <a:cs typeface="Helvetica" charset="0"/>
              </a:rPr>
              <a:t>very </a:t>
            </a:r>
            <a:r>
              <a:rPr lang="en-US" sz="2000" dirty="0">
                <a:latin typeface="Helvetica" charset="0"/>
                <a:cs typeface="Helvetica" charset="0"/>
              </a:rPr>
              <a:t>low Q</a:t>
            </a:r>
            <a:r>
              <a:rPr lang="en-US" sz="2000" baseline="30000" dirty="0">
                <a:latin typeface="Helvetica" charset="0"/>
                <a:cs typeface="Helvetica" charset="0"/>
              </a:rPr>
              <a:t>2</a:t>
            </a:r>
            <a:r>
              <a:rPr lang="en-US" sz="2000" dirty="0">
                <a:latin typeface="Helvetica" charset="0"/>
                <a:cs typeface="Helvetica" charset="0"/>
              </a:rPr>
              <a:t>.</a:t>
            </a:r>
          </a:p>
          <a:p>
            <a:pPr eaLnBrk="1" hangingPunct="1"/>
            <a:endParaRPr lang="en-US" sz="1500" dirty="0" smtClean="0">
              <a:latin typeface="Helvetica" charset="0"/>
              <a:cs typeface="Helvetica" charset="0"/>
            </a:endParaRPr>
          </a:p>
          <a:p>
            <a:pPr eaLnBrk="1" hangingPunct="1"/>
            <a:endParaRPr lang="en-US" sz="15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A </a:t>
            </a:r>
            <a:r>
              <a:rPr lang="en-US" sz="2000" dirty="0">
                <a:latin typeface="Helvetica" charset="0"/>
                <a:cs typeface="Helvetica" charset="0"/>
              </a:rPr>
              <a:t>new </a:t>
            </a:r>
            <a:r>
              <a:rPr lang="en-US" sz="2000" dirty="0" smtClean="0">
                <a:latin typeface="Helvetica" charset="0"/>
                <a:cs typeface="Helvetica" charset="0"/>
              </a:rPr>
              <a:t>technique for FF determination  based </a:t>
            </a:r>
            <a:r>
              <a:rPr lang="en-US" sz="2000" dirty="0">
                <a:latin typeface="Helvetica" charset="0"/>
                <a:cs typeface="Helvetica" charset="0"/>
              </a:rPr>
              <a:t>on </a:t>
            </a:r>
            <a:r>
              <a:rPr lang="en-US" sz="2000" dirty="0" smtClean="0">
                <a:latin typeface="Helvetica" charset="0"/>
                <a:cs typeface="Helvetica" charset="0"/>
              </a:rPr>
              <a:t>ISR has been successfully validated.</a:t>
            </a:r>
          </a:p>
          <a:p>
            <a:pPr eaLnBrk="1" hangingPunct="1"/>
            <a:endParaRPr lang="en-US" sz="2000" dirty="0" smtClean="0">
              <a:latin typeface="Helvetica" charset="0"/>
              <a:ea typeface="Helvetica" pitchFamily="-100" charset="0"/>
              <a:cs typeface="Helvetica" charset="0"/>
            </a:endParaRPr>
          </a:p>
          <a:p>
            <a:pPr eaLnBrk="1" hangingPunct="1"/>
            <a:endParaRPr lang="en-US" sz="1000" dirty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ea typeface="Helvetica" pitchFamily="-100" charset="0"/>
                <a:cs typeface="Helvetica" charset="0"/>
              </a:rPr>
              <a:t>Reach of the first ISR experiment limited by unforeseen backgrounds.</a:t>
            </a:r>
          </a:p>
          <a:p>
            <a:pPr eaLnBrk="1" hangingPunct="1"/>
            <a:endParaRPr lang="en-US" sz="2000" dirty="0" smtClean="0">
              <a:latin typeface="Helvetica" charset="0"/>
              <a:ea typeface="Helvetica" pitchFamily="-100" charset="0"/>
              <a:cs typeface="Helvetica" charset="0"/>
            </a:endParaRPr>
          </a:p>
          <a:p>
            <a:pPr eaLnBrk="1" hangingPunct="1"/>
            <a:endParaRPr lang="en-US" sz="1000" dirty="0" smtClean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Next generation experiments are scheduled/foreseen at the A1 and at the new accelerator MESA</a:t>
            </a:r>
            <a:r>
              <a:rPr lang="en-US" sz="2000" dirty="0" smtClean="0">
                <a:latin typeface="Helvetica" charset="0"/>
                <a:cs typeface="Helvetica" charset="0"/>
              </a:rPr>
              <a:t>.</a:t>
            </a:r>
            <a:endParaRPr lang="en-US" sz="2000" dirty="0" smtClean="0">
              <a:latin typeface="Helvetica" charset="0"/>
              <a:ea typeface="Helvetica" pitchFamily="-100" charset="0"/>
              <a:cs typeface="Helvetica" charset="0"/>
            </a:endParaRPr>
          </a:p>
        </p:txBody>
      </p:sp>
      <p:pic>
        <p:nvPicPr>
          <p:cNvPr id="11" name="Picture 10" descr="spectrometerhal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40" y="900113"/>
            <a:ext cx="3409316" cy="255865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" name="Picture 1" descr="Magi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20" y="4082479"/>
            <a:ext cx="3438415" cy="220000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6260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9940" name="TextBox 27"/>
          <p:cNvSpPr txBox="1">
            <a:spLocks noChangeArrowheads="1"/>
          </p:cNvSpPr>
          <p:nvPr/>
        </p:nvSpPr>
        <p:spPr bwMode="auto">
          <a:xfrm>
            <a:off x="152400" y="769938"/>
            <a:ext cx="8763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latin typeface="Helvetica" charset="0"/>
                <a:cs typeface="Helvetica" charset="0"/>
              </a:rPr>
              <a:t>Overlapping settings to control systematic uncertainty. </a:t>
            </a: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latin typeface="Helvetica" charset="0"/>
                <a:cs typeface="Helvetica" charset="0"/>
              </a:rPr>
              <a:t>Length of the tail </a:t>
            </a:r>
            <a:r>
              <a:rPr lang="en-US" sz="2000" dirty="0" smtClean="0">
                <a:latin typeface="Helvetica" charset="0"/>
                <a:cs typeface="Helvetica" charset="0"/>
              </a:rPr>
              <a:t>limited by </a:t>
            </a:r>
            <a:r>
              <a:rPr lang="en-US" sz="2000" dirty="0">
                <a:latin typeface="Helvetica" charset="0"/>
                <a:cs typeface="Helvetica" charset="0"/>
              </a:rPr>
              <a:t>p</a:t>
            </a:r>
            <a:r>
              <a:rPr lang="en-US" sz="2000" dirty="0" smtClean="0">
                <a:latin typeface="Helvetica" charset="0"/>
                <a:cs typeface="Helvetica" charset="0"/>
              </a:rPr>
              <a:t>ion </a:t>
            </a:r>
            <a:r>
              <a:rPr lang="en-US" sz="2000" dirty="0" smtClean="0">
                <a:latin typeface="Helvetica" charset="0"/>
                <a:cs typeface="Helvetica" charset="0"/>
              </a:rPr>
              <a:t>production processes! </a:t>
            </a:r>
          </a:p>
        </p:txBody>
      </p:sp>
      <p:pic>
        <p:nvPicPr>
          <p:cNvPr id="3994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410" y="1600200"/>
            <a:ext cx="800869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6070600" y="3048000"/>
            <a:ext cx="847725" cy="946150"/>
          </a:xfrm>
          <a:custGeom>
            <a:avLst/>
            <a:gdLst>
              <a:gd name="connsiteX0" fmla="*/ 0 w 847725"/>
              <a:gd name="connsiteY0" fmla="*/ 946150 h 946150"/>
              <a:gd name="connsiteX1" fmla="*/ 0 w 847725"/>
              <a:gd name="connsiteY1" fmla="*/ 200025 h 946150"/>
              <a:gd name="connsiteX2" fmla="*/ 88900 w 847725"/>
              <a:gd name="connsiteY2" fmla="*/ 190500 h 946150"/>
              <a:gd name="connsiteX3" fmla="*/ 222250 w 847725"/>
              <a:gd name="connsiteY3" fmla="*/ 171450 h 946150"/>
              <a:gd name="connsiteX4" fmla="*/ 365125 w 847725"/>
              <a:gd name="connsiteY4" fmla="*/ 149225 h 946150"/>
              <a:gd name="connsiteX5" fmla="*/ 469900 w 847725"/>
              <a:gd name="connsiteY5" fmla="*/ 120650 h 946150"/>
              <a:gd name="connsiteX6" fmla="*/ 590550 w 847725"/>
              <a:gd name="connsiteY6" fmla="*/ 88900 h 946150"/>
              <a:gd name="connsiteX7" fmla="*/ 708025 w 847725"/>
              <a:gd name="connsiteY7" fmla="*/ 57150 h 946150"/>
              <a:gd name="connsiteX8" fmla="*/ 787400 w 847725"/>
              <a:gd name="connsiteY8" fmla="*/ 25400 h 946150"/>
              <a:gd name="connsiteX9" fmla="*/ 847725 w 847725"/>
              <a:gd name="connsiteY9" fmla="*/ 0 h 946150"/>
              <a:gd name="connsiteX10" fmla="*/ 844550 w 847725"/>
              <a:gd name="connsiteY10" fmla="*/ 942975 h 946150"/>
              <a:gd name="connsiteX11" fmla="*/ 844550 w 847725"/>
              <a:gd name="connsiteY11" fmla="*/ 942975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7725" h="946150">
                <a:moveTo>
                  <a:pt x="0" y="946150"/>
                </a:moveTo>
                <a:lnTo>
                  <a:pt x="0" y="200025"/>
                </a:lnTo>
                <a:lnTo>
                  <a:pt x="88900" y="190500"/>
                </a:lnTo>
                <a:lnTo>
                  <a:pt x="222250" y="171450"/>
                </a:lnTo>
                <a:lnTo>
                  <a:pt x="365125" y="149225"/>
                </a:lnTo>
                <a:lnTo>
                  <a:pt x="469900" y="120650"/>
                </a:lnTo>
                <a:lnTo>
                  <a:pt x="590550" y="88900"/>
                </a:lnTo>
                <a:lnTo>
                  <a:pt x="708025" y="57150"/>
                </a:lnTo>
                <a:lnTo>
                  <a:pt x="787400" y="25400"/>
                </a:lnTo>
                <a:lnTo>
                  <a:pt x="847725" y="0"/>
                </a:lnTo>
                <a:cubicBezTo>
                  <a:pt x="846667" y="314325"/>
                  <a:pt x="845608" y="628650"/>
                  <a:pt x="844550" y="942975"/>
                </a:cubicBezTo>
                <a:lnTo>
                  <a:pt x="844550" y="942975"/>
                </a:lnTo>
              </a:path>
            </a:pathLst>
          </a:custGeom>
          <a:solidFill>
            <a:srgbClr val="000090">
              <a:alpha val="42000"/>
            </a:srgb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70650" y="2581275"/>
            <a:ext cx="920750" cy="1416050"/>
          </a:xfrm>
          <a:custGeom>
            <a:avLst/>
            <a:gdLst>
              <a:gd name="connsiteX0" fmla="*/ 0 w 920750"/>
              <a:gd name="connsiteY0" fmla="*/ 1416050 h 1416050"/>
              <a:gd name="connsiteX1" fmla="*/ 0 w 920750"/>
              <a:gd name="connsiteY1" fmla="*/ 600075 h 1416050"/>
              <a:gd name="connsiteX2" fmla="*/ 76200 w 920750"/>
              <a:gd name="connsiteY2" fmla="*/ 587375 h 1416050"/>
              <a:gd name="connsiteX3" fmla="*/ 180975 w 920750"/>
              <a:gd name="connsiteY3" fmla="*/ 555625 h 1416050"/>
              <a:gd name="connsiteX4" fmla="*/ 269875 w 920750"/>
              <a:gd name="connsiteY4" fmla="*/ 533400 h 1416050"/>
              <a:gd name="connsiteX5" fmla="*/ 374650 w 920750"/>
              <a:gd name="connsiteY5" fmla="*/ 498475 h 1416050"/>
              <a:gd name="connsiteX6" fmla="*/ 482600 w 920750"/>
              <a:gd name="connsiteY6" fmla="*/ 454025 h 1416050"/>
              <a:gd name="connsiteX7" fmla="*/ 577850 w 920750"/>
              <a:gd name="connsiteY7" fmla="*/ 406400 h 1416050"/>
              <a:gd name="connsiteX8" fmla="*/ 654050 w 920750"/>
              <a:gd name="connsiteY8" fmla="*/ 358775 h 1416050"/>
              <a:gd name="connsiteX9" fmla="*/ 723900 w 920750"/>
              <a:gd name="connsiteY9" fmla="*/ 298450 h 1416050"/>
              <a:gd name="connsiteX10" fmla="*/ 774700 w 920750"/>
              <a:gd name="connsiteY10" fmla="*/ 241300 h 1416050"/>
              <a:gd name="connsiteX11" fmla="*/ 831850 w 920750"/>
              <a:gd name="connsiteY11" fmla="*/ 165100 h 1416050"/>
              <a:gd name="connsiteX12" fmla="*/ 857250 w 920750"/>
              <a:gd name="connsiteY12" fmla="*/ 117475 h 1416050"/>
              <a:gd name="connsiteX13" fmla="*/ 879475 w 920750"/>
              <a:gd name="connsiteY13" fmla="*/ 53975 h 1416050"/>
              <a:gd name="connsiteX14" fmla="*/ 901700 w 920750"/>
              <a:gd name="connsiteY14" fmla="*/ 0 h 1416050"/>
              <a:gd name="connsiteX15" fmla="*/ 911225 w 920750"/>
              <a:gd name="connsiteY15" fmla="*/ 22225 h 1416050"/>
              <a:gd name="connsiteX16" fmla="*/ 920750 w 920750"/>
              <a:gd name="connsiteY16" fmla="*/ 1416050 h 1416050"/>
              <a:gd name="connsiteX17" fmla="*/ 920750 w 920750"/>
              <a:gd name="connsiteY17" fmla="*/ 1416050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20750" h="1416050">
                <a:moveTo>
                  <a:pt x="0" y="1416050"/>
                </a:moveTo>
                <a:lnTo>
                  <a:pt x="0" y="600075"/>
                </a:lnTo>
                <a:lnTo>
                  <a:pt x="76200" y="587375"/>
                </a:lnTo>
                <a:lnTo>
                  <a:pt x="180975" y="555625"/>
                </a:lnTo>
                <a:lnTo>
                  <a:pt x="269875" y="533400"/>
                </a:lnTo>
                <a:lnTo>
                  <a:pt x="374650" y="498475"/>
                </a:lnTo>
                <a:lnTo>
                  <a:pt x="482600" y="454025"/>
                </a:lnTo>
                <a:lnTo>
                  <a:pt x="577850" y="406400"/>
                </a:lnTo>
                <a:lnTo>
                  <a:pt x="654050" y="358775"/>
                </a:lnTo>
                <a:lnTo>
                  <a:pt x="723900" y="298450"/>
                </a:lnTo>
                <a:lnTo>
                  <a:pt x="774700" y="241300"/>
                </a:lnTo>
                <a:lnTo>
                  <a:pt x="831850" y="165100"/>
                </a:lnTo>
                <a:cubicBezTo>
                  <a:pt x="857775" y="119731"/>
                  <a:pt x="857250" y="137715"/>
                  <a:pt x="857250" y="117475"/>
                </a:cubicBezTo>
                <a:lnTo>
                  <a:pt x="879475" y="53975"/>
                </a:lnTo>
                <a:lnTo>
                  <a:pt x="901700" y="0"/>
                </a:lnTo>
                <a:lnTo>
                  <a:pt x="911225" y="22225"/>
                </a:lnTo>
                <a:lnTo>
                  <a:pt x="920750" y="1416050"/>
                </a:lnTo>
                <a:lnTo>
                  <a:pt x="920750" y="1416050"/>
                </a:lnTo>
              </a:path>
            </a:pathLst>
          </a:custGeom>
          <a:solidFill>
            <a:schemeClr val="accent3">
              <a:lumMod val="75000"/>
              <a:alpha val="3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5702300" y="2209800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Overlap for ½ of </a:t>
            </a:r>
          </a:p>
          <a:p>
            <a:pPr algn="ctr" eaLnBrk="1" hangingPunct="1"/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the acceptance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388100" y="2921000"/>
            <a:ext cx="304800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01900" y="1828800"/>
            <a:ext cx="1219200" cy="213360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120232"/>
              <a:ext cx="37982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Kinematic settings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387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9944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864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78294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Uncertainty of effective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599" y="925513"/>
            <a:ext cx="10154758" cy="48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0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asticReactio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50" y="681401"/>
            <a:ext cx="3917466" cy="2938100"/>
          </a:xfrm>
          <a:prstGeom prst="rect">
            <a:avLst/>
          </a:prstGeom>
        </p:spPr>
      </p:pic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9466" name="TextBox 27"/>
          <p:cNvSpPr txBox="1">
            <a:spLocks noChangeArrowheads="1"/>
          </p:cNvSpPr>
          <p:nvPr/>
        </p:nvSpPr>
        <p:spPr bwMode="auto">
          <a:xfrm>
            <a:off x="15675" y="5055367"/>
            <a:ext cx="5973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 Extraction of FF via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Rosenbluth</a:t>
            </a:r>
            <a:r>
              <a:rPr lang="en-US" sz="2000" dirty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Separation.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294582"/>
              </p:ext>
            </p:extLst>
          </p:nvPr>
        </p:nvGraphicFramePr>
        <p:xfrm>
          <a:off x="1898043" y="3747497"/>
          <a:ext cx="5466770" cy="86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4" name="Equation" r:id="rId5" imgW="2552700" imgH="406400" progId="Equation.3">
                  <p:embed/>
                </p:oleObj>
              </mc:Choice>
              <mc:Fallback>
                <p:oleObj name="Equation" r:id="rId5" imgW="2552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043" y="3747497"/>
                        <a:ext cx="5466770" cy="86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321337"/>
              </p:ext>
            </p:extLst>
          </p:nvPr>
        </p:nvGraphicFramePr>
        <p:xfrm>
          <a:off x="3338329" y="1142192"/>
          <a:ext cx="84613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" name="Equation" r:id="rId7" imgW="596900" imgH="444500" progId="Equation.3">
                  <p:embed/>
                </p:oleObj>
              </mc:Choice>
              <mc:Fallback>
                <p:oleObj name="Equation" r:id="rId7" imgW="596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329" y="1142192"/>
                        <a:ext cx="846138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548713"/>
              </p:ext>
            </p:extLst>
          </p:nvPr>
        </p:nvGraphicFramePr>
        <p:xfrm>
          <a:off x="5078813" y="1589100"/>
          <a:ext cx="22860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" name="Equation" r:id="rId9" imgW="1524000" imgH="431800" progId="Equation.3">
                  <p:embed/>
                </p:oleObj>
              </mc:Choice>
              <mc:Fallback>
                <p:oleObj name="Equation" r:id="rId9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813" y="1589100"/>
                        <a:ext cx="22860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538472"/>
              </p:ext>
            </p:extLst>
          </p:nvPr>
        </p:nvGraphicFramePr>
        <p:xfrm>
          <a:off x="3165875" y="5999313"/>
          <a:ext cx="30559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" name="Equation" r:id="rId11" imgW="1752600" imgH="393700" progId="Equation.3">
                  <p:embed/>
                </p:oleObj>
              </mc:Choice>
              <mc:Fallback>
                <p:oleObj name="Equation" r:id="rId11" imgW="1752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875" y="5999313"/>
                        <a:ext cx="3055938" cy="6858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Box 27"/>
          <p:cNvSpPr txBox="1">
            <a:spLocks noChangeArrowheads="1"/>
          </p:cNvSpPr>
          <p:nvPr/>
        </p:nvSpPr>
        <p:spPr bwMode="auto">
          <a:xfrm>
            <a:off x="15677" y="5518197"/>
            <a:ext cx="510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 Best estimate for radius: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23" name="TextBox 22"/>
            <p:cNvSpPr txBox="1"/>
            <p:nvPr/>
          </p:nvSpPr>
          <p:spPr>
            <a:xfrm>
              <a:off x="268938" y="-120232"/>
              <a:ext cx="8496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Radius via Cross-section measurement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85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2118" y="1058868"/>
            <a:ext cx="163644" cy="3621315"/>
            <a:chOff x="1155738" y="911453"/>
            <a:chExt cx="163644" cy="3621315"/>
          </a:xfrm>
        </p:grpSpPr>
        <p:sp>
          <p:nvSpPr>
            <p:cNvPr id="11" name="Rectangle 10"/>
            <p:cNvSpPr/>
            <p:nvPr/>
          </p:nvSpPr>
          <p:spPr>
            <a:xfrm>
              <a:off x="1155738" y="911453"/>
              <a:ext cx="163644" cy="3621315"/>
            </a:xfrm>
            <a:prstGeom prst="rect">
              <a:avLst/>
            </a:prstGeom>
            <a:pattFill prst="pct20">
              <a:fgClr>
                <a:srgbClr val="FF0000"/>
              </a:fgClr>
              <a:bgClr>
                <a:prstClr val="white"/>
              </a:bgClr>
            </a:patt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319381" y="922793"/>
              <a:ext cx="0" cy="3609975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625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form-factor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0" y="5358048"/>
            <a:ext cx="845026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 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Q</a:t>
            </a:r>
            <a:r>
              <a:rPr lang="en-US" sz="2000" b="1" baseline="3000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&gt; 0.004 (</a:t>
            </a:r>
            <a:r>
              <a:rPr lang="en-US" sz="2000" b="1" dirty="0" err="1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" y="961170"/>
            <a:ext cx="7482135" cy="43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6326" name="TextBox 27"/>
          <p:cNvSpPr txBox="1">
            <a:spLocks noChangeArrowheads="1"/>
          </p:cNvSpPr>
          <p:nvPr/>
        </p:nvSpPr>
        <p:spPr bwMode="auto">
          <a:xfrm>
            <a:off x="6019800" y="2667000"/>
            <a:ext cx="2895600" cy="12620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Determination of proton radius depends on the slope of  FF (Q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-&gt;0).</a:t>
            </a:r>
          </a:p>
          <a:p>
            <a:pPr algn="ctr"/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No data at lowest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957977"/>
              </p:ext>
            </p:extLst>
          </p:nvPr>
        </p:nvGraphicFramePr>
        <p:xfrm>
          <a:off x="3048000" y="1066800"/>
          <a:ext cx="363554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93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363554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9" name="Group 18"/>
          <p:cNvGrpSpPr>
            <a:grpSpLocks/>
          </p:cNvGrpSpPr>
          <p:nvPr/>
        </p:nvGrpSpPr>
        <p:grpSpPr bwMode="auto">
          <a:xfrm>
            <a:off x="-38550" y="2590800"/>
            <a:ext cx="5719683" cy="4038600"/>
            <a:chOff x="3421848" y="2819400"/>
            <a:chExt cx="5630879" cy="4038600"/>
          </a:xfrm>
        </p:grpSpPr>
        <p:pic>
          <p:nvPicPr>
            <p:cNvPr id="56333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1848" y="2819400"/>
              <a:ext cx="5630879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867915" y="2967742"/>
              <a:ext cx="0" cy="3275013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35" name="TextBox 17"/>
            <p:cNvSpPr txBox="1">
              <a:spLocks noChangeArrowheads="1"/>
            </p:cNvSpPr>
            <p:nvPr/>
          </p:nvSpPr>
          <p:spPr bwMode="auto">
            <a:xfrm>
              <a:off x="4648200" y="4191000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Here no data exist!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543045" y="3570994"/>
              <a:ext cx="2419351" cy="409575"/>
            </a:xfrm>
            <a:custGeom>
              <a:avLst/>
              <a:gdLst>
                <a:gd name="connsiteX0" fmla="*/ 0 w 2714625"/>
                <a:gd name="connsiteY0" fmla="*/ 283633 h 409575"/>
                <a:gd name="connsiteX1" fmla="*/ 1047750 w 2714625"/>
                <a:gd name="connsiteY1" fmla="*/ 10583 h 409575"/>
                <a:gd name="connsiteX2" fmla="*/ 2444750 w 2714625"/>
                <a:gd name="connsiteY2" fmla="*/ 347133 h 409575"/>
                <a:gd name="connsiteX3" fmla="*/ 2667000 w 2714625"/>
                <a:gd name="connsiteY3" fmla="*/ 385233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625" h="409575">
                  <a:moveTo>
                    <a:pt x="0" y="283633"/>
                  </a:moveTo>
                  <a:cubicBezTo>
                    <a:pt x="320146" y="141816"/>
                    <a:pt x="640292" y="0"/>
                    <a:pt x="1047750" y="10583"/>
                  </a:cubicBezTo>
                  <a:cubicBezTo>
                    <a:pt x="1455208" y="21166"/>
                    <a:pt x="2174875" y="284691"/>
                    <a:pt x="2444750" y="347133"/>
                  </a:cubicBezTo>
                  <a:cubicBezTo>
                    <a:pt x="2714625" y="409575"/>
                    <a:pt x="2690812" y="397404"/>
                    <a:pt x="2667000" y="385233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337" name="TextBox 22"/>
            <p:cNvSpPr txBox="1">
              <a:spLocks noChangeArrowheads="1"/>
            </p:cNvSpPr>
            <p:nvPr/>
          </p:nvSpPr>
          <p:spPr bwMode="auto">
            <a:xfrm>
              <a:off x="5791200" y="3352800"/>
              <a:ext cx="457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?</a:t>
              </a:r>
            </a:p>
          </p:txBody>
        </p:sp>
      </p:grpSp>
      <p:sp>
        <p:nvSpPr>
          <p:cNvPr id="56330" name="TextBox 27"/>
          <p:cNvSpPr txBox="1">
            <a:spLocks noChangeArrowheads="1"/>
          </p:cNvSpPr>
          <p:nvPr/>
        </p:nvSpPr>
        <p:spPr bwMode="auto">
          <a:xfrm>
            <a:off x="6019800" y="5029200"/>
            <a:ext cx="2895600" cy="1262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precise radius determination new measurements at even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lower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needed.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7010400" y="4114800"/>
            <a:ext cx="838200" cy="685800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00329" y="2682698"/>
            <a:ext cx="2361536" cy="33314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889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38800" y="2312988"/>
            <a:ext cx="33528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638800" y="2927389"/>
            <a:ext cx="3429000" cy="3016211"/>
          </a:xfrm>
          <a:prstGeom prst="rect">
            <a:avLst/>
          </a:prstGeom>
          <a:solidFill>
            <a:srgbClr val="FFFF00">
              <a:alpha val="34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Region of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&lt; 0.004 (GeV)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 extremely hard to reach.</a:t>
            </a:r>
          </a:p>
          <a:p>
            <a:pPr algn="ctr"/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Kinematic range is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limited  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available experimental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apparatus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>
              <a:buFontTx/>
              <a:buChar char="-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Novel techniques are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needed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to explore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extremely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regime.   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188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New electron scattering experiment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39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1027906" y="3085306"/>
            <a:ext cx="4038600" cy="158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90600" y="5105400"/>
            <a:ext cx="7467600" cy="158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358900" y="1401233"/>
            <a:ext cx="5981700" cy="3640667"/>
          </a:xfrm>
          <a:custGeom>
            <a:avLst/>
            <a:gdLst>
              <a:gd name="connsiteX0" fmla="*/ 5981700 w 5981700"/>
              <a:gd name="connsiteY0" fmla="*/ 3602567 h 3640667"/>
              <a:gd name="connsiteX1" fmla="*/ 5702300 w 5981700"/>
              <a:gd name="connsiteY1" fmla="*/ 3577167 h 3640667"/>
              <a:gd name="connsiteX2" fmla="*/ 5651500 w 5981700"/>
              <a:gd name="connsiteY2" fmla="*/ 3221567 h 3640667"/>
              <a:gd name="connsiteX3" fmla="*/ 5626100 w 5981700"/>
              <a:gd name="connsiteY3" fmla="*/ 2535767 h 3640667"/>
              <a:gd name="connsiteX4" fmla="*/ 5575300 w 5981700"/>
              <a:gd name="connsiteY4" fmla="*/ 541867 h 3640667"/>
              <a:gd name="connsiteX5" fmla="*/ 5537200 w 5981700"/>
              <a:gd name="connsiteY5" fmla="*/ 8467 h 3640667"/>
              <a:gd name="connsiteX6" fmla="*/ 5448300 w 5981700"/>
              <a:gd name="connsiteY6" fmla="*/ 592667 h 3640667"/>
              <a:gd name="connsiteX7" fmla="*/ 5397500 w 5981700"/>
              <a:gd name="connsiteY7" fmla="*/ 1011767 h 3640667"/>
              <a:gd name="connsiteX8" fmla="*/ 5295900 w 5981700"/>
              <a:gd name="connsiteY8" fmla="*/ 1532467 h 3640667"/>
              <a:gd name="connsiteX9" fmla="*/ 5194300 w 5981700"/>
              <a:gd name="connsiteY9" fmla="*/ 1875367 h 3640667"/>
              <a:gd name="connsiteX10" fmla="*/ 5016500 w 5981700"/>
              <a:gd name="connsiteY10" fmla="*/ 2243667 h 3640667"/>
              <a:gd name="connsiteX11" fmla="*/ 4737100 w 5981700"/>
              <a:gd name="connsiteY11" fmla="*/ 2548467 h 3640667"/>
              <a:gd name="connsiteX12" fmla="*/ 4318000 w 5981700"/>
              <a:gd name="connsiteY12" fmla="*/ 2853267 h 3640667"/>
              <a:gd name="connsiteX13" fmla="*/ 3949700 w 5981700"/>
              <a:gd name="connsiteY13" fmla="*/ 3018367 h 3640667"/>
              <a:gd name="connsiteX14" fmla="*/ 3365500 w 5981700"/>
              <a:gd name="connsiteY14" fmla="*/ 3183467 h 3640667"/>
              <a:gd name="connsiteX15" fmla="*/ 2527300 w 5981700"/>
              <a:gd name="connsiteY15" fmla="*/ 3348567 h 3640667"/>
              <a:gd name="connsiteX16" fmla="*/ 1739900 w 5981700"/>
              <a:gd name="connsiteY16" fmla="*/ 3424767 h 3640667"/>
              <a:gd name="connsiteX17" fmla="*/ 774700 w 5981700"/>
              <a:gd name="connsiteY17" fmla="*/ 3500967 h 3640667"/>
              <a:gd name="connsiteX18" fmla="*/ 0 w 5981700"/>
              <a:gd name="connsiteY18" fmla="*/ 3551767 h 36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81700" h="3640667">
                <a:moveTo>
                  <a:pt x="5981700" y="3602567"/>
                </a:moveTo>
                <a:cubicBezTo>
                  <a:pt x="5869516" y="3621617"/>
                  <a:pt x="5757333" y="3640667"/>
                  <a:pt x="5702300" y="3577167"/>
                </a:cubicBezTo>
                <a:cubicBezTo>
                  <a:pt x="5647267" y="3513667"/>
                  <a:pt x="5664200" y="3395134"/>
                  <a:pt x="5651500" y="3221567"/>
                </a:cubicBezTo>
                <a:cubicBezTo>
                  <a:pt x="5638800" y="3048000"/>
                  <a:pt x="5638800" y="2982384"/>
                  <a:pt x="5626100" y="2535767"/>
                </a:cubicBezTo>
                <a:cubicBezTo>
                  <a:pt x="5613400" y="2089150"/>
                  <a:pt x="5590117" y="963084"/>
                  <a:pt x="5575300" y="541867"/>
                </a:cubicBezTo>
                <a:cubicBezTo>
                  <a:pt x="5560483" y="120650"/>
                  <a:pt x="5558367" y="0"/>
                  <a:pt x="5537200" y="8467"/>
                </a:cubicBezTo>
                <a:cubicBezTo>
                  <a:pt x="5516033" y="16934"/>
                  <a:pt x="5471583" y="425450"/>
                  <a:pt x="5448300" y="592667"/>
                </a:cubicBezTo>
                <a:cubicBezTo>
                  <a:pt x="5425017" y="759884"/>
                  <a:pt x="5422900" y="855134"/>
                  <a:pt x="5397500" y="1011767"/>
                </a:cubicBezTo>
                <a:cubicBezTo>
                  <a:pt x="5372100" y="1168400"/>
                  <a:pt x="5329767" y="1388534"/>
                  <a:pt x="5295900" y="1532467"/>
                </a:cubicBezTo>
                <a:cubicBezTo>
                  <a:pt x="5262033" y="1676400"/>
                  <a:pt x="5240867" y="1756834"/>
                  <a:pt x="5194300" y="1875367"/>
                </a:cubicBezTo>
                <a:cubicBezTo>
                  <a:pt x="5147733" y="1993900"/>
                  <a:pt x="5092700" y="2131484"/>
                  <a:pt x="5016500" y="2243667"/>
                </a:cubicBezTo>
                <a:cubicBezTo>
                  <a:pt x="4940300" y="2355850"/>
                  <a:pt x="4853517" y="2446867"/>
                  <a:pt x="4737100" y="2548467"/>
                </a:cubicBezTo>
                <a:cubicBezTo>
                  <a:pt x="4620683" y="2650067"/>
                  <a:pt x="4449233" y="2774950"/>
                  <a:pt x="4318000" y="2853267"/>
                </a:cubicBezTo>
                <a:cubicBezTo>
                  <a:pt x="4186767" y="2931584"/>
                  <a:pt x="4108450" y="2963334"/>
                  <a:pt x="3949700" y="3018367"/>
                </a:cubicBezTo>
                <a:cubicBezTo>
                  <a:pt x="3790950" y="3073400"/>
                  <a:pt x="3602567" y="3128434"/>
                  <a:pt x="3365500" y="3183467"/>
                </a:cubicBezTo>
                <a:cubicBezTo>
                  <a:pt x="3128433" y="3238500"/>
                  <a:pt x="2798233" y="3308350"/>
                  <a:pt x="2527300" y="3348567"/>
                </a:cubicBezTo>
                <a:cubicBezTo>
                  <a:pt x="2256367" y="3388784"/>
                  <a:pt x="1739900" y="3424767"/>
                  <a:pt x="1739900" y="3424767"/>
                </a:cubicBezTo>
                <a:lnTo>
                  <a:pt x="774700" y="3500967"/>
                </a:lnTo>
                <a:lnTo>
                  <a:pt x="0" y="3551767"/>
                </a:lnTo>
              </a:path>
            </a:pathLst>
          </a:custGeom>
          <a:ln w="76200" cmpd="sng">
            <a:solidFill>
              <a:srgbClr val="FF0000"/>
            </a:solidFill>
          </a:ln>
          <a:effectLst>
            <a:glow rad="101600">
              <a:srgbClr val="8000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967026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#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158026"/>
            <a:ext cx="576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p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4697" y="3616404"/>
            <a:ext cx="2066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Radiative</a:t>
            </a:r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tail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762000"/>
            <a:ext cx="1549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Elastic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peak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7" name="TextBox 16"/>
            <p:cNvSpPr txBox="1"/>
            <p:nvPr/>
          </p:nvSpPr>
          <p:spPr>
            <a:xfrm>
              <a:off x="268938" y="-120232"/>
              <a:ext cx="5548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ISR Experiment at MAMI</a:t>
              </a:r>
              <a:endParaRPr lang="en-US" sz="3600" dirty="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0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0423" name="TextBox 27"/>
          <p:cNvSpPr txBox="1">
            <a:spLocks noChangeArrowheads="1"/>
          </p:cNvSpPr>
          <p:nvPr/>
        </p:nvSpPr>
        <p:spPr bwMode="auto">
          <a:xfrm>
            <a:off x="25400" y="762000"/>
            <a:ext cx="381103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Dominated by coherent sum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two Bethe-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Heitler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diagrams.</a:t>
            </a:r>
            <a:r>
              <a:rPr lang="en-US" sz="1900" dirty="0"/>
              <a:t> </a:t>
            </a:r>
          </a:p>
        </p:txBody>
      </p:sp>
      <p:sp>
        <p:nvSpPr>
          <p:cNvPr id="60431" name="TextBox 27"/>
          <p:cNvSpPr txBox="1">
            <a:spLocks noChangeArrowheads="1"/>
          </p:cNvSpPr>
          <p:nvPr/>
        </p:nvSpPr>
        <p:spPr bwMode="auto">
          <a:xfrm>
            <a:off x="12700" y="5122935"/>
            <a:ext cx="8991600" cy="168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ISR can not be distinguished from FSR.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Combining </a:t>
            </a:r>
            <a:r>
              <a:rPr lang="en-US" sz="19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with the simulation, ISR information can be reached</a:t>
            </a:r>
            <a:r>
              <a:rPr lang="en-US" sz="1900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Redundancy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measurements at higher Q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for testing this approach in a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region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, where FFs are well known.   </a:t>
            </a:r>
            <a:endParaRPr lang="en-US" sz="1900" baseline="30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32" name="Picture 31" descr="BHDiagram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9" y="2291252"/>
            <a:ext cx="2957245" cy="1560471"/>
          </a:xfrm>
          <a:prstGeom prst="rect">
            <a:avLst/>
          </a:prstGeom>
        </p:spPr>
      </p:pic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674366"/>
              </p:ext>
            </p:extLst>
          </p:nvPr>
        </p:nvGraphicFramePr>
        <p:xfrm>
          <a:off x="541237" y="2988247"/>
          <a:ext cx="466088" cy="27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6" name="Equation" r:id="rId5" imgW="368300" imgH="203200" progId="Equation.3">
                  <p:embed/>
                </p:oleObj>
              </mc:Choice>
              <mc:Fallback>
                <p:oleObj name="Equation" r:id="rId5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237" y="2988247"/>
                        <a:ext cx="466088" cy="278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806504"/>
              </p:ext>
            </p:extLst>
          </p:nvPr>
        </p:nvGraphicFramePr>
        <p:xfrm>
          <a:off x="1826996" y="2221552"/>
          <a:ext cx="771455" cy="290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7" name="Equation" r:id="rId7" imgW="584200" imgH="203200" progId="Equation.3">
                  <p:embed/>
                </p:oleObj>
              </mc:Choice>
              <mc:Fallback>
                <p:oleObj name="Equation" r:id="rId7" imgW="584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996" y="2221552"/>
                        <a:ext cx="771455" cy="2904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flipH="1">
            <a:off x="3487658" y="2272375"/>
            <a:ext cx="1340" cy="1603089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28335" y="2639750"/>
            <a:ext cx="45577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595959"/>
                </a:solidFill>
                <a:latin typeface="Comic Sans MS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02841" y="2632489"/>
            <a:ext cx="4725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66338" y="2063276"/>
            <a:ext cx="370101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595959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62708" y="3842066"/>
            <a:ext cx="411175" cy="3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1119828" y="3423869"/>
            <a:ext cx="642879" cy="601158"/>
          </a:xfrm>
          <a:prstGeom prst="straightConnector1">
            <a:avLst/>
          </a:prstGeom>
          <a:ln>
            <a:solidFill>
              <a:srgbClr val="2063C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9" idx="3"/>
          </p:cNvCxnSpPr>
          <p:nvPr/>
        </p:nvCxnSpPr>
        <p:spPr>
          <a:xfrm flipV="1">
            <a:off x="2173883" y="3423869"/>
            <a:ext cx="553144" cy="601158"/>
          </a:xfrm>
          <a:prstGeom prst="straightConnector1">
            <a:avLst/>
          </a:prstGeom>
          <a:ln>
            <a:solidFill>
              <a:srgbClr val="2063C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70020" y="2272375"/>
            <a:ext cx="1340" cy="1603089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0000" dir="5400000" rotWithShape="0">
              <a:schemeClr val="bg1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 rot="4200000">
            <a:off x="1609833" y="2532811"/>
            <a:ext cx="278798" cy="128576"/>
          </a:xfrm>
          <a:custGeom>
            <a:avLst/>
            <a:gdLst>
              <a:gd name="connsiteX0" fmla="*/ 0 w 749300"/>
              <a:gd name="connsiteY0" fmla="*/ 495300 h 495300"/>
              <a:gd name="connsiteX1" fmla="*/ 0 w 749300"/>
              <a:gd name="connsiteY1" fmla="*/ 0 h 495300"/>
              <a:gd name="connsiteX2" fmla="*/ 749300 w 749300"/>
              <a:gd name="connsiteY2" fmla="*/ 0 h 495300"/>
              <a:gd name="connsiteX3" fmla="*/ 749300 w 749300"/>
              <a:gd name="connsiteY3" fmla="*/ 495300 h 495300"/>
              <a:gd name="connsiteX4" fmla="*/ 749300 w 749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495300">
                <a:moveTo>
                  <a:pt x="0" y="495300"/>
                </a:moveTo>
                <a:lnTo>
                  <a:pt x="0" y="0"/>
                </a:lnTo>
                <a:lnTo>
                  <a:pt x="749300" y="0"/>
                </a:lnTo>
                <a:lnTo>
                  <a:pt x="749300" y="495300"/>
                </a:lnTo>
                <a:lnTo>
                  <a:pt x="749300" y="495300"/>
                </a:lnTo>
              </a:path>
            </a:pathLst>
          </a:custGeom>
          <a:ln w="34925"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8938" y="-73762"/>
            <a:ext cx="2701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2063CE"/>
                </a:solidFill>
              </a:rPr>
              <a:t>Radiative</a:t>
            </a:r>
            <a:r>
              <a:rPr lang="en-US" sz="3600" b="1" dirty="0" smtClean="0">
                <a:solidFill>
                  <a:srgbClr val="2063CE"/>
                </a:solidFill>
              </a:rPr>
              <a:t> tail</a:t>
            </a:r>
            <a:endParaRPr lang="en-US" sz="3600" dirty="0">
              <a:solidFill>
                <a:srgbClr val="2063CE"/>
              </a:solidFill>
              <a:latin typeface="Arial" pitchFamily="-65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EPPISRQ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6" y="712973"/>
            <a:ext cx="5110675" cy="4346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4964" y="3629242"/>
            <a:ext cx="7404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ISR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34464" y="1485274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>
            <a:stCxn id="45" idx="2"/>
          </p:cNvCxnSpPr>
          <p:nvPr/>
        </p:nvCxnSpPr>
        <p:spPr>
          <a:xfrm flipH="1">
            <a:off x="5359400" y="1977717"/>
            <a:ext cx="822" cy="662033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1"/>
          </p:cNvCxnSpPr>
          <p:nvPr/>
        </p:nvCxnSpPr>
        <p:spPr>
          <a:xfrm flipH="1" flipV="1">
            <a:off x="5360222" y="3851723"/>
            <a:ext cx="1034742" cy="23741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6-14 at 12.4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" y="2445891"/>
            <a:ext cx="8054556" cy="4475609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-1" y="718318"/>
            <a:ext cx="832349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Based on standard A1 framework for the VCS experiments.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Detailed 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description of apparatus. </a:t>
            </a:r>
            <a:endParaRPr lang="en-US" sz="21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Exact calculation of the leading diagrams for high precision. </a:t>
            </a: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614" y="232216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ISR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19985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Simul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++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5-04-20 at 20.2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2" y="2781654"/>
            <a:ext cx="2674706" cy="24884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3606" y="2709924"/>
            <a:ext cx="1331592" cy="13036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34100" y="2722270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J. Friedrich, PhD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LeptonElasticCorrect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08" y="3527868"/>
            <a:ext cx="2347592" cy="9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0" y="1299344"/>
            <a:ext cx="502920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B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ased on work of </a:t>
            </a: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V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anderhaeghen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et al.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Due to computational intensiveness used as effective corrections.</a:t>
            </a:r>
          </a:p>
          <a:p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Integration of loops optimized for the VCS conditions 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far away from elastic line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!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Only electrons considered in vacuum polarization loops.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2445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Virtual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965200" y="6474719"/>
            <a:ext cx="4953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49500" y="6502399"/>
            <a:ext cx="495300" cy="251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08400" y="6504681"/>
            <a:ext cx="495300" cy="251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VertexCorr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752912"/>
            <a:ext cx="3509216" cy="60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9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29371</TotalTime>
  <Words>5012</Words>
  <Application>Microsoft Macintosh PowerPoint</Application>
  <PresentationFormat>On-screen Show (4:3)</PresentationFormat>
  <Paragraphs>572</Paragraphs>
  <Slides>27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Microsoft Equation</vt:lpstr>
      <vt:lpstr>ISR Experiment at MAMI  Miha Mihovilovic JGU Mainz and JSI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KPH, Johannes Gutenberg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 Mihovilovic</dc:creator>
  <cp:lastModifiedBy>Miha Mihovilovic</cp:lastModifiedBy>
  <cp:revision>285</cp:revision>
  <cp:lastPrinted>2016-06-17T12:20:25Z</cp:lastPrinted>
  <dcterms:created xsi:type="dcterms:W3CDTF">2016-03-04T18:26:18Z</dcterms:created>
  <dcterms:modified xsi:type="dcterms:W3CDTF">2016-06-19T17:31:18Z</dcterms:modified>
</cp:coreProperties>
</file>