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5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6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1.bin" ContentType="application/vnd.openxmlformats-officedocument.oleObject"/>
  <Override PartName="/ppt/notesSlides/notesSlide13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4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15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embeddings/oleObject21.bin" ContentType="application/vnd.openxmlformats-officedocument.oleObject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6" r:id="rId16"/>
    <p:sldId id="277" r:id="rId17"/>
    <p:sldId id="278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9" r:id="rId26"/>
    <p:sldId id="303" r:id="rId27"/>
    <p:sldId id="288" r:id="rId28"/>
    <p:sldId id="302" r:id="rId29"/>
    <p:sldId id="307" r:id="rId30"/>
    <p:sldId id="309" r:id="rId31"/>
    <p:sldId id="300" r:id="rId32"/>
    <p:sldId id="301" r:id="rId33"/>
    <p:sldId id="293" r:id="rId34"/>
    <p:sldId id="310" r:id="rId35"/>
    <p:sldId id="306" r:id="rId36"/>
    <p:sldId id="291" r:id="rId37"/>
    <p:sldId id="292" r:id="rId38"/>
    <p:sldId id="290" r:id="rId39"/>
    <p:sldId id="294" r:id="rId40"/>
    <p:sldId id="295" r:id="rId41"/>
    <p:sldId id="296" r:id="rId42"/>
    <p:sldId id="297" r:id="rId43"/>
    <p:sldId id="298" r:id="rId44"/>
    <p:sldId id="299" r:id="rId45"/>
    <p:sldId id="304" r:id="rId46"/>
    <p:sldId id="308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8D6DB5"/>
    <a:srgbClr val="2063CE"/>
    <a:srgbClr val="0F60FC"/>
    <a:srgbClr val="2165FC"/>
    <a:srgbClr val="2154FC"/>
    <a:srgbClr val="4F8AFC"/>
    <a:srgbClr val="499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6" autoAdjust="0"/>
    <p:restoredTop sz="81026" autoAdjust="0"/>
  </p:normalViewPr>
  <p:slideViewPr>
    <p:cSldViewPr snapToGrid="0" snapToObjects="1">
      <p:cViewPr varScale="1">
        <p:scale>
          <a:sx n="82" d="100"/>
          <a:sy n="82" d="100"/>
        </p:scale>
        <p:origin x="-12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emf"/><Relationship Id="rId6" Type="http://schemas.openxmlformats.org/officeDocument/2006/relationships/image" Target="../media/image91.emf"/><Relationship Id="rId1" Type="http://schemas.openxmlformats.org/officeDocument/2006/relationships/image" Target="../media/image86.emf"/><Relationship Id="rId2" Type="http://schemas.openxmlformats.org/officeDocument/2006/relationships/image" Target="../media/image8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Relationship Id="rId2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5DC2F-8B2A-B340-8ECD-024226D8D4AA}" type="datetimeFigureOut">
              <a:rPr lang="en-US" smtClean="0"/>
              <a:t>16/03/16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C345B-94E5-B549-96C3-33BB1C28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465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538C3-D9A4-4F49-86DB-35848AE62262}" type="datetimeFigureOut">
              <a:rPr lang="en-US" smtClean="0"/>
              <a:t>16/03/16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4A2EA-4611-2844-B6FF-6A162871E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721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Hello everybody and welcome to my talk. I would also like to thank organizers for 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inviting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me here and giving me the opportunity to talk about the proton our </a:t>
            </a:r>
          </a:p>
          <a:p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Bacsic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constituent of matter.  Now the proton has been studied since the early days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hadronic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physics and the way of its research is very similar to a child opening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 present.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A2EA-4611-2844-B6FF-6A162871EF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17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Using this philosophy many different transitions have bean measured by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many different groups and then combined with the QED to determine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the the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Ry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and the radius.  This table here summarizes the efforts in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determining the proton charge Radius and you can see all the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Transitions that have been studied.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If we now calculate the average value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these points, we get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endParaRPr lang="en-US" dirty="0" smtClean="0">
              <a:solidFill>
                <a:schemeClr val="accent2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5BBAC9-5FEC-0C40-9A66-ED966872A7C3}" type="slidenum">
              <a:rPr lang="en-US" smtClean="0">
                <a:latin typeface="Comic Sans MS" pitchFamily="-100" charset="0"/>
              </a:rPr>
              <a:pPr/>
              <a:t>10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if we now combine the mean spectroscopic value with the best nuclear scattering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Results, we get the accepted or CODATA value for the radius, that is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Shown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sith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orange line.  And this was the status until until 2010, when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 new spectroscopic measurement with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muonic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hydrogen was presented. 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37CC5D-0703-624D-9CBC-FDB4068E6D18}" type="slidenum">
              <a:rPr lang="en-US" smtClean="0">
                <a:latin typeface="Comic Sans MS" pitchFamily="-100" charset="0"/>
              </a:rPr>
              <a:pPr/>
              <a:t>11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Using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Muons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instead of electrons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for the lamb shift measurements makes a huge difference.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Being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200x heavier than electrons, puts them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on a much smaller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Orbit around the proton. This increases the overlap between the proton and the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muon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,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Significantly amplifies the lamb shift effect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and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alows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for a very precise measurement of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effect.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 effect can be best observed in the 2S to 2P transition, for which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 full QED calculation,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Ect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predicts the following energy difference.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 relative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Contribution of the proton finite size  terms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here even smaller, but all together is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Effect much larger and allows for much better determination of the proton charge radius.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F4E4B9-8411-A549-AE9D-8761986FCB47}" type="slidenum">
              <a:rPr lang="en-US" smtClean="0">
                <a:latin typeface="Comic Sans MS" pitchFamily="-100" charset="0"/>
              </a:rPr>
              <a:pPr/>
              <a:t>12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First spectroscopic  measurement of the </a:t>
            </a:r>
            <a:r>
              <a:rPr lang="en-US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MuH</a:t>
            </a:r>
            <a:r>
              <a:rPr lang="en-US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was done the PSI</a:t>
            </a:r>
            <a:r>
              <a:rPr lang="en-US" baseline="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by </a:t>
            </a:r>
          </a:p>
          <a:p>
            <a:r>
              <a:rPr lang="en-US" baseline="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Crema</a:t>
            </a:r>
            <a:r>
              <a:rPr lang="en-US" baseline="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baseline="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colaboraton</a:t>
            </a:r>
            <a:r>
              <a:rPr lang="en-US" baseline="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There </a:t>
            </a:r>
            <a:r>
              <a:rPr lang="en-US" baseline="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muonic</a:t>
            </a:r>
            <a:r>
              <a:rPr lang="en-US" baseline="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beam were used in combination</a:t>
            </a:r>
          </a:p>
          <a:p>
            <a:r>
              <a:rPr lang="en-US" baseline="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with H target to Generate atoms of </a:t>
            </a:r>
            <a:r>
              <a:rPr lang="en-US" baseline="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muonic</a:t>
            </a:r>
            <a:r>
              <a:rPr lang="en-US" baseline="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hydrogen in the excited </a:t>
            </a:r>
          </a:p>
          <a:p>
            <a:r>
              <a:rPr lang="en-US" baseline="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2S level. </a:t>
            </a:r>
            <a:r>
              <a:rPr lang="en-US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Then</a:t>
            </a:r>
            <a:r>
              <a:rPr lang="en-US" baseline="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a</a:t>
            </a:r>
            <a:r>
              <a:rPr lang="en-US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tunable pulsed laser was</a:t>
            </a:r>
            <a:r>
              <a:rPr lang="en-US" baseline="0" dirty="0" smtClean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used to excite these states to </a:t>
            </a:r>
          </a:p>
          <a:p>
            <a:pPr>
              <a:spcAft>
                <a:spcPts val="1703"/>
              </a:spcAft>
            </a:pPr>
            <a:r>
              <a:rPr lang="en-US" dirty="0" smtClean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2P state. If the frequency of the laser</a:t>
            </a:r>
            <a:r>
              <a:rPr lang="en-US" baseline="0" dirty="0" smtClean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Was right, and the transition </a:t>
            </a:r>
          </a:p>
          <a:p>
            <a:pPr>
              <a:spcAft>
                <a:spcPts val="1703"/>
              </a:spcAft>
            </a:pPr>
            <a:r>
              <a:rPr lang="en-US" dirty="0" smtClean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was successful, the </a:t>
            </a:r>
            <a:r>
              <a:rPr lang="en-US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2P states de-excite emitting 1.9keV X-rays, </a:t>
            </a:r>
          </a:p>
          <a:p>
            <a:pPr>
              <a:spcAft>
                <a:spcPts val="1703"/>
              </a:spcAft>
            </a:pPr>
            <a:r>
              <a:rPr lang="en-US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which are then detected.</a:t>
            </a:r>
            <a:r>
              <a:rPr lang="en-US" baseline="0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Then, by changing the frequency of the laser, </a:t>
            </a:r>
          </a:p>
          <a:p>
            <a:pPr>
              <a:spcAft>
                <a:spcPts val="1703"/>
              </a:spcAft>
            </a:pPr>
            <a:r>
              <a:rPr lang="en-US" baseline="0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The hole peak could be recorded, and the results that they got </a:t>
            </a:r>
          </a:p>
          <a:p>
            <a:pPr>
              <a:spcAft>
                <a:spcPts val="1703"/>
              </a:spcAft>
            </a:pPr>
            <a:r>
              <a:rPr lang="en-US" baseline="0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Was a very nice sharp peak at </a:t>
            </a:r>
            <a:r>
              <a:rPr lang="en-US" baseline="0" dirty="0" err="1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approximatey</a:t>
            </a:r>
            <a:r>
              <a:rPr lang="en-US" baseline="0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50THz, which represents</a:t>
            </a:r>
          </a:p>
          <a:p>
            <a:pPr>
              <a:spcAft>
                <a:spcPts val="1703"/>
              </a:spcAft>
            </a:pPr>
            <a:r>
              <a:rPr lang="en-US" baseline="0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This energy difference. And if we now use this value in the QED calculations</a:t>
            </a:r>
          </a:p>
          <a:p>
            <a:pPr>
              <a:spcAft>
                <a:spcPts val="1703"/>
              </a:spcAft>
            </a:pPr>
            <a:r>
              <a:rPr lang="en-US" baseline="0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We get a radius</a:t>
            </a:r>
            <a:r>
              <a:rPr lang="is-IS" baseline="0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….</a:t>
            </a:r>
            <a:endParaRPr lang="en-US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703"/>
              </a:spcAft>
            </a:pPr>
            <a:endParaRPr lang="en-US" u="sng" dirty="0" smtClean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5BBAC9-5FEC-0C40-9A66-ED966872A7C3}" type="slidenum">
              <a:rPr lang="en-US" smtClean="0">
                <a:latin typeface="Comic Sans MS" pitchFamily="-100" charset="0"/>
              </a:rPr>
              <a:pPr/>
              <a:t>13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… 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show here, that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is 4% or 8sigma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smaller than the CODATA value. 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And the question, which attracted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 huge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interrest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 physics community,  now is,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where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Does this difference in radii come from? </a:t>
            </a:r>
          </a:p>
          <a:p>
            <a:pPr>
              <a:lnSpc>
                <a:spcPct val="90000"/>
              </a:lnSpc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possible scenario would be that there is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sometrhing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wrong with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QED calculations, that combine the measured frequency and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the radius.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1A7AC8-5B55-EF42-87D5-13A1B62B6E85}" type="slidenum">
              <a:rPr lang="en-US" smtClean="0">
                <a:latin typeface="Comic Sans MS" pitchFamily="-100" charset="0"/>
              </a:rPr>
              <a:pPr/>
              <a:t>14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However, it is also important to realize, that it is hard to find all the answers if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pieces in the puzzle are still missing. What we have at the moment, is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Spectroscopic and nuclear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reasults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on Hydrogen which fit nicely together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aspectroscopic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result on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muonic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Hydrogen, which does not fit the picture.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Now, what is missing is the scattering experiment with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muons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, and will be interesting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 see, where this piece fits to.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… and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first experiment, which will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investigate this missing part is the </a:t>
            </a:r>
          </a:p>
          <a:p>
            <a:pPr>
              <a:lnSpc>
                <a:spcPct val="90000"/>
              </a:lnSpc>
            </a:pP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Muon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scattering experiment or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MUSE.</a:t>
            </a:r>
          </a:p>
          <a:p>
            <a:pPr>
              <a:lnSpc>
                <a:spcPct val="90000"/>
              </a:lnSpc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051193-6E5A-5F4C-819F-5ACB34D2D85F}" type="slidenum">
              <a:rPr lang="en-US" smtClean="0">
                <a:latin typeface="Comic Sans MS" pitchFamily="-100" charset="0"/>
              </a:rPr>
              <a:pPr/>
              <a:t>15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 experiment aims to measure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poton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charge  form-factor with </a:t>
            </a:r>
          </a:p>
          <a:p>
            <a:pPr>
              <a:lnSpc>
                <a:spcPct val="90000"/>
              </a:lnSpc>
            </a:pP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Muon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beam using LH2 target and a non magnetic detector setup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Shown here. The goal of the experiment is to provide measurements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With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1% uncertainty  for Q2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As low as 2E-3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, which will allow for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For precise determination of the radius and also to test the universality,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ie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Because at the moment it is not clear, if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muons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really behave the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Same way as electrons?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2D8394-2592-B440-A262-8BE8018174FB}" type="slidenum">
              <a:rPr lang="en-US" smtClean="0">
                <a:latin typeface="Comic Sans MS" pitchFamily="-100" charset="0"/>
              </a:rPr>
              <a:pPr/>
              <a:t>16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But this is not the only possibility. Further insight can be obtained also </a:t>
            </a:r>
          </a:p>
          <a:p>
            <a:pPr>
              <a:lnSpc>
                <a:spcPct val="90000"/>
              </a:lnSpc>
            </a:pP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Wih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new electron scattering experiments. As I mentioned before, to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determine the radius, we need to Know the derivative at Q2=0, while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we have data only until 4E-3. </a:t>
            </a:r>
          </a:p>
          <a:p>
            <a:pPr>
              <a:lnSpc>
                <a:spcPct val="90000"/>
              </a:lnSpc>
            </a:pP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So, what if there is a hidden structure in the region that has not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Been investigated yet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, that would cause different initial slope and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Change the radius.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Of course the problem of these measurements is,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that this Q2 region is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Experimentaly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extremely hard to reach,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requiring some novel approaches  And ideas to investigate this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region. </a:t>
            </a:r>
          </a:p>
          <a:p>
            <a:pPr>
              <a:lnSpc>
                <a:spcPct val="90000"/>
              </a:lnSpc>
            </a:pP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One such experiment is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Prad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at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Jlab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, which will investigate this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reagion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With a new non-magnetic detectors setting, that allows measurements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At lower angles.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29C3EC-615D-8F4B-8FD2-844C31E0CDC5}" type="slidenum">
              <a:rPr lang="en-US" smtClean="0">
                <a:latin typeface="Comic Sans MS" pitchFamily="-100" charset="0"/>
              </a:rPr>
              <a:pPr/>
              <a:t>17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 second experiment, that aims to investigate the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proton charge form-factor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At very low Q2 is the ISR experiment, that is already being performed at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MAMI. The idea of this experiment is to try to reach this region by exploiting  the information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stored in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radiative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tail of the elastic peak.  In particular, we are interested in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Processes, where electron emits photon before interacting With the proton. This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Lowers its momentum and allows us to  probe protons structure at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Momenta which are much smaller than minimal available elastic setting. 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 other words, this means, that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radiative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tail contains the information about charge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form factors at smaller Q*2 than in the elastic peak, and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We are now trying to reach it. 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6343C0-F834-3D4F-A14C-A76038F1DC70}" type="slidenum">
              <a:rPr lang="en-US" smtClean="0">
                <a:latin typeface="Comic Sans MS" pitchFamily="-100" charset="0"/>
              </a:rPr>
              <a:pPr/>
              <a:t>18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Of course, is the ISR diagram not the only diagram that contributes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radiative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tail, but is accompanied by the other three leading order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Diagrams and many different higher order corrections, which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camuflage</a:t>
            </a: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extraction of The Form-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factos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Therefore, to reach precise information on the form factor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At low Q2, the experimental data need to be studied in conjunction with a simulation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That encompasses a detailed description of all relevant diagrams, which makes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project a joint operation 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experimentalits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who did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measuements</a:t>
            </a: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theorists that performed the calculations. 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806E32-68AE-2B46-9C60-15D66B6B7EF4}" type="slidenum">
              <a:rPr lang="en-US" smtClean="0">
                <a:latin typeface="Comic Sans MS" pitchFamily="-100" charset="0"/>
              </a:rPr>
              <a:pPr/>
              <a:t>19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When I child gets a present she/he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first checks how big is the box, which is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Analogues to the our measurement of the electromagnetic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formfactors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and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Determination of the radii. Then applies some pressure to the sides to see,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If the box is hard or is again a sweater, which would correspond to measurements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polarizabilities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In the third part he then shakes the box to get a filing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What is inside, which is analogous to our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measuremnts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exiited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states of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nucleons and in the last part 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finaly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opens the present and checks what is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Inside. This last part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coresponds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to the physics dedicated to determining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parton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Distributions and investigation of spin properties etc. Our S1 project deals only with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First part of the story and tries to understand the electromagnetic properties of the nucleon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From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varius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different perspectives.  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9FA668-CBA1-8441-A92E-379FD8E4D4BD}" type="slidenum">
              <a:rPr lang="en-US" smtClean="0">
                <a:latin typeface="Comic Sans MS" pitchFamily="-100" charset="0"/>
              </a:rPr>
              <a:pPr/>
              <a:t>2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000" dirty="0"/>
              <a:t>The measurements for this experiment  </a:t>
            </a:r>
            <a:r>
              <a:rPr lang="en-US" sz="1000" dirty="0" smtClean="0"/>
              <a:t>were performed </a:t>
            </a:r>
            <a:r>
              <a:rPr lang="en-US" sz="1000" dirty="0"/>
              <a:t>in 2013 </a:t>
            </a:r>
            <a:endParaRPr lang="en-US" sz="1000" dirty="0" smtClean="0"/>
          </a:p>
          <a:p>
            <a:pPr>
              <a:defRPr/>
            </a:pPr>
            <a:r>
              <a:rPr lang="en-US" sz="1000" dirty="0" smtClean="0"/>
              <a:t>And here</a:t>
            </a:r>
            <a:r>
              <a:rPr lang="en-US" sz="1000" baseline="0" dirty="0" smtClean="0"/>
              <a:t> are our preliminary results.  </a:t>
            </a:r>
            <a:r>
              <a:rPr lang="en-US" sz="1000" dirty="0" smtClean="0"/>
              <a:t>What </a:t>
            </a:r>
            <a:r>
              <a:rPr lang="en-US" sz="1000" dirty="0"/>
              <a:t>you see here is The </a:t>
            </a:r>
          </a:p>
          <a:p>
            <a:pPr>
              <a:defRPr/>
            </a:pPr>
            <a:r>
              <a:rPr lang="en-US" sz="1000" dirty="0"/>
              <a:t>Comparison between the data shown with black Points and simulation in </a:t>
            </a:r>
          </a:p>
          <a:p>
            <a:pPr>
              <a:defRPr/>
            </a:pPr>
            <a:r>
              <a:rPr lang="en-US" sz="1000" dirty="0"/>
              <a:t>blue that was run with </a:t>
            </a:r>
            <a:r>
              <a:rPr lang="en-US" sz="1000" dirty="0" err="1"/>
              <a:t>B</a:t>
            </a:r>
            <a:r>
              <a:rPr lang="en-US" sz="1000" dirty="0" err="1" smtClean="0"/>
              <a:t>ernauers</a:t>
            </a:r>
            <a:r>
              <a:rPr lang="en-US" sz="1000" dirty="0" smtClean="0"/>
              <a:t> </a:t>
            </a:r>
            <a:r>
              <a:rPr lang="en-US" sz="1000" dirty="0"/>
              <a:t>parameterization of the form-factors. In </a:t>
            </a:r>
          </a:p>
          <a:p>
            <a:pPr>
              <a:defRPr/>
            </a:pPr>
            <a:r>
              <a:rPr lang="en-US" sz="1000" dirty="0"/>
              <a:t>the analysis we also considered effects of the pion production </a:t>
            </a:r>
          </a:p>
          <a:p>
            <a:pPr>
              <a:defRPr/>
            </a:pPr>
            <a:r>
              <a:rPr lang="en-US" sz="1000" dirty="0"/>
              <a:t>processes via Maid model and The residual contributions of the target </a:t>
            </a:r>
          </a:p>
          <a:p>
            <a:pPr>
              <a:defRPr/>
            </a:pPr>
            <a:r>
              <a:rPr lang="en-US" sz="1000" dirty="0"/>
              <a:t>walls which contribute Due to finite resolution of the spectrometers.</a:t>
            </a:r>
          </a:p>
          <a:p>
            <a:pPr>
              <a:defRPr/>
            </a:pPr>
            <a:r>
              <a:rPr lang="en-US" sz="1000" dirty="0" smtClean="0"/>
              <a:t>Now on the bottom plot you see the comparison of the data</a:t>
            </a:r>
            <a:r>
              <a:rPr lang="en-US" sz="1000" baseline="0" dirty="0" smtClean="0"/>
              <a:t> to the </a:t>
            </a:r>
          </a:p>
          <a:p>
            <a:pPr>
              <a:defRPr/>
            </a:pPr>
            <a:r>
              <a:rPr lang="en-US" sz="1000" baseline="0" dirty="0" smtClean="0"/>
              <a:t>Simulation, and exhibits a good agreement between the two. </a:t>
            </a:r>
          </a:p>
          <a:p>
            <a:pPr>
              <a:defRPr/>
            </a:pPr>
            <a:r>
              <a:rPr lang="en-US" sz="1000" dirty="0" smtClean="0"/>
              <a:t>The measurements in the experiment were</a:t>
            </a:r>
            <a:r>
              <a:rPr lang="en-US" sz="1000" baseline="0" dirty="0" smtClean="0"/>
              <a:t> foreseen for momenta down </a:t>
            </a:r>
          </a:p>
          <a:p>
            <a:pPr>
              <a:defRPr/>
            </a:pPr>
            <a:r>
              <a:rPr lang="en-US" sz="1000" baseline="0" dirty="0" smtClean="0"/>
              <a:t>to 60 MeV, but due to the limitations Of the experimental apparatus </a:t>
            </a:r>
            <a:r>
              <a:rPr lang="en-US" sz="1000" baseline="0" dirty="0" err="1" smtClean="0"/>
              <a:t>obly</a:t>
            </a:r>
            <a:endParaRPr lang="en-US" sz="1000" baseline="0" dirty="0" smtClean="0"/>
          </a:p>
          <a:p>
            <a:pPr>
              <a:defRPr/>
            </a:pPr>
            <a:r>
              <a:rPr lang="en-US" sz="1000" baseline="0" dirty="0" smtClean="0"/>
              <a:t> data to 130MeV could be analyzed.</a:t>
            </a:r>
            <a:endParaRPr lang="en-US" sz="1000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99F31-610B-A049-9BA9-D6CFC9057EA5}" type="slidenum">
              <a:rPr lang="en-US" smtClean="0">
                <a:latin typeface="Comic Sans MS" pitchFamily="-100" charset="0"/>
              </a:rPr>
              <a:pPr/>
              <a:t>20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000" dirty="0" smtClean="0"/>
              <a:t>Now</a:t>
            </a:r>
            <a:r>
              <a:rPr lang="en-US" sz="1000" baseline="0" dirty="0" smtClean="0"/>
              <a:t> that we </a:t>
            </a:r>
            <a:r>
              <a:rPr lang="en-US" sz="1000" dirty="0" smtClean="0"/>
              <a:t>know the CSs we can also extract</a:t>
            </a:r>
            <a:r>
              <a:rPr lang="en-US" sz="1000" baseline="0" dirty="0" smtClean="0"/>
              <a:t> corresponding Form-Factors, </a:t>
            </a:r>
          </a:p>
          <a:p>
            <a:pPr>
              <a:defRPr/>
            </a:pPr>
            <a:r>
              <a:rPr lang="en-US" sz="1000" baseline="0" dirty="0" smtClean="0"/>
              <a:t>Which are shown on this next slide shown in red, </a:t>
            </a:r>
            <a:r>
              <a:rPr lang="en-US" sz="1000" baseline="0" dirty="0" err="1" smtClean="0"/>
              <a:t>tohetger</a:t>
            </a:r>
            <a:r>
              <a:rPr lang="en-US" sz="1000" baseline="0" dirty="0" smtClean="0"/>
              <a:t> with older measurements </a:t>
            </a:r>
          </a:p>
          <a:p>
            <a:pPr>
              <a:defRPr/>
            </a:pPr>
            <a:r>
              <a:rPr lang="en-US" sz="1000" baseline="0" dirty="0" smtClean="0"/>
              <a:t>And </a:t>
            </a:r>
            <a:r>
              <a:rPr lang="en-US" sz="1000" baseline="0" dirty="0" err="1" smtClean="0"/>
              <a:t>Bernauers</a:t>
            </a:r>
            <a:r>
              <a:rPr lang="en-US" sz="1000" baseline="0" dirty="0" smtClean="0"/>
              <a:t> results. The new </a:t>
            </a:r>
            <a:r>
              <a:rPr lang="en-US" sz="1000" baseline="0" dirty="0" err="1" smtClean="0"/>
              <a:t>measuemnets</a:t>
            </a:r>
            <a:r>
              <a:rPr lang="en-US" sz="1000" baseline="0" dirty="0" smtClean="0"/>
              <a:t> are going down in Q**2 to 1E-4 </a:t>
            </a:r>
          </a:p>
          <a:p>
            <a:pPr>
              <a:defRPr/>
            </a:pPr>
            <a:r>
              <a:rPr lang="en-US" sz="1000" baseline="0" dirty="0" smtClean="0"/>
              <a:t>And extend the available reach for a factor two and you can se, that within the </a:t>
            </a:r>
          </a:p>
          <a:p>
            <a:pPr>
              <a:defRPr/>
            </a:pPr>
            <a:r>
              <a:rPr lang="en-US" sz="1000" baseline="0" dirty="0" err="1" smtClean="0"/>
              <a:t>Errorbars</a:t>
            </a:r>
            <a:r>
              <a:rPr lang="en-US" sz="1000" baseline="0" dirty="0" smtClean="0"/>
              <a:t> they are consistent with the </a:t>
            </a:r>
            <a:r>
              <a:rPr lang="en-US" sz="1000" baseline="0" dirty="0" err="1" smtClean="0"/>
              <a:t>Bernauer</a:t>
            </a:r>
            <a:r>
              <a:rPr lang="en-US" sz="1000" baseline="0" dirty="0" smtClean="0"/>
              <a:t> model.  These results are </a:t>
            </a:r>
          </a:p>
          <a:p>
            <a:pPr>
              <a:defRPr/>
            </a:pPr>
            <a:r>
              <a:rPr lang="en-US" sz="1000" baseline="0" dirty="0" smtClean="0"/>
              <a:t>Still preliminary and some final touches still need to be done, but once </a:t>
            </a:r>
          </a:p>
          <a:p>
            <a:pPr>
              <a:defRPr/>
            </a:pPr>
            <a:r>
              <a:rPr lang="en-US" sz="1000" baseline="0" dirty="0" smtClean="0"/>
              <a:t>We are done, will we will add them to the collection of available data and </a:t>
            </a:r>
          </a:p>
          <a:p>
            <a:pPr>
              <a:defRPr/>
            </a:pPr>
            <a:r>
              <a:rPr lang="en-US" sz="1000" baseline="0" dirty="0" smtClean="0"/>
              <a:t>Determine next value for the proton radius. </a:t>
            </a:r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r>
              <a:rPr lang="en-US" sz="1000" baseline="0" dirty="0" smtClean="0"/>
              <a:t>Now although these results are nice,  and this was our first try of such measurement, </a:t>
            </a:r>
          </a:p>
          <a:p>
            <a:pPr>
              <a:defRPr/>
            </a:pPr>
            <a:r>
              <a:rPr lang="en-US" sz="1000" baseline="0" dirty="0" smtClean="0"/>
              <a:t>We were hoping for even better results in this region, because with the</a:t>
            </a:r>
          </a:p>
          <a:p>
            <a:pPr>
              <a:defRPr/>
            </a:pPr>
            <a:r>
              <a:rPr lang="en-US" sz="1000" baseline="0" dirty="0" smtClean="0"/>
              <a:t>Given precision we can not compete with the </a:t>
            </a:r>
            <a:r>
              <a:rPr lang="en-US" sz="1000" baseline="0" dirty="0" err="1" smtClean="0"/>
              <a:t>uH</a:t>
            </a:r>
            <a:r>
              <a:rPr lang="en-US" sz="1000" baseline="0" dirty="0" smtClean="0"/>
              <a:t> results. So to </a:t>
            </a:r>
            <a:r>
              <a:rPr lang="en-US" sz="1000" baseline="0" dirty="0" err="1" smtClean="0"/>
              <a:t>avoild</a:t>
            </a:r>
            <a:r>
              <a:rPr lang="en-US" sz="1000" baseline="0" dirty="0" smtClean="0"/>
              <a:t> </a:t>
            </a:r>
          </a:p>
          <a:p>
            <a:pPr>
              <a:defRPr/>
            </a:pPr>
            <a:r>
              <a:rPr lang="en-US" sz="1000" baseline="0" dirty="0" smtClean="0"/>
              <a:t>Problems that limited present experiment and to reach the desired precision, a</a:t>
            </a:r>
          </a:p>
          <a:p>
            <a:pPr>
              <a:defRPr/>
            </a:pPr>
            <a:r>
              <a:rPr lang="en-US" sz="1000" baseline="0" dirty="0" smtClean="0"/>
              <a:t>Next Generation </a:t>
            </a:r>
            <a:r>
              <a:rPr lang="en-US" sz="1000" baseline="0" dirty="0" err="1" smtClean="0"/>
              <a:t>expeirment</a:t>
            </a:r>
            <a:r>
              <a:rPr lang="en-US" sz="1000" baseline="0" dirty="0" smtClean="0"/>
              <a:t> is already foreseen at the new accelerator MESA. 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 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99F31-610B-A049-9BA9-D6CFC9057EA5}" type="slidenum">
              <a:rPr lang="en-US" smtClean="0">
                <a:latin typeface="Comic Sans MS" pitchFamily="-100" charset="0"/>
              </a:rPr>
              <a:pPr/>
              <a:t>21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Using newly designed windowless hypersonic jet target in combinations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With MAGIX experiment and high intensity electron beam will offer much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Better conditions for the measurement of FFs at low Q2 than were possible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With the present setup of the A1 </a:t>
            </a:r>
            <a:r>
              <a:rPr lang="en-US" baseline="0" dirty="0" err="1" smtClean="0"/>
              <a:t>colalboration</a:t>
            </a:r>
            <a:r>
              <a:rPr lang="en-US" baseline="0" dirty="0" smtClean="0"/>
              <a:t>. </a:t>
            </a:r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2758B-3054-844B-AEF9-3DCA87E3E429}" type="slidenum">
              <a:rPr lang="en-US" smtClean="0">
                <a:latin typeface="Comic Sans MS" pitchFamily="-100" charset="0"/>
              </a:rPr>
              <a:pPr/>
              <a:t>22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So</a:t>
            </a:r>
            <a:r>
              <a:rPr lang="en-US" baseline="0" dirty="0" smtClean="0"/>
              <a:t> at the end you can see, that proton remains a </a:t>
            </a:r>
            <a:r>
              <a:rPr lang="en-US" baseline="0" dirty="0" err="1" smtClean="0"/>
              <a:t>mistery</a:t>
            </a:r>
            <a:r>
              <a:rPr lang="en-US" baseline="0" dirty="0" smtClean="0"/>
              <a:t>, a surprise if you will.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It is not only the details about the protons structure that are puzzling us, but also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basic property like  its radius remain a </a:t>
            </a:r>
            <a:r>
              <a:rPr lang="en-US" baseline="0" dirty="0" err="1" smtClean="0"/>
              <a:t>mistery</a:t>
            </a:r>
            <a:r>
              <a:rPr lang="en-US" baseline="0" dirty="0" smtClean="0"/>
              <a:t>. Since the observation of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Discrepancy huge progress has been made in the understanding of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Problem and </a:t>
            </a:r>
            <a:r>
              <a:rPr lang="en-US" baseline="0" dirty="0" err="1" smtClean="0"/>
              <a:t>tramendous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effors</a:t>
            </a:r>
            <a:r>
              <a:rPr lang="en-US" baseline="0" dirty="0" smtClean="0"/>
              <a:t> were dedicated to the matter, both experimental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And theoretical. Many new </a:t>
            </a:r>
            <a:r>
              <a:rPr lang="en-US" baseline="0" dirty="0" err="1" smtClean="0"/>
              <a:t>expreiment</a:t>
            </a:r>
            <a:r>
              <a:rPr lang="en-US" baseline="0" dirty="0" smtClean="0"/>
              <a:t> are being performed or foreseen for the next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Year, also on the heavier nuclei like D and 3He, which also provide additional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Insight into the matter</a:t>
            </a:r>
            <a:r>
              <a:rPr lang="is-IS" baseline="0" dirty="0" smtClean="0"/>
              <a:t>… all this with the purpose, to finally determine, how big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I</a:t>
            </a:r>
            <a:r>
              <a:rPr lang="is-IS" baseline="0" dirty="0" smtClean="0"/>
              <a:t>s this basic constituent of matter. 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2758B-3054-844B-AEF9-3DCA87E3E429}" type="slidenum">
              <a:rPr lang="en-US" smtClean="0">
                <a:latin typeface="Comic Sans MS" pitchFamily="-100" charset="0"/>
              </a:rPr>
              <a:pPr/>
              <a:t>23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2758B-3054-844B-AEF9-3DCA87E3E429}" type="slidenum">
              <a:rPr lang="en-US" smtClean="0">
                <a:latin typeface="Comic Sans MS" pitchFamily="-100" charset="0"/>
              </a:rPr>
              <a:pPr/>
              <a:t>24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A special thing about this experiment is, that simultaneously</a:t>
            </a:r>
            <a:r>
              <a:rPr lang="en-US" baseline="0" dirty="0" smtClean="0"/>
              <a:t> with the measurement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Of the elastic cross-section, they will also measure the Moeller cross section,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Which is theoretically well understood understood and could be used for absolute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Normalization of the cross-section. </a:t>
            </a:r>
          </a:p>
          <a:p>
            <a:pPr>
              <a:lnSpc>
                <a:spcPct val="90000"/>
              </a:lnSpc>
              <a:defRPr/>
            </a:pPr>
            <a:endParaRPr lang="en-US" baseline="0" dirty="0" smtClean="0"/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benefit of such approach is that all the problems related to the determination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Of the Luminosity </a:t>
            </a:r>
            <a:r>
              <a:rPr lang="en-US" baseline="0" dirty="0" err="1" smtClean="0"/>
              <a:t>dissapear</a:t>
            </a:r>
            <a:r>
              <a:rPr lang="en-US" baseline="0" dirty="0" smtClean="0"/>
              <a:t>, leaving them only with the uncertainties related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To the detector efficiencies and acceptance. However, if they decide to run such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That only single Moeller electron is detected, than even these uncertainties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err="1" smtClean="0"/>
              <a:t>Dissapear</a:t>
            </a:r>
            <a:r>
              <a:rPr lang="en-US" baseline="0" dirty="0" smtClean="0"/>
              <a:t>, offering them a nice chance for a very precise measurement of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form factor with a sub percent uncertainty. </a:t>
            </a:r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2758B-3054-844B-AEF9-3DCA87E3E429}" type="slidenum">
              <a:rPr lang="en-US" smtClean="0">
                <a:latin typeface="Comic Sans MS" pitchFamily="-100" charset="0"/>
              </a:rPr>
              <a:pPr/>
              <a:t>25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 best present FF measurement is that of JC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Bernauer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that was measured at MAMI and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Published in 2010. In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this experiment with the spectrometer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 of A1 collaboration,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cross-section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was measured in 14 hundred different points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covering the Q2 range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From 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0.8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GeV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/c^2 down to </a:t>
            </a:r>
            <a:r>
              <a:rPr lang="en-US" dirty="0" err="1" smtClean="0">
                <a:ea typeface="ＭＳ Ｐゴシック" pitchFamily="-100" charset="-128"/>
                <a:cs typeface="ＭＳ Ｐゴシック" pitchFamily="-100" charset="-128"/>
              </a:rPr>
              <a:t>obly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4E-3 GeV/c^2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as demonstrated in this picture.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rich set of data could then be used in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Rosenbluth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separation.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Howerver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, the problem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this approach is that when looking along epsilon, the measurements are never made at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Exactly same Q2, which introduces some systematic uncertainty. Furthermore, he would loose a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Part of the acceptance. To avoid this problems, he considered a different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approacth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, where he 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Devised models for the form-factors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and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fitted them directly to all the measured data points for</a:t>
            </a:r>
          </a:p>
          <a:p>
            <a:pPr>
              <a:defRPr/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All Q2 and all theta. He tested different models, which all gave similar and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very precise results. </a:t>
            </a:r>
          </a:p>
          <a:p>
            <a:pPr>
              <a:defRPr/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26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And once we know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charge form-factor, we can also calculate the radius,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Which is defined as a derivative of the form factor at Q2=0. </a:t>
            </a: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However,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 known handicap formula is that the  data are available only to Q2=0.004,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 means that in order to calculate the radius, the data need to be extrapolated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Towards zero, which can led to unwanted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siystematic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offsets. The radii obtained from the existing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Nuclear experiments are  Are shown In this plot, where The first radius was determined by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Hand, while the best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curent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value Is, as I already mentioned, one from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jan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Bernauer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Here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it is also important to emphasize that there is a very important difference between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Determining the radius of the proton and radius determination of the heavy nuclei. With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heavy nuclei, we first derive a physics model for the charge distribution which parameters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Are determined by fitting its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fourier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transformation to the data. And once we know the distribution,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We use this formula to determine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radus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However, with the proton, we somehow do not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Care about the charge distribution, and determine the radius directly from the form-factors. 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if we now compare the nuclear scattering results with the high precision results from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Lamb shift Measurements, about which Aldo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Antognini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was talking about,…</a:t>
            </a: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27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So, could it be, that there is a term missing in the calculation? Since the the lepton 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Corrections to the leasing diagram are well known and calculated by different 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Groups, the diagram, that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coould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contribute the missing 320ueV is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hadronic</a:t>
            </a: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Two photon exchange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diargam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And here comes in the first contribution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 the S1 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project and our theoretical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collegaues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(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especiall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M. Gorstein), Who evaluated the 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contribution of this two photon exchange diagrams. Unfortunately, they determined, 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That this diagram contributes only 30ueV, which is 10x smaller than what we need,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means that a missing term in calculation could also not be the answer. 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1A7AC8-5B55-EF42-87D5-13A1B62B6E85}" type="slidenum">
              <a:rPr lang="en-US" smtClean="0">
                <a:latin typeface="Comic Sans MS" pitchFamily="-100" charset="0"/>
              </a:rPr>
              <a:pPr/>
              <a:t>28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>
              <a:defRPr/>
            </a:pPr>
            <a:r>
              <a:rPr lang="en-US" sz="1000" dirty="0"/>
              <a:t>The </a:t>
            </a:r>
            <a:r>
              <a:rPr lang="en-US" sz="1000" dirty="0" err="1"/>
              <a:t>radiative</a:t>
            </a:r>
            <a:r>
              <a:rPr lang="en-US" sz="1000" dirty="0"/>
              <a:t> tail of the elastic peak is dominated by the contributions of two Bethe-</a:t>
            </a:r>
            <a:r>
              <a:rPr lang="en-US" sz="1000" dirty="0" err="1"/>
              <a:t>Heitler</a:t>
            </a:r>
            <a:r>
              <a:rPr lang="en-US" sz="1000" dirty="0"/>
              <a:t> </a:t>
            </a:r>
          </a:p>
          <a:p>
            <a:pPr>
              <a:defRPr/>
            </a:pPr>
            <a:r>
              <a:rPr lang="en-US" sz="1000" dirty="0"/>
              <a:t>diagrams. The initial state radiation graph, where the incident electron emits real photon </a:t>
            </a:r>
          </a:p>
          <a:p>
            <a:pPr>
              <a:defRPr/>
            </a:pPr>
            <a:r>
              <a:rPr lang="en-US" sz="1000" dirty="0"/>
              <a:t>before interacting with proton and final state radiation diagram, where photon is emitted </a:t>
            </a:r>
          </a:p>
          <a:p>
            <a:pPr>
              <a:defRPr/>
            </a:pPr>
            <a:r>
              <a:rPr lang="en-US" sz="1000" dirty="0"/>
              <a:t>only after the interaction. 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The plot here on the right shows the results of the MC simulation for the elastic scattering, </a:t>
            </a:r>
          </a:p>
          <a:p>
            <a:pPr>
              <a:defRPr/>
            </a:pPr>
            <a:r>
              <a:rPr lang="en-US" sz="1000" dirty="0"/>
              <a:t>Considering The initial state and final state radiation, as a function of  measured or</a:t>
            </a:r>
          </a:p>
          <a:p>
            <a:pPr>
              <a:defRPr/>
            </a:pPr>
            <a:r>
              <a:rPr lang="en-US" sz="1000" dirty="0"/>
              <a:t> reconstructed Q2  and The vertex Q2, so true Q2 of a photon that interacts with the proton. </a:t>
            </a:r>
          </a:p>
          <a:p>
            <a:pPr>
              <a:defRPr/>
            </a:pPr>
            <a:r>
              <a:rPr lang="en-US" sz="1000" dirty="0"/>
              <a:t>You can see, that in the case, when real photon is emitted before the interaction </a:t>
            </a:r>
          </a:p>
          <a:p>
            <a:pPr>
              <a:defRPr/>
            </a:pPr>
            <a:r>
              <a:rPr lang="en-US" sz="1000" dirty="0"/>
              <a:t>Q2Reconstructed agrees with the Q2 at the Vertex. However, when the scattered electron</a:t>
            </a:r>
          </a:p>
          <a:p>
            <a:pPr>
              <a:defRPr/>
            </a:pPr>
            <a:r>
              <a:rPr lang="en-US" sz="1000" dirty="0"/>
              <a:t> emits real photon, then Q2Vertex remains constant, While the reconstructed Q2 is lowered </a:t>
            </a:r>
          </a:p>
          <a:p>
            <a:pPr>
              <a:defRPr/>
            </a:pPr>
            <a:r>
              <a:rPr lang="en-US" sz="1000" dirty="0"/>
              <a:t>for the energy taken away by the real photon. 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Unfortunately in the experiment we can measure only ReconstructedQ2, which means, that </a:t>
            </a:r>
          </a:p>
          <a:p>
            <a:pPr>
              <a:defRPr/>
            </a:pPr>
            <a:r>
              <a:rPr lang="en-US" sz="1000" dirty="0"/>
              <a:t>Looking only at data, we can not distinguish ISR from FSR.  However, by combining the data</a:t>
            </a:r>
          </a:p>
          <a:p>
            <a:pPr>
              <a:defRPr/>
            </a:pPr>
            <a:r>
              <a:rPr lang="en-US" sz="1000" dirty="0"/>
              <a:t>to this simulation, we believe that information corresponding to ISR can be reached. And this </a:t>
            </a:r>
          </a:p>
          <a:p>
            <a:pPr>
              <a:defRPr/>
            </a:pPr>
            <a:r>
              <a:rPr lang="en-US" sz="1000" dirty="0"/>
              <a:t>Is the basic idea of this new MAMI experiment, which will hopefully allow us to extract </a:t>
            </a:r>
            <a:r>
              <a:rPr lang="en-US" sz="1000" dirty="0" err="1"/>
              <a:t>FFs</a:t>
            </a:r>
            <a:r>
              <a:rPr lang="en-US" sz="1000" dirty="0"/>
              <a:t> for </a:t>
            </a:r>
          </a:p>
          <a:p>
            <a:pPr>
              <a:defRPr/>
            </a:pPr>
            <a:r>
              <a:rPr lang="en-US" sz="1000" dirty="0"/>
              <a:t>Q2 as low as 10E-4.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The experiment is </a:t>
            </a:r>
            <a:r>
              <a:rPr lang="en-US" sz="1000" dirty="0" err="1"/>
              <a:t>desiged</a:t>
            </a:r>
            <a:r>
              <a:rPr lang="en-US" sz="1000" dirty="0"/>
              <a:t> such that the data also at higher Q2s are collected, such that tail of all three </a:t>
            </a:r>
          </a:p>
          <a:p>
            <a:pPr>
              <a:defRPr/>
            </a:pPr>
            <a:r>
              <a:rPr lang="en-US" sz="1000" dirty="0"/>
              <a:t>settings overlap. This will allow us  to test our procedure in a region where </a:t>
            </a:r>
            <a:r>
              <a:rPr lang="en-US" sz="1000" dirty="0" err="1"/>
              <a:t>FFs</a:t>
            </a:r>
            <a:r>
              <a:rPr lang="en-US" sz="1000" dirty="0"/>
              <a:t> are well understood. </a:t>
            </a:r>
          </a:p>
          <a:p>
            <a:pPr>
              <a:defRPr/>
            </a:pPr>
            <a:r>
              <a:rPr lang="en-US" sz="1000" dirty="0"/>
              <a:t>In other  words, in these tests, we will extract </a:t>
            </a:r>
            <a:r>
              <a:rPr lang="en-US" sz="1000" dirty="0" err="1"/>
              <a:t>FFs</a:t>
            </a:r>
            <a:r>
              <a:rPr lang="en-US" sz="1000" dirty="0"/>
              <a:t> from that </a:t>
            </a:r>
            <a:r>
              <a:rPr lang="en-US" sz="1000" dirty="0" err="1"/>
              <a:t>radiative</a:t>
            </a:r>
            <a:r>
              <a:rPr lang="en-US" sz="1000" dirty="0"/>
              <a:t> tail and compare it to the </a:t>
            </a:r>
            <a:r>
              <a:rPr lang="en-US" sz="1000" dirty="0" err="1"/>
              <a:t>FFs</a:t>
            </a:r>
            <a:endParaRPr lang="en-US" sz="1000" dirty="0"/>
          </a:p>
          <a:p>
            <a:pPr>
              <a:defRPr/>
            </a:pPr>
            <a:r>
              <a:rPr lang="en-US" sz="1000" dirty="0"/>
              <a:t>from the peak.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The measurements for this experiment have been performed last year and now we are at the </a:t>
            </a:r>
          </a:p>
          <a:p>
            <a:pPr>
              <a:defRPr/>
            </a:pPr>
            <a:r>
              <a:rPr lang="en-US" sz="1000" dirty="0"/>
              <a:t>Stage of doing the analysis. I believe that this is a very nice project and idea, but some people </a:t>
            </a:r>
          </a:p>
          <a:p>
            <a:pPr>
              <a:defRPr/>
            </a:pPr>
            <a:r>
              <a:rPr lang="en-US" sz="1000" dirty="0"/>
              <a:t>Will be always skeptic, because we need to relay on the simulation in order to extract the data. 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  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D63BAF-F11B-934A-A1C2-3A266DBFE5E2}" type="slidenum">
              <a:rPr lang="en-US" smtClean="0">
                <a:latin typeface="Comic Sans MS" pitchFamily="-100" charset="0"/>
              </a:rPr>
              <a:pPr/>
              <a:t>29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Since the early 60s, the electromagnetic structure of the nucleon has been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Predominantly studied by scattering fast electrons off fixed hydrogen targets in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Facilities like MAMI. </a:t>
            </a:r>
          </a:p>
          <a:p>
            <a:pPr>
              <a:lnSpc>
                <a:spcPct val="90000"/>
              </a:lnSpc>
            </a:pP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born’s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limit of one photon exchange, the CS for such process is described with the </a:t>
            </a:r>
          </a:p>
          <a:p>
            <a:pPr>
              <a:lnSpc>
                <a:spcPct val="90000"/>
              </a:lnSpc>
            </a:pP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Rosenbluth’s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formula: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A2EA-4611-2844-B6FF-6A162871EF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506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-100" charset="-128"/>
                <a:cs typeface="ＭＳ Ｐゴシック" pitchFamily="-100" charset="-128"/>
              </a:rPr>
              <a:t>This plot shows the kinematic points for which we collected our data,</a:t>
            </a:r>
          </a:p>
          <a:p>
            <a:r>
              <a:rPr lang="en-US" smtClean="0">
                <a:ea typeface="ＭＳ Ｐゴシック" pitchFamily="-100" charset="-128"/>
                <a:cs typeface="ＭＳ Ｐゴシック" pitchFamily="-100" charset="-128"/>
              </a:rPr>
              <a:t>Together with the corresponding Q2 at the vertex. Settings are chosen </a:t>
            </a:r>
          </a:p>
          <a:p>
            <a:r>
              <a:rPr lang="en-US" smtClean="0">
                <a:ea typeface="ＭＳ Ｐゴシック" pitchFamily="-100" charset="-128"/>
                <a:cs typeface="ＭＳ Ｐゴシック" pitchFamily="-100" charset="-128"/>
              </a:rPr>
              <a:t>such, that two neighboring settings overlap for Half of the acceptance,</a:t>
            </a:r>
          </a:p>
          <a:p>
            <a:r>
              <a:rPr lang="en-US" smtClean="0">
                <a:ea typeface="ＭＳ Ｐゴシック" pitchFamily="-100" charset="-128"/>
                <a:cs typeface="ＭＳ Ｐゴシック" pitchFamily="-100" charset="-128"/>
              </a:rPr>
              <a:t>To minimize systematic uncertainties.  </a:t>
            </a:r>
          </a:p>
          <a:p>
            <a:endParaRPr lang="en-US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smtClean="0">
                <a:ea typeface="ＭＳ Ｐゴシック" pitchFamily="-100" charset="-128"/>
                <a:cs typeface="ＭＳ Ｐゴシック" pitchFamily="-100" charset="-128"/>
              </a:rPr>
              <a:t>As already explained, kinematic points for all three energy settings </a:t>
            </a:r>
          </a:p>
          <a:p>
            <a:r>
              <a:rPr lang="en-US" smtClean="0">
                <a:ea typeface="ＭＳ Ｐゴシック" pitchFamily="-100" charset="-128"/>
                <a:cs typeface="ＭＳ Ｐゴシック" pitchFamily="-100" charset="-128"/>
              </a:rPr>
              <a:t>Overlap, which will give us ability to test the ISR approach, by comparing</a:t>
            </a:r>
          </a:p>
          <a:p>
            <a:r>
              <a:rPr lang="en-US" smtClean="0">
                <a:ea typeface="ＭＳ Ｐゴシック" pitchFamily="-100" charset="-128"/>
                <a:cs typeface="ＭＳ Ｐゴシック" pitchFamily="-100" charset="-128"/>
              </a:rPr>
              <a:t>The FF from the peak with those extracted from the tail.</a:t>
            </a:r>
          </a:p>
          <a:p>
            <a:r>
              <a:rPr lang="en-US" smtClean="0">
                <a:ea typeface="ＭＳ Ｐゴシック" pitchFamily="-100" charset="-128"/>
                <a:cs typeface="ＭＳ Ｐゴシック" pitchFamily="-100" charset="-128"/>
              </a:rPr>
              <a:t>     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F70E1E-AADF-A248-8D49-8DDEF19D7C55}" type="slidenum">
              <a:rPr lang="en-US" smtClean="0">
                <a:latin typeface="Comic Sans MS" pitchFamily="-100" charset="0"/>
              </a:rPr>
              <a:pPr/>
              <a:t>30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first such experiment, that will be able to reach smaller Q2 is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err="1" smtClean="0"/>
              <a:t>Prad</a:t>
            </a:r>
            <a:r>
              <a:rPr lang="en-US" baseline="0" dirty="0" smtClean="0"/>
              <a:t> experiment at </a:t>
            </a:r>
            <a:r>
              <a:rPr lang="en-US" baseline="0" dirty="0" err="1" smtClean="0"/>
              <a:t>Jlab</a:t>
            </a:r>
            <a:r>
              <a:rPr lang="en-US" baseline="0" dirty="0" smtClean="0"/>
              <a:t>. The experiment will be performed at Hall-B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In 2016 and will use </a:t>
            </a:r>
            <a:r>
              <a:rPr lang="en-US" dirty="0" smtClean="0"/>
              <a:t>a </a:t>
            </a:r>
            <a:r>
              <a:rPr lang="en-US" dirty="0" err="1" smtClean="0"/>
              <a:t>windowsless</a:t>
            </a:r>
            <a:r>
              <a:rPr lang="en-US" dirty="0" smtClean="0"/>
              <a:t> </a:t>
            </a:r>
            <a:r>
              <a:rPr lang="en-US" dirty="0" err="1" smtClean="0"/>
              <a:t>gasous</a:t>
            </a:r>
            <a:r>
              <a:rPr lang="en-US" dirty="0" smtClean="0"/>
              <a:t> target and a highly segmented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forward angle calorimeter. This </a:t>
            </a:r>
            <a:r>
              <a:rPr lang="en-US" dirty="0" err="1" smtClean="0"/>
              <a:t>magneticspectrometer</a:t>
            </a:r>
            <a:r>
              <a:rPr lang="en-US" dirty="0" smtClean="0"/>
              <a:t> free approach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allows them to reach extremely small scattering </a:t>
            </a:r>
            <a:r>
              <a:rPr lang="en-US" baseline="0" dirty="0" smtClean="0"/>
              <a:t> </a:t>
            </a:r>
            <a:r>
              <a:rPr lang="en-US" dirty="0" smtClean="0"/>
              <a:t>Angles and consequently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measure FF at Q2 as low as 10-4. 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 experiment was fully</a:t>
            </a:r>
            <a:r>
              <a:rPr lang="en-US" baseline="0" dirty="0" smtClean="0"/>
              <a:t> </a:t>
            </a:r>
            <a:r>
              <a:rPr lang="en-US" dirty="0" smtClean="0"/>
              <a:t>Approved by PAC and is scheduled to run in Hall-B in 2016.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052452-930F-ED4E-910C-1057434DFB08}" type="slidenum">
              <a:rPr lang="en-US" smtClean="0">
                <a:latin typeface="Comic Sans MS" pitchFamily="-100" charset="0"/>
              </a:rPr>
              <a:pPr/>
              <a:t>31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A special thing about this experiment is, that simultaneously</a:t>
            </a:r>
            <a:r>
              <a:rPr lang="en-US" baseline="0" dirty="0" smtClean="0"/>
              <a:t> with the measurement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Of the elastic cross-section, they will also measure the Moeller cross section,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Which is theoretically well understood understood and could be used for absolute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Normalization of the cross-section. </a:t>
            </a:r>
          </a:p>
          <a:p>
            <a:pPr>
              <a:lnSpc>
                <a:spcPct val="90000"/>
              </a:lnSpc>
              <a:defRPr/>
            </a:pPr>
            <a:endParaRPr lang="en-US" baseline="0" dirty="0" smtClean="0"/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benefit of such approach is that all the problems related to the determination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Of the Luminosity </a:t>
            </a:r>
            <a:r>
              <a:rPr lang="en-US" baseline="0" dirty="0" err="1" smtClean="0"/>
              <a:t>dissapear</a:t>
            </a:r>
            <a:r>
              <a:rPr lang="en-US" baseline="0" dirty="0" smtClean="0"/>
              <a:t>, leaving them only with the uncertainties related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To the detector efficiencies and acceptance. However, if they decide to run such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That only single Moeller electron is detected, than even these uncertainties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err="1" smtClean="0"/>
              <a:t>Dissapear</a:t>
            </a:r>
            <a:r>
              <a:rPr lang="en-US" baseline="0" dirty="0" smtClean="0"/>
              <a:t>, offering them a nice chance for a very precise measurement of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form factor with a sub percent uncertainty. </a:t>
            </a:r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2758B-3054-844B-AEF9-3DCA87E3E429}" type="slidenum">
              <a:rPr lang="en-US" smtClean="0">
                <a:latin typeface="Comic Sans MS" pitchFamily="-100" charset="0"/>
              </a:rPr>
              <a:pPr/>
              <a:t>32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There are many many different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potential explanations now on the market,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Ranging from the trivial errors in the measurements down to the controversial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Claims that there must be something fundamentally wrong with the QED and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Ideas about effects and physics beyond Standard model. </a:t>
            </a:r>
          </a:p>
          <a:p>
            <a:pPr>
              <a:defRPr/>
            </a:pP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However, in order to confirm or deny any of these scenarios further theoretical 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experimental efforts are required. 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defRPr/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defRPr/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1A7AC8-5B55-EF42-87D5-13A1B62B6E85}" type="slidenum">
              <a:rPr lang="en-US" smtClean="0">
                <a:latin typeface="Comic Sans MS" pitchFamily="-100" charset="0"/>
              </a:rPr>
              <a:pPr/>
              <a:t>33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So, what if there is an </a:t>
            </a:r>
            <a:r>
              <a:rPr lang="en-US" dirty="0" err="1" smtClean="0"/>
              <a:t>interraction</a:t>
            </a:r>
            <a:r>
              <a:rPr lang="en-US" dirty="0" smtClean="0"/>
              <a:t> that causes </a:t>
            </a:r>
            <a:r>
              <a:rPr lang="en-US" dirty="0" err="1" smtClean="0"/>
              <a:t>muon</a:t>
            </a:r>
            <a:r>
              <a:rPr lang="en-US" dirty="0" smtClean="0"/>
              <a:t> to couple differently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To the proton </a:t>
            </a:r>
            <a:r>
              <a:rPr lang="en-US" dirty="0" err="1" smtClean="0"/>
              <a:t>ans</a:t>
            </a:r>
            <a:r>
              <a:rPr lang="en-US" dirty="0" smtClean="0"/>
              <a:t> electron. The idea of new force and corresponding mediator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Particle in the  </a:t>
            </a:r>
            <a:r>
              <a:rPr lang="en-US" dirty="0" err="1" smtClean="0"/>
              <a:t>GeV</a:t>
            </a:r>
            <a:r>
              <a:rPr lang="en-US" dirty="0" smtClean="0"/>
              <a:t> scale is </a:t>
            </a:r>
            <a:r>
              <a:rPr lang="en-US" dirty="0" err="1" smtClean="0"/>
              <a:t>interresting</a:t>
            </a:r>
            <a:r>
              <a:rPr lang="en-US" dirty="0" smtClean="0"/>
              <a:t> also because, it could at the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Same time explain the </a:t>
            </a:r>
            <a:r>
              <a:rPr lang="en-US" dirty="0" err="1" smtClean="0"/>
              <a:t>muonic</a:t>
            </a:r>
            <a:r>
              <a:rPr lang="en-US" dirty="0" smtClean="0"/>
              <a:t> g-2 puzzle. The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mu</a:t>
            </a:r>
            <a:r>
              <a:rPr lang="en-US" dirty="0" smtClean="0"/>
              <a:t> universality has been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Of course tested but the constraints are still loose enough to allow for such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Explanations. This plot shows the results of one of the early universality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Checks. The </a:t>
            </a:r>
            <a:r>
              <a:rPr lang="en-US" dirty="0" err="1" smtClean="0"/>
              <a:t>y</a:t>
            </a:r>
            <a:r>
              <a:rPr lang="en-US" dirty="0" smtClean="0"/>
              <a:t> axis  is a proton </a:t>
            </a:r>
            <a:r>
              <a:rPr lang="en-US" dirty="0" err="1" smtClean="0"/>
              <a:t>formfactor</a:t>
            </a:r>
            <a:r>
              <a:rPr lang="en-US" dirty="0" smtClean="0"/>
              <a:t> ratio at Q2=0 for measurement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With </a:t>
            </a:r>
            <a:r>
              <a:rPr lang="en-US" dirty="0" err="1" smtClean="0"/>
              <a:t>muons</a:t>
            </a:r>
            <a:r>
              <a:rPr lang="en-US" dirty="0" smtClean="0"/>
              <a:t> and and electrons, while </a:t>
            </a:r>
            <a:r>
              <a:rPr lang="en-US" dirty="0" err="1" smtClean="0"/>
              <a:t>x</a:t>
            </a:r>
            <a:r>
              <a:rPr lang="en-US" dirty="0" smtClean="0"/>
              <a:t> axis corresponds to how fast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 universality breaks with the increasing Q2. What they measured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Is a point, that is 2sigma away from the ideal </a:t>
            </a:r>
            <a:r>
              <a:rPr lang="en-US" dirty="0" err="1" smtClean="0"/>
              <a:t>iniversality</a:t>
            </a:r>
            <a:r>
              <a:rPr lang="en-US" dirty="0" smtClean="0"/>
              <a:t> point. 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There have been different mediator particles proposed, but the most </a:t>
            </a:r>
            <a:r>
              <a:rPr lang="en-US" dirty="0" err="1" smtClean="0"/>
              <a:t>interresting</a:t>
            </a: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Is most </a:t>
            </a:r>
            <a:r>
              <a:rPr lang="en-US" dirty="0" err="1" smtClean="0"/>
              <a:t>deffenetly</a:t>
            </a:r>
            <a:r>
              <a:rPr lang="en-US" dirty="0" smtClean="0"/>
              <a:t> the U(1) gauge boson, that mediates </a:t>
            </a:r>
            <a:r>
              <a:rPr lang="en-US" dirty="0" err="1" smtClean="0"/>
              <a:t>interraction</a:t>
            </a:r>
            <a:r>
              <a:rPr lang="en-US" dirty="0" smtClean="0"/>
              <a:t> between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 dark matter and the standard model. The search for this particle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Has also been a hot topic</a:t>
            </a:r>
            <a:r>
              <a:rPr lang="en-US" baseline="0" dirty="0" smtClean="0"/>
              <a:t> nowadays, but has unfortunately not been found yet. </a:t>
            </a: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     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 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AB079A-32FB-E54E-8D85-AF7CA949ECBF}" type="slidenum">
              <a:rPr lang="en-US" smtClean="0">
                <a:latin typeface="Comic Sans MS" pitchFamily="-100" charset="0"/>
              </a:rPr>
              <a:pPr/>
              <a:t>34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There are many new experiments foreseen for the near future that aim to shed light on this topic.  In this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Presentation I would like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to mention only one of them, the Initial state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radiaton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experiment, that we are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Performing in Mainz.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C7E6B1-4731-D240-A1AE-3179F9BA742D}" type="slidenum">
              <a:rPr lang="en-US" smtClean="0">
                <a:latin typeface="Comic Sans MS" pitchFamily="-100" charset="0"/>
              </a:rPr>
              <a:pPr/>
              <a:t>35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At the end I would like to mention, that the cross-section data discussed in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Beginning are being accompanied by many different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reanalyses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, with their own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Extraction of the radius, that are shown here. And looking at this plot I can not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get rid of the feeling, that after 2010 these Results somehow tend to lower values.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So the question is, can all of these Fits be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thrusted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? I do not want to judge the results,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but would like to emphasize four criteria, that  credible fit should obey.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It should be efficient, meaning that the  the variance of the fit should be minimal.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Then the fit should be unbiased, meaning that if we generate pseudo data with a give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Radius, the fit to these data should return the same value. Fits should also be robust,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So that it does not change dramatically if small perturbation is applied. It should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Also be consistent, meaning that if we expand the fitting range, the parameters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Should change accordingly and it should Be physical. With that I mean, that it is not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Enough just to find the fit that agrees with the data, but should result in meaningful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Charge distribution in coordinate space , without poles etc.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36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If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we decide go to a special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Breit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coordinate system of no Energy transfer, there Form-factors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Get especially nice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intepretation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 There the FFs depend only on the momentum transfer three vector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And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can be interpreted as the Fourier transformation of the charge distribution. Hence, if we measure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FFs as a function of the Q, we can determine how are the magnetization and charge distributed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Inside the nucleons. If the measured FF is constant, then we get point like charge distribution, if the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FF has a dipole form, than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distibution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is exponential, and if we get a oscillatory shape of the FF, than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usualy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results in a spherical charge distribution with a diffuse surface. And, measuring FF and determining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parameters of the charge distribution of the nucleon is actually our fundamental goal.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37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To exercise this idea, I made a simple model, and added a diagram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To my simulation with a heavy vector boson and a vertex weighted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And interaction vertices weighted with coupling constant epsilon.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And there results that I got are shown here, where you can see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relative difference between the  modified and standard cross section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As a function of mass of the boson and the available Q2. And you can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See that for this </a:t>
            </a:r>
            <a:r>
              <a:rPr lang="en-US" baseline="0" dirty="0" err="1" smtClean="0"/>
              <a:t>unphysically</a:t>
            </a:r>
            <a:r>
              <a:rPr lang="en-US" baseline="0" dirty="0" smtClean="0"/>
              <a:t> large coupling constant we get a percent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Difference, meaning that finding new physics with ISR is very unlikely. </a:t>
            </a:r>
          </a:p>
          <a:p>
            <a:pPr>
              <a:lnSpc>
                <a:spcPct val="90000"/>
              </a:lnSpc>
              <a:defRPr/>
            </a:pPr>
            <a:endParaRPr lang="en-US" baseline="0" dirty="0" smtClean="0"/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  </a:t>
            </a:r>
            <a:endParaRPr lang="en-US" dirty="0" smtClean="0"/>
          </a:p>
          <a:p>
            <a:pPr>
              <a:lnSpc>
                <a:spcPct val="90000"/>
              </a:lnSpc>
            </a:pP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051193-6E5A-5F4C-819F-5ACB34D2D85F}" type="slidenum">
              <a:rPr lang="en-US" smtClean="0">
                <a:latin typeface="Comic Sans MS" pitchFamily="-100" charset="0"/>
              </a:rPr>
              <a:pPr/>
              <a:t>38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endParaRPr lang="en-US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647E1C-0FB4-8845-9ED8-AFE7785C925D}" type="slidenum">
              <a:rPr lang="en-US" smtClean="0">
                <a:latin typeface="Comic Sans MS" pitchFamily="-100" charset="0"/>
              </a:rPr>
              <a:pPr/>
              <a:t>39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… written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here. This formula is nice because directly shows the beauty of the  experiments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With the electrons. The lepton part of the interaction is exactly calculable and is contained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Inside the Mott cross section, thus gives us the direct insight into the electromagnetic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Properties of the nucleons, which is contained inside the two Sachs form-factors GE and GM.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They carry information about the charge and magnetization distributions inside the nucleons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depend only on the Q2, which is the square of the four momentum transferred to the nucleon.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Here tau is a simple kinematic factor, while epsilon represents size of the longitudinal polarization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the virtual photon.  </a:t>
            </a:r>
          </a:p>
          <a:p>
            <a:pPr>
              <a:lnSpc>
                <a:spcPct val="90000"/>
              </a:lnSpc>
            </a:pP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9F387F-A906-0D47-A7D6-1465E2CBD233}" type="slidenum">
              <a:rPr lang="en-US" smtClean="0">
                <a:latin typeface="Comic Sans MS" pitchFamily="-100" charset="0"/>
              </a:rPr>
              <a:pPr/>
              <a:t>4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In the scattering experiments the radius of a proton is obtained indirectly by measuring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 cross-section for the electrons off </a:t>
            </a:r>
            <a:r>
              <a:rPr lang="en-US" dirty="0" err="1" smtClean="0"/>
              <a:t>Hydrogen.The</a:t>
            </a:r>
            <a:r>
              <a:rPr lang="en-US" dirty="0" smtClean="0"/>
              <a:t> measured cross section depends on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two form factors GE and GM, which carry the information about the charge and magnetization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distribution inside the proton. To extract these form-factors from the data, </a:t>
            </a:r>
            <a:r>
              <a:rPr lang="en-US" dirty="0" err="1" smtClean="0"/>
              <a:t>Rosenbluth</a:t>
            </a:r>
            <a:r>
              <a:rPr lang="en-US" dirty="0" smtClean="0"/>
              <a:t> separation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is employed, or a more sophisticated Super-</a:t>
            </a:r>
            <a:r>
              <a:rPr lang="en-US" dirty="0" err="1" smtClean="0"/>
              <a:t>Rosenbluth</a:t>
            </a:r>
            <a:r>
              <a:rPr lang="en-US" dirty="0" smtClean="0"/>
              <a:t> separation developed by Jan </a:t>
            </a:r>
            <a:r>
              <a:rPr lang="en-US" dirty="0" err="1" smtClean="0"/>
              <a:t>Bernauer</a:t>
            </a:r>
            <a:r>
              <a:rPr lang="en-US" dirty="0" smtClean="0"/>
              <a:t>,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where the FF are determined by comparing the data directly to the simulation, that uses different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FF parameterizations.  The parameters of this parameterizations are determined using a Chi2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Parameterization. Then, Considering that FF are Fourier transformations of charge distributions,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 best value of the charge radius can be determined by this formula.  In an approximation that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GE can be described by the dipole function, this means, that proton charge distribution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obeys the exponential function.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Of course, A known problem of this technique is, that for calculation of charge radius a derivative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of the </a:t>
            </a:r>
            <a:r>
              <a:rPr lang="en-US" dirty="0" err="1" smtClean="0"/>
              <a:t>FFs</a:t>
            </a:r>
            <a:r>
              <a:rPr lang="en-US" dirty="0" smtClean="0"/>
              <a:t> at Q2=0 is required, where no data exist. The measurements exist at very small values,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but data at Q2&lt;0.005 are still missing.  Therefore we need to rely in our Calculations on the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extrapolation of the Form-Factors to Q2. This means, that If by any chance something strange is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happening with </a:t>
            </a:r>
            <a:r>
              <a:rPr lang="en-US" dirty="0" err="1" smtClean="0"/>
              <a:t>FFs</a:t>
            </a:r>
            <a:r>
              <a:rPr lang="en-US" dirty="0" smtClean="0"/>
              <a:t> at very low Q2&lt;0.005, this could result in a different value of the Proton charge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radius. </a:t>
            </a: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2E6269-993D-824C-9054-447D0C633657}" type="slidenum">
              <a:rPr lang="en-US" smtClean="0">
                <a:latin typeface="Comic Sans MS" pitchFamily="-100" charset="0"/>
              </a:rPr>
              <a:pPr/>
              <a:t>40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Now…. I would like to point out, that investigating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Formafactors</a:t>
            </a:r>
            <a:r>
              <a:rPr lang="en-US" baseline="0" dirty="0" smtClean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with the electron scattering experiments in the space like region is only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One side of the story. Form-factors also have another face in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time-like region that is very poorly understood and can be investigated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Via the </a:t>
            </a:r>
            <a:r>
              <a:rPr lang="en-US" baseline="0" dirty="0" err="1" smtClean="0"/>
              <a:t>anihilation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ckreation</a:t>
            </a:r>
            <a:r>
              <a:rPr lang="en-US" baseline="0" dirty="0" smtClean="0"/>
              <a:t> of the nucleon-antinucleon pairs.  </a:t>
            </a:r>
            <a:endParaRPr 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785D72-1C30-034C-84C4-CE6BCF3726E6}" type="slidenum">
              <a:rPr lang="en-US" smtClean="0">
                <a:latin typeface="Comic Sans MS" pitchFamily="-100" charset="0"/>
              </a:rPr>
              <a:pPr/>
              <a:t>41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cross-section for creation of the nucleon-antinucleon pairs via </a:t>
            </a:r>
            <a:r>
              <a:rPr lang="en-US" baseline="0" dirty="0" err="1" smtClean="0"/>
              <a:t>anihilation</a:t>
            </a:r>
            <a:endParaRPr lang="en-US" baseline="0" dirty="0" smtClean="0"/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Of the lepton pair has very similar structure to the </a:t>
            </a:r>
            <a:r>
              <a:rPr lang="en-US" baseline="0" dirty="0" err="1" smtClean="0"/>
              <a:t>Rosenbluth</a:t>
            </a:r>
            <a:r>
              <a:rPr lang="en-US" baseline="0" dirty="0" smtClean="0"/>
              <a:t> formula,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Again depending on the GE and GM. And there are two important facts to know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When investigating such processes. First at high Q2 the GE becomes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Irrelevant and second, at high Q*2 the QDC predicts from basic principles,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That the form factor in the </a:t>
            </a:r>
            <a:r>
              <a:rPr lang="en-US" baseline="0" dirty="0" err="1" smtClean="0"/>
              <a:t>timelike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regioin</a:t>
            </a:r>
            <a:r>
              <a:rPr lang="en-US" baseline="0" dirty="0" smtClean="0"/>
              <a:t> should agree with the one n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err="1" smtClean="0"/>
              <a:t>Spece</a:t>
            </a:r>
            <a:r>
              <a:rPr lang="en-US" baseline="0" dirty="0" smtClean="0"/>
              <a:t> like region. </a:t>
            </a:r>
          </a:p>
          <a:p>
            <a:pPr>
              <a:lnSpc>
                <a:spcPct val="90000"/>
              </a:lnSpc>
              <a:defRPr/>
            </a:pPr>
            <a:endParaRPr lang="en-US" baseline="0" dirty="0" smtClean="0"/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However, the experiments discovered, that the measured FF is much larger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than its brother in the </a:t>
            </a:r>
            <a:r>
              <a:rPr lang="en-US" baseline="0" dirty="0" err="1" smtClean="0"/>
              <a:t>specelike</a:t>
            </a:r>
            <a:r>
              <a:rPr lang="en-US" baseline="0" dirty="0" smtClean="0"/>
              <a:t> region, which is the first open question: where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Does this difference come from? The second open question is related to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err="1" smtClean="0"/>
              <a:t>Measurment</a:t>
            </a:r>
            <a:r>
              <a:rPr lang="en-US" baseline="0" dirty="0" smtClean="0"/>
              <a:t> of the FF ratio, where two experiments gave excluding results. 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785D72-1C30-034C-84C4-CE6BCF3726E6}" type="slidenum">
              <a:rPr lang="en-US" smtClean="0">
                <a:latin typeface="Comic Sans MS" pitchFamily="-100" charset="0"/>
              </a:rPr>
              <a:pPr/>
              <a:t>42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So, To</a:t>
            </a:r>
            <a:r>
              <a:rPr lang="en-US" baseline="0" dirty="0" smtClean="0"/>
              <a:t> improve the current situation, the Mainz group started an initiative at BES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Which aims to </a:t>
            </a:r>
            <a:r>
              <a:rPr lang="en-US" baseline="0" dirty="0" err="1" smtClean="0"/>
              <a:t>remeasure</a:t>
            </a:r>
            <a:r>
              <a:rPr lang="en-US" baseline="0" dirty="0" smtClean="0"/>
              <a:t> the form-factors in the </a:t>
            </a:r>
            <a:r>
              <a:rPr lang="en-US" baseline="0" dirty="0" err="1" smtClean="0"/>
              <a:t>timelike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regoin</a:t>
            </a:r>
            <a:r>
              <a:rPr lang="en-US" baseline="0" dirty="0" smtClean="0"/>
              <a:t> with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Much better precision. Since, BEPC is the fixed energy machine, they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Also use the ISR approach to be able to measure at the more than one energy.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What you see here on these two plots in red, are their results from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First quick energy sweep of the region, which already produced world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Best results. Once, proving that the approach works, they performed a much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More detailed sweep last year, which data are now under the analysis, and will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Provide even further </a:t>
            </a:r>
            <a:r>
              <a:rPr lang="en-US" baseline="0" dirty="0" err="1" smtClean="0"/>
              <a:t>constraines</a:t>
            </a:r>
            <a:r>
              <a:rPr lang="en-US" baseline="0" dirty="0" smtClean="0"/>
              <a:t> to the form-factors in the time like region.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785D72-1C30-034C-84C4-CE6BCF3726E6}" type="slidenum">
              <a:rPr lang="en-US" smtClean="0">
                <a:latin typeface="Comic Sans MS" pitchFamily="-100" charset="0"/>
              </a:rPr>
              <a:pPr/>
              <a:t>43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Of course,</a:t>
            </a:r>
            <a:r>
              <a:rPr lang="en-US" baseline="0" dirty="0" smtClean="0"/>
              <a:t> our </a:t>
            </a:r>
            <a:r>
              <a:rPr lang="en-US" baseline="0" dirty="0" err="1" smtClean="0"/>
              <a:t>ultimative</a:t>
            </a:r>
            <a:r>
              <a:rPr lang="en-US" baseline="0" dirty="0" smtClean="0"/>
              <a:t> goal is to understand the </a:t>
            </a:r>
            <a:r>
              <a:rPr lang="en-US" baseline="0" dirty="0" err="1" smtClean="0"/>
              <a:t>behaviour</a:t>
            </a:r>
            <a:r>
              <a:rPr lang="en-US" baseline="0" dirty="0" smtClean="0"/>
              <a:t> of the form factors and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err="1" smtClean="0"/>
              <a:t>Undelying</a:t>
            </a:r>
            <a:r>
              <a:rPr lang="en-US" baseline="0" dirty="0" smtClean="0"/>
              <a:t> electromagnetic structure of the nucleons from the basic QCD principles. And this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Is </a:t>
            </a:r>
            <a:r>
              <a:rPr lang="en-US" baseline="0" dirty="0" err="1" smtClean="0"/>
              <a:t>excatly</a:t>
            </a:r>
            <a:r>
              <a:rPr lang="en-US" baseline="0" dirty="0" smtClean="0"/>
              <a:t> what the Lattice QCD community is trying to achieve. There has been a </a:t>
            </a:r>
            <a:r>
              <a:rPr lang="en-US" baseline="0" dirty="0" err="1" smtClean="0"/>
              <a:t>tramendous</a:t>
            </a:r>
            <a:r>
              <a:rPr lang="en-US" baseline="0" dirty="0" smtClean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Progress done in the last couple of </a:t>
            </a:r>
            <a:r>
              <a:rPr lang="en-US" baseline="0" dirty="0" err="1" smtClean="0"/>
              <a:t>yrear</a:t>
            </a:r>
            <a:r>
              <a:rPr lang="en-US" baseline="0" dirty="0" smtClean="0"/>
              <a:t>. Now, majority of the groups are calculating with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Pion masses smaller than 200MeV and thanks to the Mainz group, who precisely investigated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 error budged of their calculations, they can also provide the </a:t>
            </a:r>
            <a:r>
              <a:rPr lang="en-US" baseline="0" dirty="0" err="1" smtClean="0"/>
              <a:t>errorbars</a:t>
            </a:r>
            <a:r>
              <a:rPr lang="en-US" baseline="0" dirty="0" smtClean="0"/>
              <a:t> on their results.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These two plots show the results of their latest calculation of the charge and magnetic radius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Of the proton as a </a:t>
            </a:r>
            <a:r>
              <a:rPr lang="en-US" baseline="0" dirty="0" err="1" smtClean="0"/>
              <a:t>functon</a:t>
            </a:r>
            <a:r>
              <a:rPr lang="en-US" baseline="0" dirty="0" smtClean="0"/>
              <a:t> of the mass of the pion and you can see, that within their </a:t>
            </a:r>
            <a:r>
              <a:rPr lang="en-US" baseline="0" dirty="0" err="1" smtClean="0"/>
              <a:t>errorbars</a:t>
            </a:r>
            <a:endParaRPr lang="en-US" baseline="0" dirty="0" smtClean="0"/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They are consistent with the experiments. 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785D72-1C30-034C-84C4-CE6BCF3726E6}" type="slidenum">
              <a:rPr lang="en-US" smtClean="0">
                <a:latin typeface="Comic Sans MS" pitchFamily="-100" charset="0"/>
              </a:rPr>
              <a:pPr/>
              <a:t>44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And judging from the number of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publication you can see that community 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Indeed took this problem very seriously. Only last year more than 60 papers</a:t>
            </a:r>
          </a:p>
          <a:p>
            <a:pPr>
              <a:defRPr/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Were written on this topic indicating an extensive effort dedicated to this matter.</a:t>
            </a:r>
          </a:p>
          <a:p>
            <a:pPr>
              <a:defRPr/>
            </a:pP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defRPr/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Now lets take a brief look, how are the radii determined in both types of of the 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Experiments. </a:t>
            </a:r>
          </a:p>
          <a:p>
            <a:pPr>
              <a:defRPr/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1A7AC8-5B55-EF42-87D5-13A1B62B6E85}" type="slidenum">
              <a:rPr lang="en-US" smtClean="0">
                <a:latin typeface="Comic Sans MS" pitchFamily="-100" charset="0"/>
              </a:rPr>
              <a:pPr/>
              <a:t>45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endParaRPr lang="en-US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25E5F7-DADA-7240-8D4C-9D70464DFD9F}" type="slidenum">
              <a:rPr lang="en-US" smtClean="0">
                <a:latin typeface="Comic Sans MS" pitchFamily="-100" charset="0"/>
              </a:rPr>
              <a:pPr/>
              <a:t>46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 extract both FFs from the measurements a technique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called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Rosenbluth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Separation is applied where </a:t>
            </a:r>
          </a:p>
          <a:p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measruements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are done at fixed Q2 but at different epsilon!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if we now rewrite the CS formula, Into the reduced form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you can see, that this CS is a linear function Of epsilon, where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GE represents its slope while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tauGM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represents Its offset. Then,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 get the Q*2 dependence, the whole process needs To be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repeated at different Q*2.  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5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And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here is the current status of the available data. Top plot shows GE/D as a function of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Q2, while the bottom plot shows the GM/D.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You can see various points corresponding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 of older/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stdandard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type experiments and the curve, which are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Jans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data. Again,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Because of the different approach in the analysis, his result is not a discrete set of points but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 smooth curve. You can also see that his results are precise until 0.8GeV2,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whre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he runs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Out of data points and his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errorbars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infplate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Furthemore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, while his result GE is consistent with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Old measurements, his GM is systematically off! </a:t>
            </a: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6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And once we know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charge form-factor, we can also calculate the radius,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Which is defined as a derivative of the form factor at Q2=0. </a:t>
            </a: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However,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 known handicap formula is that the  data are available only to Q2=0.004,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 means that in order to calculate the radius, the data need to be extrapolated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Towards zero, which can led to unwanted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siystematic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offsets. The radii obtained from the existing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Nuclear experiments are  Are shown In this plot, where The first radius was determined by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Hand, while the best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curent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value Is, as I already mentioned, one from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jan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Bernauer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measurements have been accompanied By several different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reanalyses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 the data,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which are more or lest consistent with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Jans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result. 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Beside the nuclear scattering experiments, the radius can be determined from the atomic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Spectroscopy measurements.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7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Here, the the radius  determined by measuring the Labs shift, a small energy difference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Between the 2S and 2P levels, which arises mostly </a:t>
            </a:r>
            <a:r>
              <a:rPr lang="en-US" sz="1100" dirty="0">
                <a:latin typeface="Calibri" charset="0"/>
                <a:ea typeface="ＭＳ Ｐゴシック" charset="0"/>
                <a:cs typeface="ＭＳ Ｐゴシック" charset="0"/>
              </a:rPr>
              <a:t>due to the vacuum fluctuations, and  </a:t>
            </a:r>
          </a:p>
          <a:p>
            <a:pPr>
              <a:lnSpc>
                <a:spcPct val="90000"/>
              </a:lnSpc>
            </a:pPr>
            <a:r>
              <a:rPr lang="en-US" sz="1100" dirty="0">
                <a:latin typeface="Calibri" charset="0"/>
                <a:ea typeface="ＭＳ Ｐゴシック" charset="0"/>
                <a:cs typeface="ＭＳ Ｐゴシック" charset="0"/>
              </a:rPr>
              <a:t> was discovered by the Willis Lamb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in 1947.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8D119-192A-DA46-BD30-44AB1EA97D1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72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Very roughly speaking is the change in the energy level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Proportional to the </a:t>
            </a:r>
            <a:r>
              <a:rPr lang="en-US" dirty="0" err="1" smtClean="0"/>
              <a:t>propability</a:t>
            </a:r>
            <a:r>
              <a:rPr lang="en-US" dirty="0" smtClean="0"/>
              <a:t> of finding  an electron with quantum numbers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N and </a:t>
            </a:r>
            <a:r>
              <a:rPr lang="en-US" dirty="0" err="1" smtClean="0"/>
              <a:t>l</a:t>
            </a:r>
            <a:r>
              <a:rPr lang="en-US" dirty="0" smtClean="0"/>
              <a:t> in at the center of an atom. 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This plot here shows the well known 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probability densities for hydrogen atom for first few quantum numbers and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We can see, that in the S state electron spends most of its time at the center,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Which means that energy levels of the S states shift due to lamb effect.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The new energy levels can be  Approximately written as  a sum of a Bohr term 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and a small Lamb Correction. 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On the other hand, is for all the other states probability for finding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Electron at the center zero, which means, that are these states have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A negligible lamb shift. 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Of course, the center of the atom is not empty but is occupied by the proton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With a finite size,  which brings additional term to the lamb shift, that depends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on the proton radius. This is usually a small correction to the total Lamb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Shift but is the term  that is exploited to determine the proton radius. 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And from this formula we can already see, that there are many possibilities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How to do the measurements. If we are interested only in Lamb shift, we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measure 2S-2P transition.    However, if we can combine for example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 1S-2S and 1S-3S transitions and then use the different 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 err="1" smtClean="0"/>
              <a:t>depende</a:t>
            </a:r>
            <a:r>
              <a:rPr lang="en-US" dirty="0" smtClean="0"/>
              <a:t> of the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Two terms to extract both, the </a:t>
            </a:r>
            <a:r>
              <a:rPr lang="en-US" dirty="0" err="1" smtClean="0"/>
              <a:t>Rydberg</a:t>
            </a:r>
            <a:r>
              <a:rPr lang="en-US" dirty="0" smtClean="0"/>
              <a:t> constant and the radius.  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 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B085EE-F3B6-4D43-84DD-E292FC6ED2F8}" type="slidenum">
              <a:rPr lang="en-US" smtClean="0">
                <a:latin typeface="Comic Sans MS" pitchFamily="-100" charset="0"/>
              </a:rPr>
              <a:pPr/>
              <a:t>9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C4994-E534-CA44-8A44-8DEEAD912F0C}" type="datetime1">
              <a:rPr lang="en-US" smtClean="0"/>
              <a:t>16/03/16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4776-5E8A-8843-8F8F-B9D2F2D3EAF9}" type="datetime1">
              <a:rPr lang="en-US" smtClean="0"/>
              <a:t>16/03/16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02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E146-3E38-4E47-947E-244B989912EB}" type="datetime1">
              <a:rPr lang="en-US" smtClean="0"/>
              <a:t>16/03/16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0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1F669-E3DD-5648-BE7F-365F108F1DDA}" type="datetime1">
              <a:rPr lang="en-US" smtClean="0"/>
              <a:t>16/03/16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18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A009-4F38-434E-A8F3-197D6AB33CD5}" type="datetime1">
              <a:rPr lang="en-US" smtClean="0"/>
              <a:t>16/03/16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4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EDAB-E28A-F54E-90F4-D98614694359}" type="datetime1">
              <a:rPr lang="en-US" smtClean="0"/>
              <a:t>16/03/16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0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47F1-3A00-0049-BFC9-293046137D23}" type="datetime1">
              <a:rPr lang="en-US" smtClean="0"/>
              <a:t>16/03/16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D246-46EE-6948-A1D6-1B20F489F01B}" type="datetime1">
              <a:rPr lang="en-US" smtClean="0"/>
              <a:t>16/03/16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5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8DA7-8862-6D4B-89C9-03B1349465C2}" type="datetime1">
              <a:rPr lang="en-US" smtClean="0"/>
              <a:t>16/03/16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66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0974-A19F-DF4F-879C-FC58291C1775}" type="datetime1">
              <a:rPr lang="en-US" smtClean="0"/>
              <a:t>16/03/16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2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9F54-251D-CA4B-B77D-638614A36CCB}" type="datetime1">
              <a:rPr lang="en-US" smtClean="0"/>
              <a:t>16/03/16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8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254E2-D887-E04A-96F6-E7C1E4CCBA84}" type="datetime1">
              <a:rPr lang="en-US" smtClean="0"/>
              <a:t>16/03/16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5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microsoft.com/office/2007/relationships/hdphoto" Target="../media/hdphoto2.wdp"/><Relationship Id="rId7" Type="http://schemas.openxmlformats.org/officeDocument/2006/relationships/image" Target="../media/image3.png"/><Relationship Id="rId8" Type="http://schemas.microsoft.com/office/2007/relationships/hdphoto" Target="../media/hdphoto3.wdp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34.emf"/><Relationship Id="rId6" Type="http://schemas.openxmlformats.org/officeDocument/2006/relationships/image" Target="../media/image3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8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36.e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37.emf"/><Relationship Id="rId9" Type="http://schemas.openxmlformats.org/officeDocument/2006/relationships/image" Target="../media/image39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gif"/><Relationship Id="rId6" Type="http://schemas.openxmlformats.org/officeDocument/2006/relationships/image" Target="../media/image10.png"/><Relationship Id="rId7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20.emf"/><Relationship Id="rId6" Type="http://schemas.openxmlformats.org/officeDocument/2006/relationships/image" Target="../media/image60.emf"/><Relationship Id="rId7" Type="http://schemas.openxmlformats.org/officeDocument/2006/relationships/image" Target="../media/image61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66.emf"/><Relationship Id="rId5" Type="http://schemas.openxmlformats.org/officeDocument/2006/relationships/image" Target="../media/image67.png"/><Relationship Id="rId6" Type="http://schemas.openxmlformats.org/officeDocument/2006/relationships/oleObject" Target="../embeddings/oleObject16.bin"/><Relationship Id="rId7" Type="http://schemas.openxmlformats.org/officeDocument/2006/relationships/image" Target="../media/image64.emf"/><Relationship Id="rId8" Type="http://schemas.openxmlformats.org/officeDocument/2006/relationships/oleObject" Target="../embeddings/oleObject17.bin"/><Relationship Id="rId9" Type="http://schemas.openxmlformats.org/officeDocument/2006/relationships/image" Target="../media/image65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74.png"/><Relationship Id="rId5" Type="http://schemas.openxmlformats.org/officeDocument/2006/relationships/oleObject" Target="../embeddings/oleObject18.bin"/><Relationship Id="rId6" Type="http://schemas.openxmlformats.org/officeDocument/2006/relationships/image" Target="../media/image71.emf"/><Relationship Id="rId7" Type="http://schemas.openxmlformats.org/officeDocument/2006/relationships/oleObject" Target="../embeddings/oleObject19.bin"/><Relationship Id="rId8" Type="http://schemas.openxmlformats.org/officeDocument/2006/relationships/image" Target="../media/image72.emf"/><Relationship Id="rId9" Type="http://schemas.openxmlformats.org/officeDocument/2006/relationships/oleObject" Target="../embeddings/oleObject20.bin"/><Relationship Id="rId10" Type="http://schemas.openxmlformats.org/officeDocument/2006/relationships/image" Target="../media/image73.emf"/><Relationship Id="rId11" Type="http://schemas.openxmlformats.org/officeDocument/2006/relationships/image" Target="../media/image75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82.emf"/><Relationship Id="rId6" Type="http://schemas.openxmlformats.org/officeDocument/2006/relationships/image" Target="../media/image83.emf"/><Relationship Id="rId7" Type="http://schemas.openxmlformats.org/officeDocument/2006/relationships/image" Target="../media/image84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4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5.bin"/><Relationship Id="rId12" Type="http://schemas.openxmlformats.org/officeDocument/2006/relationships/image" Target="../media/image89.emf"/><Relationship Id="rId13" Type="http://schemas.openxmlformats.org/officeDocument/2006/relationships/oleObject" Target="../embeddings/oleObject26.bin"/><Relationship Id="rId14" Type="http://schemas.openxmlformats.org/officeDocument/2006/relationships/image" Target="../media/image90.emf"/><Relationship Id="rId15" Type="http://schemas.openxmlformats.org/officeDocument/2006/relationships/oleObject" Target="../embeddings/oleObject27.bin"/><Relationship Id="rId16" Type="http://schemas.openxmlformats.org/officeDocument/2006/relationships/image" Target="../media/image91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92.png"/><Relationship Id="rId5" Type="http://schemas.openxmlformats.org/officeDocument/2006/relationships/oleObject" Target="../embeddings/oleObject22.bin"/><Relationship Id="rId6" Type="http://schemas.openxmlformats.org/officeDocument/2006/relationships/image" Target="../media/image86.e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87.emf"/><Relationship Id="rId9" Type="http://schemas.openxmlformats.org/officeDocument/2006/relationships/oleObject" Target="../embeddings/oleObject24.bin"/><Relationship Id="rId10" Type="http://schemas.openxmlformats.org/officeDocument/2006/relationships/image" Target="../media/image8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4.png"/><Relationship Id="rId5" Type="http://schemas.openxmlformats.org/officeDocument/2006/relationships/image" Target="../media/image98.gif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8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7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.bin"/><Relationship Id="rId12" Type="http://schemas.openxmlformats.org/officeDocument/2006/relationships/image" Target="../media/image2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9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25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26.e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84026"/>
            <a:ext cx="9158941" cy="3941856"/>
          </a:xfrm>
          <a:solidFill>
            <a:srgbClr val="2063CE"/>
          </a:solidFill>
          <a:ln>
            <a:noFill/>
          </a:ln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5200" b="1" dirty="0" smtClean="0">
                <a:solidFill>
                  <a:schemeClr val="bg1"/>
                </a:solidFill>
              </a:rPr>
              <a:t>Ever-changing proton radius?!</a:t>
            </a:r>
            <a:r>
              <a:rPr lang="en-US" sz="5400" b="1" dirty="0" smtClean="0">
                <a:solidFill>
                  <a:schemeClr val="bg1"/>
                </a:solidFill>
              </a:rPr>
              <a:t/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Miha Mihovilovic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JGU Mainz and JSI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3" name="Picture 22" descr="PRadSetup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94" y="-2"/>
            <a:ext cx="4583615" cy="2096868"/>
          </a:xfrm>
          <a:prstGeom prst="rect">
            <a:avLst/>
          </a:prstGeom>
          <a:effectLst/>
        </p:spPr>
      </p:pic>
      <p:pic>
        <p:nvPicPr>
          <p:cNvPr id="4" name="Picture 3" descr="spectrometerhall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94000" cy="20968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1000" contras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7718" y="0"/>
            <a:ext cx="1596230" cy="209686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-1" y="6256492"/>
            <a:ext cx="6305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  <a:latin typeface="Calibri"/>
                <a:cs typeface="Calibri"/>
              </a:rPr>
              <a:t>DPG-</a:t>
            </a:r>
            <a:r>
              <a:rPr lang="en-US" sz="2400" dirty="0" err="1" smtClean="0">
                <a:solidFill>
                  <a:srgbClr val="7F7F7F"/>
                </a:solidFill>
                <a:latin typeface="Calibri"/>
                <a:cs typeface="Calibri"/>
              </a:rPr>
              <a:t>Frühjahrstagung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Darmstadt 2016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27" name="Picture 17" descr="sfb_logo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57317" y="6236433"/>
            <a:ext cx="902918" cy="52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JGU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43" y="6172233"/>
            <a:ext cx="617221" cy="617221"/>
          </a:xfrm>
          <a:prstGeom prst="rect">
            <a:avLst/>
          </a:prstGeom>
        </p:spPr>
      </p:pic>
      <p:pic>
        <p:nvPicPr>
          <p:cNvPr id="29" name="Picture 28" descr="Jozef_Stefan_Logo-3-2b71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82" y="6187174"/>
            <a:ext cx="509808" cy="63216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279880" y="2447043"/>
            <a:ext cx="2131513" cy="603992"/>
          </a:xfrm>
          <a:custGeom>
            <a:avLst/>
            <a:gdLst>
              <a:gd name="connsiteX0" fmla="*/ 0 w 2139787"/>
              <a:gd name="connsiteY0" fmla="*/ 537801 h 603992"/>
              <a:gd name="connsiteX1" fmla="*/ 136516 w 2139787"/>
              <a:gd name="connsiteY1" fmla="*/ 463336 h 603992"/>
              <a:gd name="connsiteX2" fmla="*/ 268895 w 2139787"/>
              <a:gd name="connsiteY2" fmla="*/ 388871 h 603992"/>
              <a:gd name="connsiteX3" fmla="*/ 401275 w 2139787"/>
              <a:gd name="connsiteY3" fmla="*/ 322680 h 603992"/>
              <a:gd name="connsiteX4" fmla="*/ 554338 w 2139787"/>
              <a:gd name="connsiteY4" fmla="*/ 248216 h 603992"/>
              <a:gd name="connsiteX5" fmla="*/ 703265 w 2139787"/>
              <a:gd name="connsiteY5" fmla="*/ 190299 h 603992"/>
              <a:gd name="connsiteX6" fmla="*/ 885287 w 2139787"/>
              <a:gd name="connsiteY6" fmla="*/ 124108 h 603992"/>
              <a:gd name="connsiteX7" fmla="*/ 1034213 w 2139787"/>
              <a:gd name="connsiteY7" fmla="*/ 78601 h 603992"/>
              <a:gd name="connsiteX8" fmla="*/ 1207961 w 2139787"/>
              <a:gd name="connsiteY8" fmla="*/ 37232 h 603992"/>
              <a:gd name="connsiteX9" fmla="*/ 1365162 w 2139787"/>
              <a:gd name="connsiteY9" fmla="*/ 12410 h 603992"/>
              <a:gd name="connsiteX10" fmla="*/ 1497541 w 2139787"/>
              <a:gd name="connsiteY10" fmla="*/ 0 h 603992"/>
              <a:gd name="connsiteX11" fmla="*/ 1625784 w 2139787"/>
              <a:gd name="connsiteY11" fmla="*/ 0 h 603992"/>
              <a:gd name="connsiteX12" fmla="*/ 1749889 w 2139787"/>
              <a:gd name="connsiteY12" fmla="*/ 12410 h 603992"/>
              <a:gd name="connsiteX13" fmla="*/ 1878132 w 2139787"/>
              <a:gd name="connsiteY13" fmla="*/ 41369 h 603992"/>
              <a:gd name="connsiteX14" fmla="*/ 1985690 w 2139787"/>
              <a:gd name="connsiteY14" fmla="*/ 91012 h 603992"/>
              <a:gd name="connsiteX15" fmla="*/ 2060153 w 2139787"/>
              <a:gd name="connsiteY15" fmla="*/ 148929 h 603992"/>
              <a:gd name="connsiteX16" fmla="*/ 2113932 w 2139787"/>
              <a:gd name="connsiteY16" fmla="*/ 235805 h 603992"/>
              <a:gd name="connsiteX17" fmla="*/ 2138753 w 2139787"/>
              <a:gd name="connsiteY17" fmla="*/ 326817 h 603992"/>
              <a:gd name="connsiteX18" fmla="*/ 2130480 w 2139787"/>
              <a:gd name="connsiteY18" fmla="*/ 446788 h 603992"/>
              <a:gd name="connsiteX19" fmla="*/ 2089111 w 2139787"/>
              <a:gd name="connsiteY19" fmla="*/ 558486 h 603992"/>
              <a:gd name="connsiteX20" fmla="*/ 2068427 w 2139787"/>
              <a:gd name="connsiteY20" fmla="*/ 603992 h 603992"/>
              <a:gd name="connsiteX0" fmla="*/ 0 w 2131513"/>
              <a:gd name="connsiteY0" fmla="*/ 541938 h 603992"/>
              <a:gd name="connsiteX1" fmla="*/ 128242 w 2131513"/>
              <a:gd name="connsiteY1" fmla="*/ 463336 h 603992"/>
              <a:gd name="connsiteX2" fmla="*/ 260621 w 2131513"/>
              <a:gd name="connsiteY2" fmla="*/ 388871 h 603992"/>
              <a:gd name="connsiteX3" fmla="*/ 393001 w 2131513"/>
              <a:gd name="connsiteY3" fmla="*/ 322680 h 603992"/>
              <a:gd name="connsiteX4" fmla="*/ 546064 w 2131513"/>
              <a:gd name="connsiteY4" fmla="*/ 248216 h 603992"/>
              <a:gd name="connsiteX5" fmla="*/ 694991 w 2131513"/>
              <a:gd name="connsiteY5" fmla="*/ 190299 h 603992"/>
              <a:gd name="connsiteX6" fmla="*/ 877013 w 2131513"/>
              <a:gd name="connsiteY6" fmla="*/ 124108 h 603992"/>
              <a:gd name="connsiteX7" fmla="*/ 1025939 w 2131513"/>
              <a:gd name="connsiteY7" fmla="*/ 78601 h 603992"/>
              <a:gd name="connsiteX8" fmla="*/ 1199687 w 2131513"/>
              <a:gd name="connsiteY8" fmla="*/ 37232 h 603992"/>
              <a:gd name="connsiteX9" fmla="*/ 1356888 w 2131513"/>
              <a:gd name="connsiteY9" fmla="*/ 12410 h 603992"/>
              <a:gd name="connsiteX10" fmla="*/ 1489267 w 2131513"/>
              <a:gd name="connsiteY10" fmla="*/ 0 h 603992"/>
              <a:gd name="connsiteX11" fmla="*/ 1617510 w 2131513"/>
              <a:gd name="connsiteY11" fmla="*/ 0 h 603992"/>
              <a:gd name="connsiteX12" fmla="*/ 1741615 w 2131513"/>
              <a:gd name="connsiteY12" fmla="*/ 12410 h 603992"/>
              <a:gd name="connsiteX13" fmla="*/ 1869858 w 2131513"/>
              <a:gd name="connsiteY13" fmla="*/ 41369 h 603992"/>
              <a:gd name="connsiteX14" fmla="*/ 1977416 w 2131513"/>
              <a:gd name="connsiteY14" fmla="*/ 91012 h 603992"/>
              <a:gd name="connsiteX15" fmla="*/ 2051879 w 2131513"/>
              <a:gd name="connsiteY15" fmla="*/ 148929 h 603992"/>
              <a:gd name="connsiteX16" fmla="*/ 2105658 w 2131513"/>
              <a:gd name="connsiteY16" fmla="*/ 235805 h 603992"/>
              <a:gd name="connsiteX17" fmla="*/ 2130479 w 2131513"/>
              <a:gd name="connsiteY17" fmla="*/ 326817 h 603992"/>
              <a:gd name="connsiteX18" fmla="*/ 2122206 w 2131513"/>
              <a:gd name="connsiteY18" fmla="*/ 446788 h 603992"/>
              <a:gd name="connsiteX19" fmla="*/ 2080837 w 2131513"/>
              <a:gd name="connsiteY19" fmla="*/ 558486 h 603992"/>
              <a:gd name="connsiteX20" fmla="*/ 2060153 w 2131513"/>
              <a:gd name="connsiteY20" fmla="*/ 603992 h 60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31513" h="603992">
                <a:moveTo>
                  <a:pt x="0" y="541938"/>
                </a:moveTo>
                <a:cubicBezTo>
                  <a:pt x="42747" y="515737"/>
                  <a:pt x="84805" y="488847"/>
                  <a:pt x="128242" y="463336"/>
                </a:cubicBezTo>
                <a:cubicBezTo>
                  <a:pt x="171679" y="437825"/>
                  <a:pt x="216495" y="412314"/>
                  <a:pt x="260621" y="388871"/>
                </a:cubicBezTo>
                <a:cubicBezTo>
                  <a:pt x="304748" y="365428"/>
                  <a:pt x="393001" y="322680"/>
                  <a:pt x="393001" y="322680"/>
                </a:cubicBezTo>
                <a:cubicBezTo>
                  <a:pt x="440575" y="299237"/>
                  <a:pt x="495732" y="270279"/>
                  <a:pt x="546064" y="248216"/>
                </a:cubicBezTo>
                <a:cubicBezTo>
                  <a:pt x="596396" y="226153"/>
                  <a:pt x="639833" y="210984"/>
                  <a:pt x="694991" y="190299"/>
                </a:cubicBezTo>
                <a:cubicBezTo>
                  <a:pt x="750149" y="169614"/>
                  <a:pt x="821855" y="142724"/>
                  <a:pt x="877013" y="124108"/>
                </a:cubicBezTo>
                <a:cubicBezTo>
                  <a:pt x="932171" y="105492"/>
                  <a:pt x="972160" y="93080"/>
                  <a:pt x="1025939" y="78601"/>
                </a:cubicBezTo>
                <a:cubicBezTo>
                  <a:pt x="1079718" y="64122"/>
                  <a:pt x="1144529" y="48264"/>
                  <a:pt x="1199687" y="37232"/>
                </a:cubicBezTo>
                <a:cubicBezTo>
                  <a:pt x="1254845" y="26200"/>
                  <a:pt x="1308625" y="18615"/>
                  <a:pt x="1356888" y="12410"/>
                </a:cubicBezTo>
                <a:cubicBezTo>
                  <a:pt x="1405151" y="6205"/>
                  <a:pt x="1445830" y="2068"/>
                  <a:pt x="1489267" y="0"/>
                </a:cubicBezTo>
                <a:cubicBezTo>
                  <a:pt x="1532704" y="-2068"/>
                  <a:pt x="1575452" y="-2068"/>
                  <a:pt x="1617510" y="0"/>
                </a:cubicBezTo>
                <a:cubicBezTo>
                  <a:pt x="1659568" y="2068"/>
                  <a:pt x="1699557" y="5515"/>
                  <a:pt x="1741615" y="12410"/>
                </a:cubicBezTo>
                <a:cubicBezTo>
                  <a:pt x="1783673" y="19305"/>
                  <a:pt x="1830558" y="28269"/>
                  <a:pt x="1869858" y="41369"/>
                </a:cubicBezTo>
                <a:cubicBezTo>
                  <a:pt x="1909158" y="54469"/>
                  <a:pt x="1947079" y="73085"/>
                  <a:pt x="1977416" y="91012"/>
                </a:cubicBezTo>
                <a:cubicBezTo>
                  <a:pt x="2007753" y="108939"/>
                  <a:pt x="2030505" y="124797"/>
                  <a:pt x="2051879" y="148929"/>
                </a:cubicBezTo>
                <a:cubicBezTo>
                  <a:pt x="2073253" y="173061"/>
                  <a:pt x="2092558" y="206157"/>
                  <a:pt x="2105658" y="235805"/>
                </a:cubicBezTo>
                <a:cubicBezTo>
                  <a:pt x="2118758" y="265453"/>
                  <a:pt x="2127721" y="291653"/>
                  <a:pt x="2130479" y="326817"/>
                </a:cubicBezTo>
                <a:cubicBezTo>
                  <a:pt x="2133237" y="361981"/>
                  <a:pt x="2130480" y="408177"/>
                  <a:pt x="2122206" y="446788"/>
                </a:cubicBezTo>
                <a:cubicBezTo>
                  <a:pt x="2113932" y="485399"/>
                  <a:pt x="2091179" y="532285"/>
                  <a:pt x="2080837" y="558486"/>
                </a:cubicBezTo>
                <a:cubicBezTo>
                  <a:pt x="2070495" y="584687"/>
                  <a:pt x="2060153" y="603992"/>
                  <a:pt x="2060153" y="603992"/>
                </a:cubicBezTo>
              </a:path>
            </a:pathLst>
          </a:cu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480774" y="3561805"/>
            <a:ext cx="2396474" cy="839433"/>
          </a:xfrm>
          <a:custGeom>
            <a:avLst/>
            <a:gdLst>
              <a:gd name="connsiteX0" fmla="*/ 224618 w 2396474"/>
              <a:gd name="connsiteY0" fmla="*/ 0 h 839433"/>
              <a:gd name="connsiteX1" fmla="*/ 141881 w 2396474"/>
              <a:gd name="connsiteY1" fmla="*/ 103423 h 839433"/>
              <a:gd name="connsiteX2" fmla="*/ 83965 w 2396474"/>
              <a:gd name="connsiteY2" fmla="*/ 206847 h 839433"/>
              <a:gd name="connsiteX3" fmla="*/ 30186 w 2396474"/>
              <a:gd name="connsiteY3" fmla="*/ 326818 h 839433"/>
              <a:gd name="connsiteX4" fmla="*/ 1228 w 2396474"/>
              <a:gd name="connsiteY4" fmla="*/ 430241 h 839433"/>
              <a:gd name="connsiteX5" fmla="*/ 9502 w 2396474"/>
              <a:gd name="connsiteY5" fmla="*/ 537801 h 839433"/>
              <a:gd name="connsiteX6" fmla="*/ 46733 w 2396474"/>
              <a:gd name="connsiteY6" fmla="*/ 641225 h 839433"/>
              <a:gd name="connsiteX7" fmla="*/ 121197 w 2396474"/>
              <a:gd name="connsiteY7" fmla="*/ 719826 h 839433"/>
              <a:gd name="connsiteX8" fmla="*/ 208071 w 2396474"/>
              <a:gd name="connsiteY8" fmla="*/ 777743 h 839433"/>
              <a:gd name="connsiteX9" fmla="*/ 328040 w 2396474"/>
              <a:gd name="connsiteY9" fmla="*/ 819113 h 839433"/>
              <a:gd name="connsiteX10" fmla="*/ 481103 w 2396474"/>
              <a:gd name="connsiteY10" fmla="*/ 835660 h 839433"/>
              <a:gd name="connsiteX11" fmla="*/ 696220 w 2396474"/>
              <a:gd name="connsiteY11" fmla="*/ 835660 h 839433"/>
              <a:gd name="connsiteX12" fmla="*/ 965115 w 2396474"/>
              <a:gd name="connsiteY12" fmla="*/ 794291 h 839433"/>
              <a:gd name="connsiteX13" fmla="*/ 1250558 w 2396474"/>
              <a:gd name="connsiteY13" fmla="*/ 719826 h 839433"/>
              <a:gd name="connsiteX14" fmla="*/ 1585643 w 2396474"/>
              <a:gd name="connsiteY14" fmla="*/ 591581 h 839433"/>
              <a:gd name="connsiteX15" fmla="*/ 1829718 w 2396474"/>
              <a:gd name="connsiteY15" fmla="*/ 471610 h 839433"/>
              <a:gd name="connsiteX16" fmla="*/ 1995192 w 2396474"/>
              <a:gd name="connsiteY16" fmla="*/ 380598 h 839433"/>
              <a:gd name="connsiteX17" fmla="*/ 2189624 w 2396474"/>
              <a:gd name="connsiteY17" fmla="*/ 256490 h 839433"/>
              <a:gd name="connsiteX18" fmla="*/ 2363372 w 2396474"/>
              <a:gd name="connsiteY18" fmla="*/ 128245 h 839433"/>
              <a:gd name="connsiteX19" fmla="*/ 2396467 w 2396474"/>
              <a:gd name="connsiteY19" fmla="*/ 99286 h 83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96474" h="839433">
                <a:moveTo>
                  <a:pt x="224618" y="0"/>
                </a:moveTo>
                <a:cubicBezTo>
                  <a:pt x="194970" y="34474"/>
                  <a:pt x="165323" y="68949"/>
                  <a:pt x="141881" y="103423"/>
                </a:cubicBezTo>
                <a:cubicBezTo>
                  <a:pt x="118439" y="137897"/>
                  <a:pt x="102581" y="169615"/>
                  <a:pt x="83965" y="206847"/>
                </a:cubicBezTo>
                <a:cubicBezTo>
                  <a:pt x="65349" y="244079"/>
                  <a:pt x="43975" y="289586"/>
                  <a:pt x="30186" y="326818"/>
                </a:cubicBezTo>
                <a:cubicBezTo>
                  <a:pt x="16397" y="364050"/>
                  <a:pt x="4675" y="395077"/>
                  <a:pt x="1228" y="430241"/>
                </a:cubicBezTo>
                <a:cubicBezTo>
                  <a:pt x="-2219" y="465405"/>
                  <a:pt x="1918" y="502637"/>
                  <a:pt x="9502" y="537801"/>
                </a:cubicBezTo>
                <a:cubicBezTo>
                  <a:pt x="17086" y="572965"/>
                  <a:pt x="28117" y="610888"/>
                  <a:pt x="46733" y="641225"/>
                </a:cubicBezTo>
                <a:cubicBezTo>
                  <a:pt x="65349" y="671563"/>
                  <a:pt x="94307" y="697073"/>
                  <a:pt x="121197" y="719826"/>
                </a:cubicBezTo>
                <a:cubicBezTo>
                  <a:pt x="148087" y="742579"/>
                  <a:pt x="173597" y="761195"/>
                  <a:pt x="208071" y="777743"/>
                </a:cubicBezTo>
                <a:cubicBezTo>
                  <a:pt x="242545" y="794291"/>
                  <a:pt x="282535" y="809460"/>
                  <a:pt x="328040" y="819113"/>
                </a:cubicBezTo>
                <a:cubicBezTo>
                  <a:pt x="373545" y="828766"/>
                  <a:pt x="419740" y="832902"/>
                  <a:pt x="481103" y="835660"/>
                </a:cubicBezTo>
                <a:cubicBezTo>
                  <a:pt x="542466" y="838418"/>
                  <a:pt x="615551" y="842555"/>
                  <a:pt x="696220" y="835660"/>
                </a:cubicBezTo>
                <a:cubicBezTo>
                  <a:pt x="776889" y="828765"/>
                  <a:pt x="872725" y="813597"/>
                  <a:pt x="965115" y="794291"/>
                </a:cubicBezTo>
                <a:cubicBezTo>
                  <a:pt x="1057505" y="774985"/>
                  <a:pt x="1147137" y="753611"/>
                  <a:pt x="1250558" y="719826"/>
                </a:cubicBezTo>
                <a:cubicBezTo>
                  <a:pt x="1353979" y="686041"/>
                  <a:pt x="1489116" y="632950"/>
                  <a:pt x="1585643" y="591581"/>
                </a:cubicBezTo>
                <a:cubicBezTo>
                  <a:pt x="1682170" y="550212"/>
                  <a:pt x="1761460" y="506774"/>
                  <a:pt x="1829718" y="471610"/>
                </a:cubicBezTo>
                <a:cubicBezTo>
                  <a:pt x="1897976" y="436446"/>
                  <a:pt x="1935208" y="416451"/>
                  <a:pt x="1995192" y="380598"/>
                </a:cubicBezTo>
                <a:cubicBezTo>
                  <a:pt x="2055176" y="344745"/>
                  <a:pt x="2128261" y="298549"/>
                  <a:pt x="2189624" y="256490"/>
                </a:cubicBezTo>
                <a:cubicBezTo>
                  <a:pt x="2250987" y="214431"/>
                  <a:pt x="2328898" y="154446"/>
                  <a:pt x="2363372" y="128245"/>
                </a:cubicBezTo>
                <a:cubicBezTo>
                  <a:pt x="2397846" y="102044"/>
                  <a:pt x="2396467" y="99286"/>
                  <a:pt x="2396467" y="99286"/>
                </a:cubicBezTo>
              </a:path>
            </a:pathLst>
          </a:custGeom>
          <a:ln w="571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29971" y="2334023"/>
            <a:ext cx="288000" cy="28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6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8" y="1410325"/>
            <a:ext cx="7442352" cy="4903197"/>
          </a:xfrm>
          <a:prstGeom prst="rect">
            <a:avLst/>
          </a:prstGeom>
        </p:spPr>
      </p:pic>
      <p:sp>
        <p:nvSpPr>
          <p:cNvPr id="24" name="TextBox 27"/>
          <p:cNvSpPr txBox="1">
            <a:spLocks noChangeArrowheads="1"/>
          </p:cNvSpPr>
          <p:nvPr/>
        </p:nvSpPr>
        <p:spPr bwMode="auto">
          <a:xfrm>
            <a:off x="74960" y="914400"/>
            <a:ext cx="800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</a:t>
            </a:r>
            <a:r>
              <a:rPr lang="en-US" sz="20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irect (RF)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and </a:t>
            </a:r>
            <a:r>
              <a:rPr lang="en-US" sz="20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indirect (laser)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spectroscopy measurements: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 rot="5400000">
            <a:off x="6422142" y="3458747"/>
            <a:ext cx="295337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A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fter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Annu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. Rev.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Nucl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. Part. Sci. 2013.63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9" name="TextBox 8"/>
            <p:cNvSpPr txBox="1"/>
            <p:nvPr/>
          </p:nvSpPr>
          <p:spPr>
            <a:xfrm>
              <a:off x="268938" y="-120232"/>
              <a:ext cx="5797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2063CE"/>
                  </a:solidFill>
                </a:rPr>
                <a:t>Spectroscopic measurements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76200" y="6353145"/>
            <a:ext cx="861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Radius from spectroscopic measurements</a:t>
            </a:r>
            <a:r>
              <a:rPr lang="en-US" sz="20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: </a:t>
            </a:r>
            <a:r>
              <a:rPr lang="en-US" sz="2000" b="1" dirty="0" smtClean="0">
                <a:solidFill>
                  <a:srgbClr val="2063CE"/>
                </a:solidFill>
                <a:latin typeface="Helvetica"/>
                <a:ea typeface="Helvetica" pitchFamily="-100" charset="0"/>
                <a:cs typeface="Helvetica"/>
              </a:rPr>
              <a:t>r = (</a:t>
            </a:r>
            <a:r>
              <a:rPr lang="en-US" sz="2000" b="1" dirty="0" smtClean="0">
                <a:solidFill>
                  <a:srgbClr val="2063CE"/>
                </a:solidFill>
                <a:latin typeface="Helvetica"/>
                <a:cs typeface="Helvetica"/>
              </a:rPr>
              <a:t>0.8758 ± 0.0077) </a:t>
            </a:r>
            <a:r>
              <a:rPr lang="en-US" sz="2000" b="1" dirty="0" err="1" smtClean="0">
                <a:solidFill>
                  <a:srgbClr val="2063CE"/>
                </a:solidFill>
                <a:latin typeface="Helvetica"/>
                <a:cs typeface="Helvetica"/>
              </a:rPr>
              <a:t>fm</a:t>
            </a:r>
            <a:endParaRPr lang="en-US" sz="2000" b="1" dirty="0">
              <a:solidFill>
                <a:srgbClr val="2063CE"/>
              </a:solidFill>
              <a:latin typeface="Helvetica"/>
              <a:ea typeface="Helvetica" pitchFamily="-10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73709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3" y="774478"/>
            <a:ext cx="5546793" cy="60026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11170" y="5619690"/>
            <a:ext cx="1957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rgbClr val="FF6600"/>
                </a:solidFill>
                <a:latin typeface="Helvetica"/>
                <a:cs typeface="Helvetica"/>
              </a:rPr>
              <a:t>CODATA value:</a:t>
            </a:r>
            <a:endParaRPr lang="en-US" sz="2000" u="sng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10" name="Equal 9"/>
          <p:cNvSpPr/>
          <p:nvPr/>
        </p:nvSpPr>
        <p:spPr>
          <a:xfrm>
            <a:off x="7162800" y="4953000"/>
            <a:ext cx="533400" cy="457200"/>
          </a:xfrm>
          <a:prstGeom prst="mathEqual">
            <a:avLst/>
          </a:prstGeom>
          <a:gradFill>
            <a:gsLst>
              <a:gs pos="0">
                <a:srgbClr val="FF6600"/>
              </a:gs>
              <a:gs pos="100000">
                <a:schemeClr val="bg1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3600" y="6140100"/>
            <a:ext cx="2984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6600"/>
                </a:solidFill>
                <a:latin typeface="Helvetica"/>
                <a:ea typeface="Helvetica" pitchFamily="-100" charset="0"/>
                <a:cs typeface="Helvetica"/>
              </a:rPr>
              <a:t>r = (</a:t>
            </a:r>
            <a:r>
              <a:rPr lang="en-US" sz="2000" b="1" dirty="0" smtClean="0">
                <a:solidFill>
                  <a:srgbClr val="FF6600"/>
                </a:solidFill>
                <a:latin typeface="Helvetica"/>
                <a:cs typeface="Helvetica"/>
              </a:rPr>
              <a:t>0.8775 </a:t>
            </a:r>
            <a:r>
              <a:rPr lang="en-US" sz="2000" b="1" dirty="0">
                <a:solidFill>
                  <a:srgbClr val="FF6600"/>
                </a:solidFill>
                <a:latin typeface="Helvetica"/>
                <a:cs typeface="Helvetica"/>
              </a:rPr>
              <a:t>± </a:t>
            </a:r>
            <a:r>
              <a:rPr lang="en-US" sz="2000" b="1" dirty="0" smtClean="0">
                <a:solidFill>
                  <a:srgbClr val="FF6600"/>
                </a:solidFill>
                <a:latin typeface="Helvetica"/>
                <a:cs typeface="Helvetica"/>
              </a:rPr>
              <a:t>0.0051) </a:t>
            </a:r>
            <a:r>
              <a:rPr lang="en-US" sz="2000" b="1" dirty="0" err="1">
                <a:solidFill>
                  <a:srgbClr val="FF6600"/>
                </a:solidFill>
                <a:latin typeface="Helvetica"/>
                <a:cs typeface="Helvetica"/>
              </a:rPr>
              <a:t>fm</a:t>
            </a:r>
            <a:endParaRPr lang="en-US" sz="2000" b="1" dirty="0">
              <a:solidFill>
                <a:srgbClr val="FF6600"/>
              </a:solidFill>
              <a:latin typeface="Helvetica"/>
              <a:ea typeface="Helvetica" pitchFamily="-100" charset="0"/>
              <a:cs typeface="Helvetica"/>
            </a:endParaRPr>
          </a:p>
        </p:txBody>
      </p:sp>
      <p:pic>
        <p:nvPicPr>
          <p:cNvPr id="18" name="Picture 17" descr="Slide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108270"/>
            <a:ext cx="1981200" cy="1485900"/>
          </a:xfrm>
          <a:prstGeom prst="rect">
            <a:avLst/>
          </a:prstGeom>
        </p:spPr>
      </p:pic>
      <p:pic>
        <p:nvPicPr>
          <p:cNvPr id="19" name="Picture 18" descr="Slide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12" y="3502700"/>
            <a:ext cx="2019300" cy="1131261"/>
          </a:xfrm>
          <a:prstGeom prst="rect">
            <a:avLst/>
          </a:prstGeom>
        </p:spPr>
      </p:pic>
      <p:sp>
        <p:nvSpPr>
          <p:cNvPr id="20" name="Plus 19"/>
          <p:cNvSpPr/>
          <p:nvPr/>
        </p:nvSpPr>
        <p:spPr>
          <a:xfrm>
            <a:off x="7150100" y="2812570"/>
            <a:ext cx="609600" cy="609600"/>
          </a:xfrm>
          <a:prstGeom prst="mathPlus">
            <a:avLst/>
          </a:prstGeom>
          <a:gradFill>
            <a:gsLst>
              <a:gs pos="0">
                <a:srgbClr val="FF6600"/>
              </a:gs>
              <a:gs pos="100000">
                <a:schemeClr val="bg1"/>
              </a:gs>
            </a:gsLst>
          </a:gra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3" name="TextBox 12"/>
            <p:cNvSpPr txBox="1"/>
            <p:nvPr/>
          </p:nvSpPr>
          <p:spPr>
            <a:xfrm>
              <a:off x="268938" y="-120232"/>
              <a:ext cx="33215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CODATA Radius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267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37893" name="TextBox 27"/>
          <p:cNvSpPr txBox="1">
            <a:spLocks noChangeArrowheads="1"/>
          </p:cNvSpPr>
          <p:nvPr/>
        </p:nvSpPr>
        <p:spPr bwMode="auto">
          <a:xfrm>
            <a:off x="152400" y="900292"/>
            <a:ext cx="8534400" cy="632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Tx/>
              <a:buChar char="-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Due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to </a:t>
            </a:r>
            <a:r>
              <a:rPr lang="en-US" sz="19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larger mass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muon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much closer to the nucleus, resulting </a:t>
            </a:r>
          </a:p>
          <a:p>
            <a:pPr>
              <a:spcAft>
                <a:spcPts val="3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in a more </a:t>
            </a:r>
            <a:r>
              <a:rPr lang="en-US" sz="1900" b="1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pronounced Lamb shift effect</a:t>
            </a:r>
            <a:r>
              <a:rPr lang="en-US" sz="1900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8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 The largest signal is given by the 2S</a:t>
            </a:r>
            <a:r>
              <a:rPr lang="en-US" sz="1900" baseline="-25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1/2</a:t>
            </a:r>
            <a:r>
              <a:rPr lang="en-US" sz="19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F=1</a:t>
            </a:r>
            <a:r>
              <a:rPr lang="en-US" sz="1900" baseline="-25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and 2P</a:t>
            </a:r>
            <a:r>
              <a:rPr lang="en-US" sz="1900" baseline="-25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3/2</a:t>
            </a:r>
            <a:r>
              <a:rPr lang="en-US" sz="19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F=2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transition.</a:t>
            </a:r>
          </a:p>
          <a:p>
            <a:pPr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The QED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calculation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predict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:</a:t>
            </a:r>
          </a:p>
          <a:p>
            <a:pPr>
              <a:buFontTx/>
              <a:buChar char="-"/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 </a:t>
            </a:r>
            <a:r>
              <a:rPr lang="en-US" sz="1900" u="sng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Finite size of the proton contributes 1.8%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of the energy difference.   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tx2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886590"/>
              </p:ext>
            </p:extLst>
          </p:nvPr>
        </p:nvGraphicFramePr>
        <p:xfrm>
          <a:off x="1371600" y="5715000"/>
          <a:ext cx="5697538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3" name="Equation" r:id="rId4" imgW="2908300" imgH="228600" progId="Equation.3">
                  <p:embed/>
                </p:oleObj>
              </mc:Choice>
              <mc:Fallback>
                <p:oleObj name="Equation" r:id="rId4" imgW="29083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715000"/>
                        <a:ext cx="5697538" cy="4476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4" name="Picture 12" descr="MuonicHydrogen1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1793875"/>
            <a:ext cx="62484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 rot="5400000">
            <a:off x="6511131" y="2907506"/>
            <a:ext cx="24892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Sci. Amer. Feb. 2014 , 34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9" name="TextBox 8"/>
            <p:cNvSpPr txBox="1"/>
            <p:nvPr/>
          </p:nvSpPr>
          <p:spPr>
            <a:xfrm>
              <a:off x="268938" y="-120232"/>
              <a:ext cx="59434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μ</a:t>
              </a:r>
              <a:r>
                <a:rPr lang="en-US" sz="3600" b="1" dirty="0" err="1" smtClean="0">
                  <a:solidFill>
                    <a:srgbClr val="2063CE"/>
                  </a:solidFill>
                </a:rPr>
                <a:t>H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 Lamb shift measurements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811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42333" y="788933"/>
            <a:ext cx="8534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The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μs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are stopped in H</a:t>
            </a:r>
            <a:r>
              <a:rPr lang="en-US" sz="1900" baseline="-25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target</a:t>
            </a:r>
          </a:p>
          <a:p>
            <a:pPr>
              <a:spcAft>
                <a:spcPts val="18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where the excited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μH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is formed.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28222" y="4318354"/>
            <a:ext cx="8534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 dirty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Tunable pulsed laser induces the </a:t>
            </a:r>
          </a:p>
          <a:p>
            <a:pPr>
              <a:spcAft>
                <a:spcPts val="1800"/>
              </a:spcAft>
            </a:pPr>
            <a:r>
              <a:rPr lang="en-US" sz="1900" dirty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2S</a:t>
            </a:r>
            <a:r>
              <a:rPr lang="en-US" sz="1900" dirty="0">
                <a:solidFill>
                  <a:srgbClr val="008000"/>
                </a:solidFill>
                <a:latin typeface="Wingdings" pitchFamily="-100" charset="2"/>
                <a:ea typeface="Wingdings" pitchFamily="-100" charset="2"/>
                <a:cs typeface="Wingdings" pitchFamily="-100" charset="2"/>
              </a:rPr>
              <a:t></a:t>
            </a:r>
            <a:r>
              <a:rPr lang="en-US" sz="1900" dirty="0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2P transitions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0" y="5130128"/>
            <a:ext cx="8534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u="sng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2P states de-excite instantly to</a:t>
            </a:r>
          </a:p>
          <a:p>
            <a:pPr>
              <a:spcAft>
                <a:spcPts val="1800"/>
              </a:spcAft>
            </a:pPr>
            <a:r>
              <a:rPr lang="en-US" sz="1900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  <a:r>
              <a:rPr lang="en-US" sz="1900" u="sng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1S, emitting 1.9 </a:t>
            </a:r>
            <a:r>
              <a:rPr lang="en-US" sz="1900" u="sng" dirty="0" err="1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keV</a:t>
            </a:r>
            <a:r>
              <a:rPr lang="en-US" sz="1900" u="sng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X-rays</a:t>
            </a:r>
            <a:r>
              <a:rPr lang="en-US" sz="1900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3" name="TextBox 27"/>
          <p:cNvSpPr txBox="1">
            <a:spLocks noChangeArrowheads="1"/>
          </p:cNvSpPr>
          <p:nvPr/>
        </p:nvSpPr>
        <p:spPr bwMode="auto">
          <a:xfrm>
            <a:off x="44888" y="6046788"/>
            <a:ext cx="8534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The whole resonance peak recorded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by changing the laser frequency. 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7" y="1648653"/>
            <a:ext cx="2330182" cy="233018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3" name="TextBox 12"/>
            <p:cNvSpPr txBox="1"/>
            <p:nvPr/>
          </p:nvSpPr>
          <p:spPr>
            <a:xfrm>
              <a:off x="268938" y="-120232"/>
              <a:ext cx="54075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CREMA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Experiment @ PSI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060681"/>
              </p:ext>
            </p:extLst>
          </p:nvPr>
        </p:nvGraphicFramePr>
        <p:xfrm>
          <a:off x="5229577" y="5503718"/>
          <a:ext cx="3382963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3" name="Equation" r:id="rId5" imgW="1727200" imgH="177800" progId="Equation.3">
                  <p:embed/>
                </p:oleObj>
              </mc:Choice>
              <mc:Fallback>
                <p:oleObj name="Equation" r:id="rId5" imgW="17272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9577" y="5503718"/>
                        <a:ext cx="3382963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3366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696542"/>
              </p:ext>
            </p:extLst>
          </p:nvPr>
        </p:nvGraphicFramePr>
        <p:xfrm>
          <a:off x="5545490" y="6018068"/>
          <a:ext cx="3036887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94" name="Equation" r:id="rId7" imgW="1549400" imgH="165100" progId="Equation.3">
                  <p:embed/>
                </p:oleObj>
              </mc:Choice>
              <mc:Fallback>
                <p:oleObj name="Equation" r:id="rId7" imgW="15494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490" y="6018068"/>
                        <a:ext cx="3036887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3366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5153377" y="5052002"/>
            <a:ext cx="3706813" cy="36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The mean position of the peak: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51903" y="773819"/>
            <a:ext cx="4801756" cy="3796840"/>
            <a:chOff x="4451903" y="773819"/>
            <a:chExt cx="4801756" cy="3796840"/>
          </a:xfrm>
        </p:grpSpPr>
        <p:pic>
          <p:nvPicPr>
            <p:cNvPr id="15" name="Picture 23" descr="Pohl_muP_Radius.jp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451903" y="1050818"/>
              <a:ext cx="4618312" cy="3519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 bwMode="auto">
            <a:xfrm>
              <a:off x="7445848" y="773819"/>
              <a:ext cx="180781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Helvetica"/>
                  <a:cs typeface="Helvetica"/>
                </a:rPr>
                <a:t>Nature, Vol. 466, 2010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981222" y="1093151"/>
              <a:ext cx="1566334" cy="713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013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" y="904542"/>
            <a:ext cx="5485159" cy="5935993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016" y="914400"/>
            <a:ext cx="195534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2286000"/>
            <a:ext cx="1905000" cy="2502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016" y="4267200"/>
            <a:ext cx="1905000" cy="246884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0" name="TextBox 9"/>
            <p:cNvSpPr txBox="1"/>
            <p:nvPr/>
          </p:nvSpPr>
          <p:spPr>
            <a:xfrm>
              <a:off x="268938" y="-120232"/>
              <a:ext cx="49348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Proton radius puzzle!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658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2" name="TextBox 11"/>
            <p:cNvSpPr txBox="1"/>
            <p:nvPr/>
          </p:nvSpPr>
          <p:spPr>
            <a:xfrm>
              <a:off x="268938" y="-120232"/>
              <a:ext cx="61871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Seeing the whole picture </a:t>
              </a:r>
              <a:r>
                <a:rPr lang="is-IS" sz="4000" b="1" dirty="0" smtClean="0">
                  <a:solidFill>
                    <a:srgbClr val="2063CE"/>
                  </a:solidFill>
                </a:rPr>
                <a:t>…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800" y="507649"/>
            <a:ext cx="6443199" cy="6346413"/>
          </a:xfrm>
          <a:prstGeom prst="rect">
            <a:avLst/>
          </a:prstGeom>
        </p:spPr>
      </p:pic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432435" y="1114455"/>
            <a:ext cx="487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3000"/>
              </a:spcAft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is-I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… with the </a:t>
            </a:r>
            <a:r>
              <a:rPr lang="is-IS" sz="20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muon</a:t>
            </a:r>
            <a:r>
              <a:rPr lang="is-I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scattering experiment!</a:t>
            </a: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8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2" name="Picture 1" descr="MUSE_Set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88" y="916900"/>
            <a:ext cx="4586900" cy="52944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8055240" y="4468557"/>
            <a:ext cx="183896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Ron Gilman, 2015 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0" name="TextBox 9"/>
            <p:cNvSpPr txBox="1"/>
            <p:nvPr/>
          </p:nvSpPr>
          <p:spPr>
            <a:xfrm>
              <a:off x="268938" y="-120232"/>
              <a:ext cx="78001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MUon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 Scattering Experiment @ PSI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27"/>
          <p:cNvSpPr txBox="1">
            <a:spLocks noChangeArrowheads="1"/>
          </p:cNvSpPr>
          <p:nvPr/>
        </p:nvSpPr>
        <p:spPr bwMode="auto">
          <a:xfrm>
            <a:off x="76200" y="1022830"/>
            <a:ext cx="4266377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30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Measurement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of cross-section for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μ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±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p,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±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scattering.</a:t>
            </a:r>
          </a:p>
          <a:p>
            <a:pPr marL="342900" indent="-342900">
              <a:spcAft>
                <a:spcPts val="30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Precision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(≤1%) measurement at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Q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≥ 0.002 (</a:t>
            </a:r>
            <a:r>
              <a:rPr lang="en-US" sz="20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GeV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/c)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with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with non-magnetic detector setup</a:t>
            </a:r>
          </a:p>
          <a:p>
            <a:pPr marL="342900" indent="-342900">
              <a:spcAft>
                <a:spcPts val="3000"/>
              </a:spcAft>
              <a:buFont typeface="Wingdings" charset="2"/>
              <a:buChar char="§"/>
            </a:pP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29546" y="4095236"/>
            <a:ext cx="4331131" cy="1954381"/>
          </a:xfrm>
          <a:prstGeom prst="rect">
            <a:avLst/>
          </a:prstGeom>
          <a:gradFill flip="none" rotWithShape="1">
            <a:gsLst>
              <a:gs pos="0">
                <a:srgbClr val="FF6600">
                  <a:alpha val="42000"/>
                </a:srgbClr>
              </a:gs>
              <a:gs pos="100000">
                <a:schemeClr val="accent6">
                  <a:lumMod val="40000"/>
                  <a:lumOff val="60000"/>
                  <a:alpha val="42000"/>
                </a:schemeClr>
              </a:gs>
            </a:gsLst>
            <a:lin ang="0" scaled="1"/>
            <a:tileRect/>
          </a:gradFill>
          <a:ln w="28575" cmpd="sng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3000"/>
              </a:spcAft>
            </a:pPr>
            <a:endParaRPr lang="en-US" sz="1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3000"/>
              </a:spcAft>
              <a:buFont typeface="Wingdings" charset="2"/>
              <a:buChar char="§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Precise </a:t>
            </a:r>
            <a:r>
              <a:rPr lang="en-US" sz="20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proton radius extraction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 marL="342900" indent="-342900">
              <a:spcAft>
                <a:spcPts val="30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Ability to </a:t>
            </a:r>
            <a:r>
              <a:rPr lang="en-US" sz="20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test </a:t>
            </a:r>
            <a:r>
              <a:rPr lang="en-US" sz="20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the </a:t>
            </a:r>
            <a:r>
              <a:rPr lang="en-US" sz="20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20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</a:t>
            </a:r>
            <a:r>
              <a:rPr lang="en-US" sz="20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μ universality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  <a:endParaRPr lang="en-US" sz="1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3000"/>
              </a:spcAft>
              <a:buFont typeface="Wingdings" charset="2"/>
              <a:buChar char="§"/>
            </a:pPr>
            <a:endParaRPr lang="en-US" sz="5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1529640" y="3352841"/>
            <a:ext cx="1309430" cy="381000"/>
          </a:xfrm>
          <a:prstGeom prst="downArrow">
            <a:avLst/>
          </a:prstGeom>
          <a:gradFill flip="none" rotWithShape="1">
            <a:gsLst>
              <a:gs pos="0">
                <a:srgbClr val="FF66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79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6326" name="TextBox 27"/>
          <p:cNvSpPr txBox="1">
            <a:spLocks noChangeArrowheads="1"/>
          </p:cNvSpPr>
          <p:nvPr/>
        </p:nvSpPr>
        <p:spPr bwMode="auto">
          <a:xfrm>
            <a:off x="6019800" y="2667000"/>
            <a:ext cx="2895600" cy="126206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Determination of proton radius depends on the slope of  FF (Q</a:t>
            </a:r>
            <a:r>
              <a:rPr lang="en-US" sz="1900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-&gt;0).</a:t>
            </a:r>
          </a:p>
          <a:p>
            <a:pPr algn="ctr"/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No data at lowest Q</a:t>
            </a:r>
            <a:r>
              <a:rPr lang="en-US" sz="1900" b="1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.  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957977"/>
              </p:ext>
            </p:extLst>
          </p:nvPr>
        </p:nvGraphicFramePr>
        <p:xfrm>
          <a:off x="3048000" y="1066800"/>
          <a:ext cx="3635541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0" name="Equation" r:id="rId4" imgW="1651000" imgH="381000" progId="Equation.3">
                  <p:embed/>
                </p:oleObj>
              </mc:Choice>
              <mc:Fallback>
                <p:oleObj name="Equation" r:id="rId4" imgW="1651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066800"/>
                        <a:ext cx="3635541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6329" name="Group 18"/>
          <p:cNvGrpSpPr>
            <a:grpSpLocks/>
          </p:cNvGrpSpPr>
          <p:nvPr/>
        </p:nvGrpSpPr>
        <p:grpSpPr bwMode="auto">
          <a:xfrm>
            <a:off x="-38550" y="2590800"/>
            <a:ext cx="5719683" cy="4038600"/>
            <a:chOff x="3421848" y="2819400"/>
            <a:chExt cx="5630879" cy="4038600"/>
          </a:xfrm>
        </p:grpSpPr>
        <p:pic>
          <p:nvPicPr>
            <p:cNvPr id="56333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21848" y="2819400"/>
              <a:ext cx="5630879" cy="403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6867915" y="2967742"/>
              <a:ext cx="0" cy="3275013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335" name="TextBox 17"/>
            <p:cNvSpPr txBox="1">
              <a:spLocks noChangeArrowheads="1"/>
            </p:cNvSpPr>
            <p:nvPr/>
          </p:nvSpPr>
          <p:spPr bwMode="auto">
            <a:xfrm>
              <a:off x="4648200" y="4191000"/>
              <a:ext cx="21336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Helvetica" pitchFamily="-100" charset="0"/>
                  <a:ea typeface="Helvetica" pitchFamily="-100" charset="0"/>
                  <a:cs typeface="Helvetica" pitchFamily="-100" charset="0"/>
                </a:rPr>
                <a:t>Here no data exist!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543045" y="3570994"/>
              <a:ext cx="2419351" cy="409575"/>
            </a:xfrm>
            <a:custGeom>
              <a:avLst/>
              <a:gdLst>
                <a:gd name="connsiteX0" fmla="*/ 0 w 2714625"/>
                <a:gd name="connsiteY0" fmla="*/ 283633 h 409575"/>
                <a:gd name="connsiteX1" fmla="*/ 1047750 w 2714625"/>
                <a:gd name="connsiteY1" fmla="*/ 10583 h 409575"/>
                <a:gd name="connsiteX2" fmla="*/ 2444750 w 2714625"/>
                <a:gd name="connsiteY2" fmla="*/ 347133 h 409575"/>
                <a:gd name="connsiteX3" fmla="*/ 2667000 w 2714625"/>
                <a:gd name="connsiteY3" fmla="*/ 385233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4625" h="409575">
                  <a:moveTo>
                    <a:pt x="0" y="283633"/>
                  </a:moveTo>
                  <a:cubicBezTo>
                    <a:pt x="320146" y="141816"/>
                    <a:pt x="640292" y="0"/>
                    <a:pt x="1047750" y="10583"/>
                  </a:cubicBezTo>
                  <a:cubicBezTo>
                    <a:pt x="1455208" y="21166"/>
                    <a:pt x="2174875" y="284691"/>
                    <a:pt x="2444750" y="347133"/>
                  </a:cubicBezTo>
                  <a:cubicBezTo>
                    <a:pt x="2714625" y="409575"/>
                    <a:pt x="2690812" y="397404"/>
                    <a:pt x="2667000" y="385233"/>
                  </a:cubicBezTo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337" name="TextBox 22"/>
            <p:cNvSpPr txBox="1">
              <a:spLocks noChangeArrowheads="1"/>
            </p:cNvSpPr>
            <p:nvPr/>
          </p:nvSpPr>
          <p:spPr bwMode="auto">
            <a:xfrm>
              <a:off x="5791200" y="3352800"/>
              <a:ext cx="457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-100" charset="0"/>
                  <a:ea typeface="Helvetica" pitchFamily="-100" charset="0"/>
                  <a:cs typeface="Helvetica" pitchFamily="-100" charset="0"/>
                </a:rPr>
                <a:t>?</a:t>
              </a:r>
            </a:p>
          </p:txBody>
        </p:sp>
      </p:grpSp>
      <p:sp>
        <p:nvSpPr>
          <p:cNvPr id="56330" name="TextBox 27"/>
          <p:cNvSpPr txBox="1">
            <a:spLocks noChangeArrowheads="1"/>
          </p:cNvSpPr>
          <p:nvPr/>
        </p:nvSpPr>
        <p:spPr bwMode="auto">
          <a:xfrm>
            <a:off x="6019800" y="5029200"/>
            <a:ext cx="2895600" cy="12620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For precise radius determination new measurements at even </a:t>
            </a:r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lower Q</a:t>
            </a:r>
            <a:r>
              <a:rPr lang="en-US" sz="1900" b="1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 are needed.</a:t>
            </a:r>
          </a:p>
        </p:txBody>
      </p:sp>
      <p:sp>
        <p:nvSpPr>
          <p:cNvPr id="23" name="Right Arrow 22"/>
          <p:cNvSpPr/>
          <p:nvPr/>
        </p:nvSpPr>
        <p:spPr>
          <a:xfrm rot="5400000">
            <a:off x="7010400" y="4114800"/>
            <a:ext cx="838200" cy="685800"/>
          </a:xfrm>
          <a:prstGeom prst="rightArrow">
            <a:avLst/>
          </a:prstGeom>
          <a:gradFill>
            <a:gsLst>
              <a:gs pos="0">
                <a:schemeClr val="accent2"/>
              </a:gs>
              <a:gs pos="100000">
                <a:srgbClr val="FF0000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00329" y="2682698"/>
            <a:ext cx="2361536" cy="3331457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88900">
              <a:srgbClr val="FF00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38800" y="2312988"/>
            <a:ext cx="3352800" cy="403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5638800" y="2927389"/>
            <a:ext cx="3429000" cy="3016211"/>
          </a:xfrm>
          <a:prstGeom prst="rect">
            <a:avLst/>
          </a:prstGeom>
          <a:solidFill>
            <a:srgbClr val="FFFF00">
              <a:alpha val="34000"/>
            </a:srgb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 Region of Q</a:t>
            </a:r>
            <a:r>
              <a:rPr lang="en-US" sz="19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&lt; 0.004 (GeV)</a:t>
            </a:r>
            <a:r>
              <a:rPr lang="en-US" sz="19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</a:p>
          <a:p>
            <a:pPr algn="ctr"/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is extremely hard to reach.</a:t>
            </a:r>
          </a:p>
          <a:p>
            <a:pPr algn="ctr"/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Kinematic range is </a:t>
            </a: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limited   </a:t>
            </a:r>
          </a:p>
          <a:p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by available experimental </a:t>
            </a:r>
          </a:p>
          <a:p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apparatus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</a:p>
          <a:p>
            <a:pPr>
              <a:buFontTx/>
              <a:buChar char="-"/>
            </a:pP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Novel techniques are </a:t>
            </a:r>
          </a:p>
          <a:p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  <a:r>
              <a:rPr lang="en-US" sz="19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needed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to explore </a:t>
            </a:r>
          </a:p>
          <a:p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extremely low Q</a:t>
            </a:r>
            <a:r>
              <a:rPr lang="en-US" sz="19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regime.    </a:t>
            </a: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8" name="TextBox 17"/>
            <p:cNvSpPr txBox="1"/>
            <p:nvPr/>
          </p:nvSpPr>
          <p:spPr>
            <a:xfrm>
              <a:off x="268938" y="-120232"/>
              <a:ext cx="81583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New electron scattering experiments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539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-1027906" y="3085306"/>
            <a:ext cx="4038600" cy="158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90600" y="5105400"/>
            <a:ext cx="7467600" cy="1588"/>
          </a:xfrm>
          <a:prstGeom prst="straightConnector1">
            <a:avLst/>
          </a:prstGeom>
          <a:ln w="76200" cmpd="sng">
            <a:solidFill>
              <a:schemeClr val="tx1"/>
            </a:solidFill>
            <a:headEnd type="oval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1358900" y="1401233"/>
            <a:ext cx="5981700" cy="3640667"/>
          </a:xfrm>
          <a:custGeom>
            <a:avLst/>
            <a:gdLst>
              <a:gd name="connsiteX0" fmla="*/ 5981700 w 5981700"/>
              <a:gd name="connsiteY0" fmla="*/ 3602567 h 3640667"/>
              <a:gd name="connsiteX1" fmla="*/ 5702300 w 5981700"/>
              <a:gd name="connsiteY1" fmla="*/ 3577167 h 3640667"/>
              <a:gd name="connsiteX2" fmla="*/ 5651500 w 5981700"/>
              <a:gd name="connsiteY2" fmla="*/ 3221567 h 3640667"/>
              <a:gd name="connsiteX3" fmla="*/ 5626100 w 5981700"/>
              <a:gd name="connsiteY3" fmla="*/ 2535767 h 3640667"/>
              <a:gd name="connsiteX4" fmla="*/ 5575300 w 5981700"/>
              <a:gd name="connsiteY4" fmla="*/ 541867 h 3640667"/>
              <a:gd name="connsiteX5" fmla="*/ 5537200 w 5981700"/>
              <a:gd name="connsiteY5" fmla="*/ 8467 h 3640667"/>
              <a:gd name="connsiteX6" fmla="*/ 5448300 w 5981700"/>
              <a:gd name="connsiteY6" fmla="*/ 592667 h 3640667"/>
              <a:gd name="connsiteX7" fmla="*/ 5397500 w 5981700"/>
              <a:gd name="connsiteY7" fmla="*/ 1011767 h 3640667"/>
              <a:gd name="connsiteX8" fmla="*/ 5295900 w 5981700"/>
              <a:gd name="connsiteY8" fmla="*/ 1532467 h 3640667"/>
              <a:gd name="connsiteX9" fmla="*/ 5194300 w 5981700"/>
              <a:gd name="connsiteY9" fmla="*/ 1875367 h 3640667"/>
              <a:gd name="connsiteX10" fmla="*/ 5016500 w 5981700"/>
              <a:gd name="connsiteY10" fmla="*/ 2243667 h 3640667"/>
              <a:gd name="connsiteX11" fmla="*/ 4737100 w 5981700"/>
              <a:gd name="connsiteY11" fmla="*/ 2548467 h 3640667"/>
              <a:gd name="connsiteX12" fmla="*/ 4318000 w 5981700"/>
              <a:gd name="connsiteY12" fmla="*/ 2853267 h 3640667"/>
              <a:gd name="connsiteX13" fmla="*/ 3949700 w 5981700"/>
              <a:gd name="connsiteY13" fmla="*/ 3018367 h 3640667"/>
              <a:gd name="connsiteX14" fmla="*/ 3365500 w 5981700"/>
              <a:gd name="connsiteY14" fmla="*/ 3183467 h 3640667"/>
              <a:gd name="connsiteX15" fmla="*/ 2527300 w 5981700"/>
              <a:gd name="connsiteY15" fmla="*/ 3348567 h 3640667"/>
              <a:gd name="connsiteX16" fmla="*/ 1739900 w 5981700"/>
              <a:gd name="connsiteY16" fmla="*/ 3424767 h 3640667"/>
              <a:gd name="connsiteX17" fmla="*/ 774700 w 5981700"/>
              <a:gd name="connsiteY17" fmla="*/ 3500967 h 3640667"/>
              <a:gd name="connsiteX18" fmla="*/ 0 w 5981700"/>
              <a:gd name="connsiteY18" fmla="*/ 3551767 h 3640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981700" h="3640667">
                <a:moveTo>
                  <a:pt x="5981700" y="3602567"/>
                </a:moveTo>
                <a:cubicBezTo>
                  <a:pt x="5869516" y="3621617"/>
                  <a:pt x="5757333" y="3640667"/>
                  <a:pt x="5702300" y="3577167"/>
                </a:cubicBezTo>
                <a:cubicBezTo>
                  <a:pt x="5647267" y="3513667"/>
                  <a:pt x="5664200" y="3395134"/>
                  <a:pt x="5651500" y="3221567"/>
                </a:cubicBezTo>
                <a:cubicBezTo>
                  <a:pt x="5638800" y="3048000"/>
                  <a:pt x="5638800" y="2982384"/>
                  <a:pt x="5626100" y="2535767"/>
                </a:cubicBezTo>
                <a:cubicBezTo>
                  <a:pt x="5613400" y="2089150"/>
                  <a:pt x="5590117" y="963084"/>
                  <a:pt x="5575300" y="541867"/>
                </a:cubicBezTo>
                <a:cubicBezTo>
                  <a:pt x="5560483" y="120650"/>
                  <a:pt x="5558367" y="0"/>
                  <a:pt x="5537200" y="8467"/>
                </a:cubicBezTo>
                <a:cubicBezTo>
                  <a:pt x="5516033" y="16934"/>
                  <a:pt x="5471583" y="425450"/>
                  <a:pt x="5448300" y="592667"/>
                </a:cubicBezTo>
                <a:cubicBezTo>
                  <a:pt x="5425017" y="759884"/>
                  <a:pt x="5422900" y="855134"/>
                  <a:pt x="5397500" y="1011767"/>
                </a:cubicBezTo>
                <a:cubicBezTo>
                  <a:pt x="5372100" y="1168400"/>
                  <a:pt x="5329767" y="1388534"/>
                  <a:pt x="5295900" y="1532467"/>
                </a:cubicBezTo>
                <a:cubicBezTo>
                  <a:pt x="5262033" y="1676400"/>
                  <a:pt x="5240867" y="1756834"/>
                  <a:pt x="5194300" y="1875367"/>
                </a:cubicBezTo>
                <a:cubicBezTo>
                  <a:pt x="5147733" y="1993900"/>
                  <a:pt x="5092700" y="2131484"/>
                  <a:pt x="5016500" y="2243667"/>
                </a:cubicBezTo>
                <a:cubicBezTo>
                  <a:pt x="4940300" y="2355850"/>
                  <a:pt x="4853517" y="2446867"/>
                  <a:pt x="4737100" y="2548467"/>
                </a:cubicBezTo>
                <a:cubicBezTo>
                  <a:pt x="4620683" y="2650067"/>
                  <a:pt x="4449233" y="2774950"/>
                  <a:pt x="4318000" y="2853267"/>
                </a:cubicBezTo>
                <a:cubicBezTo>
                  <a:pt x="4186767" y="2931584"/>
                  <a:pt x="4108450" y="2963334"/>
                  <a:pt x="3949700" y="3018367"/>
                </a:cubicBezTo>
                <a:cubicBezTo>
                  <a:pt x="3790950" y="3073400"/>
                  <a:pt x="3602567" y="3128434"/>
                  <a:pt x="3365500" y="3183467"/>
                </a:cubicBezTo>
                <a:cubicBezTo>
                  <a:pt x="3128433" y="3238500"/>
                  <a:pt x="2798233" y="3308350"/>
                  <a:pt x="2527300" y="3348567"/>
                </a:cubicBezTo>
                <a:cubicBezTo>
                  <a:pt x="2256367" y="3388784"/>
                  <a:pt x="1739900" y="3424767"/>
                  <a:pt x="1739900" y="3424767"/>
                </a:cubicBezTo>
                <a:lnTo>
                  <a:pt x="774700" y="3500967"/>
                </a:lnTo>
                <a:lnTo>
                  <a:pt x="0" y="3551767"/>
                </a:lnTo>
              </a:path>
            </a:pathLst>
          </a:custGeom>
          <a:ln w="76200" cmpd="sng">
            <a:solidFill>
              <a:srgbClr val="FF0000"/>
            </a:solidFill>
          </a:ln>
          <a:effectLst>
            <a:glow rad="101600">
              <a:srgbClr val="800000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0" y="967026"/>
            <a:ext cx="5437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latin typeface="Helvetica"/>
                <a:cs typeface="Helvetica"/>
              </a:rPr>
              <a:t>#</a:t>
            </a:r>
            <a:endParaRPr lang="en-US" sz="5000" b="1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24800" y="5158026"/>
            <a:ext cx="5763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latin typeface="Helvetica"/>
                <a:cs typeface="Helvetica"/>
              </a:rPr>
              <a:t>p</a:t>
            </a:r>
            <a:endParaRPr lang="en-US" sz="5000" b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4697" y="3616404"/>
            <a:ext cx="20663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Radiative</a:t>
            </a:r>
            <a:r>
              <a:rPr lang="en-US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tail</a:t>
            </a:r>
            <a:endParaRPr lang="en-US" sz="33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4200" y="762000"/>
            <a:ext cx="15490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Elastic </a:t>
            </a:r>
          </a:p>
          <a:p>
            <a:pPr algn="ctr"/>
            <a:r>
              <a:rPr lang="en-US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peak</a:t>
            </a:r>
            <a:endParaRPr lang="en-US" sz="33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7" name="TextBox 16"/>
            <p:cNvSpPr txBox="1"/>
            <p:nvPr/>
          </p:nvSpPr>
          <p:spPr>
            <a:xfrm>
              <a:off x="268938" y="-120232"/>
              <a:ext cx="55482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smtClean="0">
                  <a:solidFill>
                    <a:schemeClr val="bg1"/>
                  </a:solidFill>
                </a:rPr>
                <a:t>ISR Experiment at MAMI</a:t>
              </a:r>
              <a:endParaRPr lang="en-US" sz="3600" dirty="0">
                <a:solidFill>
                  <a:schemeClr val="bg1"/>
                </a:solidFill>
                <a:latin typeface="Arial" pitchFamily="-65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204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29700" name="TextBox 27"/>
          <p:cNvSpPr txBox="1">
            <a:spLocks noChangeArrowheads="1"/>
          </p:cNvSpPr>
          <p:nvPr/>
        </p:nvSpPr>
        <p:spPr bwMode="auto">
          <a:xfrm>
            <a:off x="152400" y="838200"/>
            <a:ext cx="5334000" cy="503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The ISR process camouflaged with other processes.  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To reach </a:t>
            </a:r>
            <a:r>
              <a:rPr lang="en-US" sz="2000" dirty="0" err="1" smtClean="0">
                <a:latin typeface="Helvetica"/>
                <a:ea typeface="Lucida Grande" pitchFamily="-100" charset="0"/>
                <a:cs typeface="Helvetica"/>
              </a:rPr>
              <a:t>G</a:t>
            </a:r>
            <a:r>
              <a:rPr lang="en-US" sz="2000" baseline="-25000" dirty="0" err="1" smtClean="0">
                <a:latin typeface="Helvetica"/>
                <a:ea typeface="Lucida Grande" pitchFamily="-100" charset="0"/>
                <a:cs typeface="Helvetica"/>
              </a:rPr>
              <a:t>E</a:t>
            </a:r>
            <a:r>
              <a:rPr lang="en-US" sz="2000" baseline="30000" dirty="0" err="1" smtClean="0">
                <a:latin typeface="Helvetica"/>
                <a:ea typeface="Lucida Grande" pitchFamily="-100" charset="0"/>
                <a:cs typeface="Helvetica"/>
              </a:rPr>
              <a:t>p</a:t>
            </a:r>
            <a:r>
              <a:rPr lang="en-US" sz="2000" dirty="0">
                <a:latin typeface="Helvetica"/>
                <a:ea typeface="Lucida Grande" pitchFamily="-100" charset="0"/>
                <a:cs typeface="Helvetica"/>
              </a:rPr>
              <a:t>,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data need to be studied in combination with simulation.</a:t>
            </a:r>
          </a:p>
          <a:p>
            <a:pPr marL="342900" indent="-342900">
              <a:buFont typeface="Wingdings" charset="2"/>
              <a:buChar char="§"/>
            </a:pPr>
            <a:endParaRPr lang="en-US" sz="2100" dirty="0">
              <a:latin typeface="Helvetica"/>
              <a:ea typeface="Lucida Grande" pitchFamily="-100" charset="0"/>
              <a:cs typeface="Helvetica"/>
            </a:endParaRPr>
          </a:p>
        </p:txBody>
      </p:sp>
      <p:pic>
        <p:nvPicPr>
          <p:cNvPr id="3" name="Picture 2" descr="Screen Shot 2015-04-20 at 20.27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99718"/>
            <a:ext cx="3276600" cy="30484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19200" y="1600200"/>
            <a:ext cx="1524000" cy="15240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6983" y="2133600"/>
            <a:ext cx="61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/>
                <a:cs typeface="Helvetica"/>
              </a:rPr>
              <a:t>ISR</a:t>
            </a:r>
            <a:endParaRPr lang="en-US" sz="2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400" y="990600"/>
            <a:ext cx="8534400" cy="6019800"/>
            <a:chOff x="152400" y="990600"/>
            <a:chExt cx="8534400" cy="6019800"/>
          </a:xfrm>
        </p:grpSpPr>
        <p:grpSp>
          <p:nvGrpSpPr>
            <p:cNvPr id="7" name="Group 6"/>
            <p:cNvGrpSpPr/>
            <p:nvPr/>
          </p:nvGrpSpPr>
          <p:grpSpPr>
            <a:xfrm>
              <a:off x="152400" y="990600"/>
              <a:ext cx="8534400" cy="6019800"/>
              <a:chOff x="152400" y="990600"/>
              <a:chExt cx="8534400" cy="6019800"/>
            </a:xfrm>
          </p:grpSpPr>
          <p:pic>
            <p:nvPicPr>
              <p:cNvPr id="4" name="Picture 3" descr="Screen Shot 2015-04-20 at 20.29.3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5718" y="990600"/>
                <a:ext cx="2934420" cy="1981200"/>
              </a:xfrm>
              <a:prstGeom prst="rect">
                <a:avLst/>
              </a:prstGeom>
            </p:spPr>
          </p:pic>
          <p:pic>
            <p:nvPicPr>
              <p:cNvPr id="5" name="Picture 4" descr="Screen Shot 2015-04-20 at 20.29.42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1200" y="3124200"/>
                <a:ext cx="2895600" cy="2886580"/>
              </a:xfrm>
              <a:prstGeom prst="rect">
                <a:avLst/>
              </a:prstGeom>
            </p:spPr>
          </p:pic>
          <p:sp>
            <p:nvSpPr>
              <p:cNvPr id="13" name="TextBox 27"/>
              <p:cNvSpPr txBox="1">
                <a:spLocks noChangeArrowheads="1"/>
              </p:cNvSpPr>
              <p:nvPr/>
            </p:nvSpPr>
            <p:spPr bwMode="auto">
              <a:xfrm>
                <a:off x="152400" y="5363795"/>
                <a:ext cx="5334000" cy="16466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342900" indent="-342900">
                  <a:buFont typeface="Wingdings" charset="2"/>
                  <a:buChar char="§"/>
                </a:pPr>
                <a:endParaRPr lang="en-US" sz="2000" dirty="0">
                  <a:latin typeface="Helvetica"/>
                  <a:ea typeface="Lucida Grande" pitchFamily="-100" charset="0"/>
                  <a:cs typeface="Helvetica"/>
                </a:endParaRP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sz="2000" dirty="0" smtClean="0">
                    <a:latin typeface="Helvetica"/>
                    <a:ea typeface="Lucida Grande" pitchFamily="-100" charset="0"/>
                    <a:cs typeface="Helvetica"/>
                  </a:rPr>
                  <a:t>For a sub-percent description a detailed theoretical description of all relevant contributing processes needed.  </a:t>
                </a:r>
              </a:p>
              <a:p>
                <a:pPr marL="342900" indent="-342900">
                  <a:buFont typeface="Wingdings" charset="2"/>
                  <a:buChar char="§"/>
                </a:pPr>
                <a:endParaRPr lang="en-US" sz="2100" dirty="0">
                  <a:latin typeface="Helvetica"/>
                  <a:ea typeface="Lucida Grande" pitchFamily="-100" charset="0"/>
                  <a:cs typeface="Helvetica"/>
                </a:endParaRPr>
              </a:p>
            </p:txBody>
          </p:sp>
        </p:grpSp>
        <p:sp>
          <p:nvSpPr>
            <p:cNvPr id="10" name="TextBox 27"/>
            <p:cNvSpPr txBox="1">
              <a:spLocks noChangeArrowheads="1"/>
            </p:cNvSpPr>
            <p:nvPr/>
          </p:nvSpPr>
          <p:spPr bwMode="auto">
            <a:xfrm>
              <a:off x="7086600" y="6198513"/>
              <a:ext cx="6858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 smtClean="0">
                  <a:latin typeface="Helvetica"/>
                  <a:ea typeface="Lucida Grande" pitchFamily="-100" charset="0"/>
                  <a:cs typeface="Helvetica"/>
                </a:rPr>
                <a:t>…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80511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Going beyond simple approximation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631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143000" y="76200"/>
            <a:ext cx="2514600" cy="3048000"/>
            <a:chOff x="1143000" y="76200"/>
            <a:chExt cx="2514600" cy="3048000"/>
          </a:xfrm>
        </p:grpSpPr>
        <p:grpSp>
          <p:nvGrpSpPr>
            <p:cNvPr id="10" name="Group 9"/>
            <p:cNvGrpSpPr/>
            <p:nvPr/>
          </p:nvGrpSpPr>
          <p:grpSpPr>
            <a:xfrm>
              <a:off x="1143000" y="457200"/>
              <a:ext cx="2514600" cy="2667000"/>
              <a:chOff x="990600" y="228600"/>
              <a:chExt cx="2839847" cy="2969650"/>
            </a:xfrm>
          </p:grpSpPr>
          <p:pic>
            <p:nvPicPr>
              <p:cNvPr id="5" name="Picture 4" descr="Gift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600" y="228600"/>
                <a:ext cx="2429094" cy="2743200"/>
              </a:xfrm>
              <a:prstGeom prst="rect">
                <a:avLst/>
              </a:prstGeom>
            </p:spPr>
          </p:pic>
          <p:pic>
            <p:nvPicPr>
              <p:cNvPr id="30" name="Picture 20" descr="Ruler.jp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20518956">
                <a:off x="1544447" y="2703609"/>
                <a:ext cx="2286000" cy="494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1201998" y="76200"/>
              <a:ext cx="2379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Helvetica"/>
                  <a:cs typeface="Helvetica"/>
                </a:rPr>
                <a:t>Elastic form-factors</a:t>
              </a:r>
              <a:endParaRPr lang="en-US" sz="2000" dirty="0">
                <a:latin typeface="Helvetica"/>
                <a:cs typeface="Helvetica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648200" y="76200"/>
            <a:ext cx="4038600" cy="3048000"/>
            <a:chOff x="4648200" y="76200"/>
            <a:chExt cx="4038600" cy="3048000"/>
          </a:xfrm>
        </p:grpSpPr>
        <p:pic>
          <p:nvPicPr>
            <p:cNvPr id="26" name="Picture 25" descr="Gift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56" y="533400"/>
              <a:ext cx="1748712" cy="2590800"/>
            </a:xfrm>
            <a:prstGeom prst="rect">
              <a:avLst/>
            </a:prstGeom>
          </p:spPr>
        </p:pic>
        <p:pic>
          <p:nvPicPr>
            <p:cNvPr id="8" name="Picture 7" descr="finger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600" y="1733335"/>
              <a:ext cx="1219200" cy="705065"/>
            </a:xfrm>
            <a:prstGeom prst="rect">
              <a:avLst/>
            </a:prstGeom>
          </p:spPr>
        </p:pic>
        <p:pic>
          <p:nvPicPr>
            <p:cNvPr id="27" name="Picture 26" descr="finger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48200" y="1676400"/>
              <a:ext cx="1260469" cy="72893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791200" y="76200"/>
              <a:ext cx="18261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Helvetica"/>
                  <a:cs typeface="Helvetica"/>
                </a:rPr>
                <a:t>Polarisabilities</a:t>
              </a:r>
              <a:endParaRPr lang="en-US" sz="2000" dirty="0">
                <a:latin typeface="Helvetica"/>
                <a:cs typeface="Helvetica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105400" y="3657600"/>
            <a:ext cx="4191000" cy="3429000"/>
            <a:chOff x="5105400" y="3657600"/>
            <a:chExt cx="4191000" cy="3429000"/>
          </a:xfrm>
        </p:grpSpPr>
        <p:grpSp>
          <p:nvGrpSpPr>
            <p:cNvPr id="33" name="Group 32"/>
            <p:cNvGrpSpPr/>
            <p:nvPr/>
          </p:nvGrpSpPr>
          <p:grpSpPr>
            <a:xfrm>
              <a:off x="5105400" y="3962400"/>
              <a:ext cx="4191000" cy="3124200"/>
              <a:chOff x="5105400" y="3232369"/>
              <a:chExt cx="4572000" cy="3625631"/>
            </a:xfrm>
          </p:grpSpPr>
          <p:pic>
            <p:nvPicPr>
              <p:cNvPr id="9" name="Picture 8" descr="Gift2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5000" y="3232369"/>
                <a:ext cx="2394765" cy="3244631"/>
              </a:xfrm>
              <a:prstGeom prst="rect">
                <a:avLst/>
              </a:prstGeom>
            </p:spPr>
          </p:pic>
          <p:pic>
            <p:nvPicPr>
              <p:cNvPr id="29" name="Picture 28" descr="ConfXI.gif"/>
              <p:cNvPicPr>
                <a:picLocks noChangeAspect="1"/>
              </p:cNvPicPr>
              <p:nvPr/>
            </p:nvPicPr>
            <p:blipFill>
              <a:blip r:embed="rId7">
                <a:alphaModFix amt="73000"/>
              </a:blip>
              <a:stretch>
                <a:fillRect/>
              </a:stretch>
            </p:blipFill>
            <p:spPr>
              <a:xfrm>
                <a:off x="5105400" y="3962400"/>
                <a:ext cx="4572000" cy="2895600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5257800" y="3657600"/>
              <a:ext cx="33921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Helvetica"/>
                  <a:cs typeface="Helvetica"/>
                </a:rPr>
                <a:t>Parton distributions, spin, …</a:t>
              </a:r>
              <a:endParaRPr lang="en-US" sz="2000" dirty="0">
                <a:latin typeface="Helvetica"/>
                <a:cs typeface="Helvetic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37956" y="3638490"/>
            <a:ext cx="2942472" cy="3219510"/>
            <a:chOff x="737956" y="3638490"/>
            <a:chExt cx="2942472" cy="3219510"/>
          </a:xfrm>
        </p:grpSpPr>
        <p:grpSp>
          <p:nvGrpSpPr>
            <p:cNvPr id="6" name="Group 5"/>
            <p:cNvGrpSpPr/>
            <p:nvPr/>
          </p:nvGrpSpPr>
          <p:grpSpPr>
            <a:xfrm>
              <a:off x="1143000" y="4038600"/>
              <a:ext cx="2319560" cy="2819400"/>
              <a:chOff x="957040" y="3657600"/>
              <a:chExt cx="2601468" cy="3025953"/>
            </a:xfrm>
          </p:grpSpPr>
          <p:pic>
            <p:nvPicPr>
              <p:cNvPr id="23" name="Picture 22" descr="Gift1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600" y="3657600"/>
                <a:ext cx="2564044" cy="2895600"/>
              </a:xfrm>
              <a:prstGeom prst="rect">
                <a:avLst/>
              </a:prstGeom>
            </p:spPr>
          </p:pic>
          <p:pic>
            <p:nvPicPr>
              <p:cNvPr id="24" name="Picture 23" descr="Gift1.png"/>
              <p:cNvPicPr>
                <a:picLocks noChangeAspect="1"/>
              </p:cNvPicPr>
              <p:nvPr/>
            </p:nvPicPr>
            <p:blipFill>
              <a:blip r:embed="rId3">
                <a:alphaModFix amt="41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79994">
                <a:off x="957040" y="3692089"/>
                <a:ext cx="2564044" cy="2895600"/>
              </a:xfrm>
              <a:prstGeom prst="rect">
                <a:avLst/>
              </a:prstGeom>
            </p:spPr>
          </p:pic>
          <p:pic>
            <p:nvPicPr>
              <p:cNvPr id="25" name="Picture 24" descr="Gift1.png"/>
              <p:cNvPicPr>
                <a:picLocks noChangeAspect="1"/>
              </p:cNvPicPr>
              <p:nvPr/>
            </p:nvPicPr>
            <p:blipFill>
              <a:blip r:embed="rId3">
                <a:alphaModFix am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91624">
                <a:off x="994464" y="3787953"/>
                <a:ext cx="2564044" cy="2895600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1447800" y="3638490"/>
              <a:ext cx="1610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Helvetica"/>
                  <a:cs typeface="Helvetica"/>
                </a:rPr>
                <a:t>Resonances</a:t>
              </a:r>
              <a:endParaRPr lang="en-US" sz="2000" dirty="0">
                <a:latin typeface="Helvetica"/>
                <a:cs typeface="Helvetica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 rot="10017181">
              <a:off x="2689828" y="5737828"/>
              <a:ext cx="990600" cy="990600"/>
              <a:chOff x="609600" y="4114800"/>
              <a:chExt cx="990600" cy="990600"/>
            </a:xfrm>
          </p:grpSpPr>
          <p:sp>
            <p:nvSpPr>
              <p:cNvPr id="37" name="Arc 36"/>
              <p:cNvSpPr/>
              <p:nvPr/>
            </p:nvSpPr>
            <p:spPr>
              <a:xfrm rot="16200000">
                <a:off x="762000" y="4267200"/>
                <a:ext cx="685800" cy="685800"/>
              </a:xfrm>
              <a:prstGeom prst="arc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c 37"/>
              <p:cNvSpPr/>
              <p:nvPr/>
            </p:nvSpPr>
            <p:spPr>
              <a:xfrm rot="16200000">
                <a:off x="609600" y="4114800"/>
                <a:ext cx="990600" cy="990600"/>
              </a:xfrm>
              <a:prstGeom prst="arc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Arc 38"/>
              <p:cNvSpPr/>
              <p:nvPr/>
            </p:nvSpPr>
            <p:spPr>
              <a:xfrm rot="16200000">
                <a:off x="914400" y="4419600"/>
                <a:ext cx="381000" cy="381000"/>
              </a:xfrm>
              <a:prstGeom prst="arc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 rot="20524942">
              <a:off x="737956" y="4166957"/>
              <a:ext cx="990600" cy="990600"/>
              <a:chOff x="609600" y="4114800"/>
              <a:chExt cx="990600" cy="990600"/>
            </a:xfrm>
          </p:grpSpPr>
          <p:sp>
            <p:nvSpPr>
              <p:cNvPr id="42" name="Arc 41"/>
              <p:cNvSpPr/>
              <p:nvPr/>
            </p:nvSpPr>
            <p:spPr>
              <a:xfrm rot="16200000">
                <a:off x="762000" y="4267200"/>
                <a:ext cx="685800" cy="685800"/>
              </a:xfrm>
              <a:prstGeom prst="arc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Arc 42"/>
              <p:cNvSpPr/>
              <p:nvPr/>
            </p:nvSpPr>
            <p:spPr>
              <a:xfrm rot="16200000">
                <a:off x="609600" y="4114800"/>
                <a:ext cx="990600" cy="990600"/>
              </a:xfrm>
              <a:prstGeom prst="arc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Arc 43"/>
              <p:cNvSpPr/>
              <p:nvPr/>
            </p:nvSpPr>
            <p:spPr>
              <a:xfrm rot="16200000">
                <a:off x="914400" y="4419600"/>
                <a:ext cx="381000" cy="381000"/>
              </a:xfrm>
              <a:prstGeom prst="arc">
                <a:avLst/>
              </a:prstGeom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8" name="Freeform 47"/>
          <p:cNvSpPr/>
          <p:nvPr/>
        </p:nvSpPr>
        <p:spPr>
          <a:xfrm>
            <a:off x="139701" y="38100"/>
            <a:ext cx="9017381" cy="6848870"/>
          </a:xfrm>
          <a:custGeom>
            <a:avLst/>
            <a:gdLst>
              <a:gd name="connsiteX0" fmla="*/ 25400 w 9004300"/>
              <a:gd name="connsiteY0" fmla="*/ 6819900 h 6819900"/>
              <a:gd name="connsiteX1" fmla="*/ 38100 w 9004300"/>
              <a:gd name="connsiteY1" fmla="*/ 3441700 h 6819900"/>
              <a:gd name="connsiteX2" fmla="*/ 4381500 w 9004300"/>
              <a:gd name="connsiteY2" fmla="*/ 3403600 h 6819900"/>
              <a:gd name="connsiteX3" fmla="*/ 4368800 w 9004300"/>
              <a:gd name="connsiteY3" fmla="*/ 0 h 6819900"/>
              <a:gd name="connsiteX4" fmla="*/ 8915400 w 9004300"/>
              <a:gd name="connsiteY4" fmla="*/ 12700 h 6819900"/>
              <a:gd name="connsiteX5" fmla="*/ 9004300 w 9004300"/>
              <a:gd name="connsiteY5" fmla="*/ 6819900 h 6819900"/>
              <a:gd name="connsiteX6" fmla="*/ 0 w 9004300"/>
              <a:gd name="connsiteY6" fmla="*/ 6769100 h 6819900"/>
              <a:gd name="connsiteX7" fmla="*/ 0 w 9004300"/>
              <a:gd name="connsiteY7" fmla="*/ 6769100 h 6819900"/>
              <a:gd name="connsiteX0" fmla="*/ 25400 w 8915400"/>
              <a:gd name="connsiteY0" fmla="*/ 6819900 h 6819900"/>
              <a:gd name="connsiteX1" fmla="*/ 38100 w 8915400"/>
              <a:gd name="connsiteY1" fmla="*/ 3441700 h 6819900"/>
              <a:gd name="connsiteX2" fmla="*/ 4381500 w 8915400"/>
              <a:gd name="connsiteY2" fmla="*/ 3403600 h 6819900"/>
              <a:gd name="connsiteX3" fmla="*/ 4368800 w 8915400"/>
              <a:gd name="connsiteY3" fmla="*/ 0 h 6819900"/>
              <a:gd name="connsiteX4" fmla="*/ 8915400 w 8915400"/>
              <a:gd name="connsiteY4" fmla="*/ 12700 h 6819900"/>
              <a:gd name="connsiteX5" fmla="*/ 4737100 w 8915400"/>
              <a:gd name="connsiteY5" fmla="*/ 3581400 h 6819900"/>
              <a:gd name="connsiteX6" fmla="*/ 0 w 8915400"/>
              <a:gd name="connsiteY6" fmla="*/ 6769100 h 6819900"/>
              <a:gd name="connsiteX7" fmla="*/ 0 w 8915400"/>
              <a:gd name="connsiteY7" fmla="*/ 6769100 h 6819900"/>
              <a:gd name="connsiteX0" fmla="*/ 25400 w 8915400"/>
              <a:gd name="connsiteY0" fmla="*/ 6819900 h 6819900"/>
              <a:gd name="connsiteX1" fmla="*/ 38100 w 8915400"/>
              <a:gd name="connsiteY1" fmla="*/ 3441700 h 6819900"/>
              <a:gd name="connsiteX2" fmla="*/ 4381500 w 8915400"/>
              <a:gd name="connsiteY2" fmla="*/ 3403600 h 6819900"/>
              <a:gd name="connsiteX3" fmla="*/ 4368800 w 8915400"/>
              <a:gd name="connsiteY3" fmla="*/ 0 h 6819900"/>
              <a:gd name="connsiteX4" fmla="*/ 8915400 w 8915400"/>
              <a:gd name="connsiteY4" fmla="*/ 12700 h 6819900"/>
              <a:gd name="connsiteX5" fmla="*/ 4737100 w 8915400"/>
              <a:gd name="connsiteY5" fmla="*/ 3581400 h 6819900"/>
              <a:gd name="connsiteX6" fmla="*/ 0 w 8915400"/>
              <a:gd name="connsiteY6" fmla="*/ 6769100 h 6819900"/>
              <a:gd name="connsiteX7" fmla="*/ 0 w 8915400"/>
              <a:gd name="connsiteY7" fmla="*/ 6769100 h 6819900"/>
              <a:gd name="connsiteX0" fmla="*/ 25400 w 8915400"/>
              <a:gd name="connsiteY0" fmla="*/ 6819900 h 6819900"/>
              <a:gd name="connsiteX1" fmla="*/ 38100 w 8915400"/>
              <a:gd name="connsiteY1" fmla="*/ 3441700 h 6819900"/>
              <a:gd name="connsiteX2" fmla="*/ 4381500 w 8915400"/>
              <a:gd name="connsiteY2" fmla="*/ 3403600 h 6819900"/>
              <a:gd name="connsiteX3" fmla="*/ 4368800 w 8915400"/>
              <a:gd name="connsiteY3" fmla="*/ 0 h 6819900"/>
              <a:gd name="connsiteX4" fmla="*/ 8915400 w 8915400"/>
              <a:gd name="connsiteY4" fmla="*/ 12700 h 6819900"/>
              <a:gd name="connsiteX5" fmla="*/ 4737100 w 8915400"/>
              <a:gd name="connsiteY5" fmla="*/ 3581400 h 6819900"/>
              <a:gd name="connsiteX6" fmla="*/ 4470400 w 8915400"/>
              <a:gd name="connsiteY6" fmla="*/ 6553200 h 6819900"/>
              <a:gd name="connsiteX7" fmla="*/ 0 w 8915400"/>
              <a:gd name="connsiteY7" fmla="*/ 6769100 h 6819900"/>
              <a:gd name="connsiteX8" fmla="*/ 0 w 8915400"/>
              <a:gd name="connsiteY8" fmla="*/ 6769100 h 6819900"/>
              <a:gd name="connsiteX0" fmla="*/ 25400 w 9121294"/>
              <a:gd name="connsiteY0" fmla="*/ 6819900 h 6819900"/>
              <a:gd name="connsiteX1" fmla="*/ 38100 w 9121294"/>
              <a:gd name="connsiteY1" fmla="*/ 3441700 h 6819900"/>
              <a:gd name="connsiteX2" fmla="*/ 4381500 w 9121294"/>
              <a:gd name="connsiteY2" fmla="*/ 3403600 h 6819900"/>
              <a:gd name="connsiteX3" fmla="*/ 4368800 w 9121294"/>
              <a:gd name="connsiteY3" fmla="*/ 0 h 6819900"/>
              <a:gd name="connsiteX4" fmla="*/ 8915400 w 9121294"/>
              <a:gd name="connsiteY4" fmla="*/ 12700 h 6819900"/>
              <a:gd name="connsiteX5" fmla="*/ 8877300 w 9121294"/>
              <a:gd name="connsiteY5" fmla="*/ 3416300 h 6819900"/>
              <a:gd name="connsiteX6" fmla="*/ 4737100 w 9121294"/>
              <a:gd name="connsiteY6" fmla="*/ 3581400 h 6819900"/>
              <a:gd name="connsiteX7" fmla="*/ 4470400 w 9121294"/>
              <a:gd name="connsiteY7" fmla="*/ 6553200 h 6819900"/>
              <a:gd name="connsiteX8" fmla="*/ 0 w 9121294"/>
              <a:gd name="connsiteY8" fmla="*/ 6769100 h 6819900"/>
              <a:gd name="connsiteX9" fmla="*/ 0 w 9121294"/>
              <a:gd name="connsiteY9" fmla="*/ 6769100 h 6819900"/>
              <a:gd name="connsiteX0" fmla="*/ 25400 w 9121294"/>
              <a:gd name="connsiteY0" fmla="*/ 6819900 h 6819900"/>
              <a:gd name="connsiteX1" fmla="*/ 38100 w 9121294"/>
              <a:gd name="connsiteY1" fmla="*/ 3441700 h 6819900"/>
              <a:gd name="connsiteX2" fmla="*/ 4381500 w 9121294"/>
              <a:gd name="connsiteY2" fmla="*/ 3403600 h 6819900"/>
              <a:gd name="connsiteX3" fmla="*/ 4368800 w 9121294"/>
              <a:gd name="connsiteY3" fmla="*/ 0 h 6819900"/>
              <a:gd name="connsiteX4" fmla="*/ 8915400 w 9121294"/>
              <a:gd name="connsiteY4" fmla="*/ 12700 h 6819900"/>
              <a:gd name="connsiteX5" fmla="*/ 8877300 w 9121294"/>
              <a:gd name="connsiteY5" fmla="*/ 3416300 h 6819900"/>
              <a:gd name="connsiteX6" fmla="*/ 4635500 w 9121294"/>
              <a:gd name="connsiteY6" fmla="*/ 3467100 h 6819900"/>
              <a:gd name="connsiteX7" fmla="*/ 4470400 w 9121294"/>
              <a:gd name="connsiteY7" fmla="*/ 6553200 h 6819900"/>
              <a:gd name="connsiteX8" fmla="*/ 0 w 9121294"/>
              <a:gd name="connsiteY8" fmla="*/ 6769100 h 6819900"/>
              <a:gd name="connsiteX9" fmla="*/ 0 w 9121294"/>
              <a:gd name="connsiteY9" fmla="*/ 6769100 h 6819900"/>
              <a:gd name="connsiteX0" fmla="*/ 25400 w 9121294"/>
              <a:gd name="connsiteY0" fmla="*/ 6819900 h 6819900"/>
              <a:gd name="connsiteX1" fmla="*/ 38100 w 9121294"/>
              <a:gd name="connsiteY1" fmla="*/ 3441700 h 6819900"/>
              <a:gd name="connsiteX2" fmla="*/ 4381500 w 9121294"/>
              <a:gd name="connsiteY2" fmla="*/ 3403600 h 6819900"/>
              <a:gd name="connsiteX3" fmla="*/ 4368800 w 9121294"/>
              <a:gd name="connsiteY3" fmla="*/ 0 h 6819900"/>
              <a:gd name="connsiteX4" fmla="*/ 8915400 w 9121294"/>
              <a:gd name="connsiteY4" fmla="*/ 12700 h 6819900"/>
              <a:gd name="connsiteX5" fmla="*/ 8877300 w 9121294"/>
              <a:gd name="connsiteY5" fmla="*/ 3416300 h 6819900"/>
              <a:gd name="connsiteX6" fmla="*/ 4635500 w 9121294"/>
              <a:gd name="connsiteY6" fmla="*/ 3467100 h 6819900"/>
              <a:gd name="connsiteX7" fmla="*/ 4470400 w 9121294"/>
              <a:gd name="connsiteY7" fmla="*/ 6553200 h 6819900"/>
              <a:gd name="connsiteX8" fmla="*/ 0 w 9121294"/>
              <a:gd name="connsiteY8" fmla="*/ 6769100 h 6819900"/>
              <a:gd name="connsiteX9" fmla="*/ 0 w 9121294"/>
              <a:gd name="connsiteY9" fmla="*/ 6769100 h 6819900"/>
              <a:gd name="connsiteX0" fmla="*/ 25400 w 9121294"/>
              <a:gd name="connsiteY0" fmla="*/ 6819900 h 6819900"/>
              <a:gd name="connsiteX1" fmla="*/ 38100 w 9121294"/>
              <a:gd name="connsiteY1" fmla="*/ 3441700 h 6819900"/>
              <a:gd name="connsiteX2" fmla="*/ 4381500 w 9121294"/>
              <a:gd name="connsiteY2" fmla="*/ 3403600 h 6819900"/>
              <a:gd name="connsiteX3" fmla="*/ 4368800 w 9121294"/>
              <a:gd name="connsiteY3" fmla="*/ 0 h 6819900"/>
              <a:gd name="connsiteX4" fmla="*/ 8915400 w 9121294"/>
              <a:gd name="connsiteY4" fmla="*/ 12700 h 6819900"/>
              <a:gd name="connsiteX5" fmla="*/ 8877300 w 9121294"/>
              <a:gd name="connsiteY5" fmla="*/ 3416300 h 6819900"/>
              <a:gd name="connsiteX6" fmla="*/ 4635500 w 9121294"/>
              <a:gd name="connsiteY6" fmla="*/ 3467100 h 6819900"/>
              <a:gd name="connsiteX7" fmla="*/ 4470400 w 9121294"/>
              <a:gd name="connsiteY7" fmla="*/ 6553200 h 6819900"/>
              <a:gd name="connsiteX8" fmla="*/ 0 w 9121294"/>
              <a:gd name="connsiteY8" fmla="*/ 6769100 h 6819900"/>
              <a:gd name="connsiteX9" fmla="*/ 0 w 9121294"/>
              <a:gd name="connsiteY9" fmla="*/ 6769100 h 6819900"/>
              <a:gd name="connsiteX0" fmla="*/ 25400 w 8915400"/>
              <a:gd name="connsiteY0" fmla="*/ 6819900 h 6819900"/>
              <a:gd name="connsiteX1" fmla="*/ 38100 w 8915400"/>
              <a:gd name="connsiteY1" fmla="*/ 3441700 h 6819900"/>
              <a:gd name="connsiteX2" fmla="*/ 4381500 w 8915400"/>
              <a:gd name="connsiteY2" fmla="*/ 3403600 h 6819900"/>
              <a:gd name="connsiteX3" fmla="*/ 4368800 w 8915400"/>
              <a:gd name="connsiteY3" fmla="*/ 0 h 6819900"/>
              <a:gd name="connsiteX4" fmla="*/ 8915400 w 8915400"/>
              <a:gd name="connsiteY4" fmla="*/ 12700 h 6819900"/>
              <a:gd name="connsiteX5" fmla="*/ 8877300 w 8915400"/>
              <a:gd name="connsiteY5" fmla="*/ 3416300 h 6819900"/>
              <a:gd name="connsiteX6" fmla="*/ 4635500 w 8915400"/>
              <a:gd name="connsiteY6" fmla="*/ 3467100 h 6819900"/>
              <a:gd name="connsiteX7" fmla="*/ 4470400 w 8915400"/>
              <a:gd name="connsiteY7" fmla="*/ 6553200 h 6819900"/>
              <a:gd name="connsiteX8" fmla="*/ 0 w 8915400"/>
              <a:gd name="connsiteY8" fmla="*/ 6769100 h 6819900"/>
              <a:gd name="connsiteX9" fmla="*/ 0 w 8915400"/>
              <a:gd name="connsiteY9" fmla="*/ 6769100 h 6819900"/>
              <a:gd name="connsiteX0" fmla="*/ 25400 w 8915885"/>
              <a:gd name="connsiteY0" fmla="*/ 6819900 h 6819900"/>
              <a:gd name="connsiteX1" fmla="*/ 38100 w 8915885"/>
              <a:gd name="connsiteY1" fmla="*/ 3441700 h 6819900"/>
              <a:gd name="connsiteX2" fmla="*/ 4381500 w 8915885"/>
              <a:gd name="connsiteY2" fmla="*/ 3403600 h 6819900"/>
              <a:gd name="connsiteX3" fmla="*/ 4368800 w 8915885"/>
              <a:gd name="connsiteY3" fmla="*/ 0 h 6819900"/>
              <a:gd name="connsiteX4" fmla="*/ 8915400 w 8915885"/>
              <a:gd name="connsiteY4" fmla="*/ 12700 h 6819900"/>
              <a:gd name="connsiteX5" fmla="*/ 8877300 w 8915885"/>
              <a:gd name="connsiteY5" fmla="*/ 3416300 h 6819900"/>
              <a:gd name="connsiteX6" fmla="*/ 4635500 w 8915885"/>
              <a:gd name="connsiteY6" fmla="*/ 3467100 h 6819900"/>
              <a:gd name="connsiteX7" fmla="*/ 4470400 w 8915885"/>
              <a:gd name="connsiteY7" fmla="*/ 6553200 h 6819900"/>
              <a:gd name="connsiteX8" fmla="*/ 0 w 8915885"/>
              <a:gd name="connsiteY8" fmla="*/ 6769100 h 6819900"/>
              <a:gd name="connsiteX9" fmla="*/ 0 w 8915885"/>
              <a:gd name="connsiteY9" fmla="*/ 6769100 h 6819900"/>
              <a:gd name="connsiteX0" fmla="*/ 25400 w 8966200"/>
              <a:gd name="connsiteY0" fmla="*/ 6819900 h 6819900"/>
              <a:gd name="connsiteX1" fmla="*/ 38100 w 8966200"/>
              <a:gd name="connsiteY1" fmla="*/ 3441700 h 6819900"/>
              <a:gd name="connsiteX2" fmla="*/ 4381500 w 8966200"/>
              <a:gd name="connsiteY2" fmla="*/ 3403600 h 6819900"/>
              <a:gd name="connsiteX3" fmla="*/ 4368800 w 8966200"/>
              <a:gd name="connsiteY3" fmla="*/ 0 h 6819900"/>
              <a:gd name="connsiteX4" fmla="*/ 8915400 w 8966200"/>
              <a:gd name="connsiteY4" fmla="*/ 12700 h 6819900"/>
              <a:gd name="connsiteX5" fmla="*/ 8966200 w 8966200"/>
              <a:gd name="connsiteY5" fmla="*/ 3416300 h 6819900"/>
              <a:gd name="connsiteX6" fmla="*/ 4635500 w 8966200"/>
              <a:gd name="connsiteY6" fmla="*/ 3467100 h 6819900"/>
              <a:gd name="connsiteX7" fmla="*/ 4470400 w 8966200"/>
              <a:gd name="connsiteY7" fmla="*/ 6553200 h 6819900"/>
              <a:gd name="connsiteX8" fmla="*/ 0 w 8966200"/>
              <a:gd name="connsiteY8" fmla="*/ 6769100 h 6819900"/>
              <a:gd name="connsiteX9" fmla="*/ 0 w 8966200"/>
              <a:gd name="connsiteY9" fmla="*/ 6769100 h 6819900"/>
              <a:gd name="connsiteX0" fmla="*/ 25400 w 8966200"/>
              <a:gd name="connsiteY0" fmla="*/ 6819900 h 6819900"/>
              <a:gd name="connsiteX1" fmla="*/ 38100 w 8966200"/>
              <a:gd name="connsiteY1" fmla="*/ 3441700 h 6819900"/>
              <a:gd name="connsiteX2" fmla="*/ 4381500 w 8966200"/>
              <a:gd name="connsiteY2" fmla="*/ 3403600 h 6819900"/>
              <a:gd name="connsiteX3" fmla="*/ 4368800 w 8966200"/>
              <a:gd name="connsiteY3" fmla="*/ 0 h 6819900"/>
              <a:gd name="connsiteX4" fmla="*/ 8915400 w 8966200"/>
              <a:gd name="connsiteY4" fmla="*/ 12700 h 6819900"/>
              <a:gd name="connsiteX5" fmla="*/ 8966200 w 8966200"/>
              <a:gd name="connsiteY5" fmla="*/ 3416300 h 6819900"/>
              <a:gd name="connsiteX6" fmla="*/ 4635500 w 8966200"/>
              <a:gd name="connsiteY6" fmla="*/ 3467100 h 6819900"/>
              <a:gd name="connsiteX7" fmla="*/ 4470400 w 8966200"/>
              <a:gd name="connsiteY7" fmla="*/ 6553200 h 6819900"/>
              <a:gd name="connsiteX8" fmla="*/ 0 w 8966200"/>
              <a:gd name="connsiteY8" fmla="*/ 6769100 h 6819900"/>
              <a:gd name="connsiteX9" fmla="*/ 0 w 8966200"/>
              <a:gd name="connsiteY9" fmla="*/ 6769100 h 6819900"/>
              <a:gd name="connsiteX0" fmla="*/ 25400 w 8966200"/>
              <a:gd name="connsiteY0" fmla="*/ 6819900 h 6819900"/>
              <a:gd name="connsiteX1" fmla="*/ 38100 w 8966200"/>
              <a:gd name="connsiteY1" fmla="*/ 3441700 h 6819900"/>
              <a:gd name="connsiteX2" fmla="*/ 4381500 w 8966200"/>
              <a:gd name="connsiteY2" fmla="*/ 3403600 h 6819900"/>
              <a:gd name="connsiteX3" fmla="*/ 4368800 w 8966200"/>
              <a:gd name="connsiteY3" fmla="*/ 0 h 6819900"/>
              <a:gd name="connsiteX4" fmla="*/ 8915400 w 8966200"/>
              <a:gd name="connsiteY4" fmla="*/ 12700 h 6819900"/>
              <a:gd name="connsiteX5" fmla="*/ 8966200 w 8966200"/>
              <a:gd name="connsiteY5" fmla="*/ 3416300 h 6819900"/>
              <a:gd name="connsiteX6" fmla="*/ 4508500 w 8966200"/>
              <a:gd name="connsiteY6" fmla="*/ 3467100 h 6819900"/>
              <a:gd name="connsiteX7" fmla="*/ 4470400 w 8966200"/>
              <a:gd name="connsiteY7" fmla="*/ 6553200 h 6819900"/>
              <a:gd name="connsiteX8" fmla="*/ 0 w 8966200"/>
              <a:gd name="connsiteY8" fmla="*/ 6769100 h 6819900"/>
              <a:gd name="connsiteX9" fmla="*/ 0 w 8966200"/>
              <a:gd name="connsiteY9" fmla="*/ 6769100 h 6819900"/>
              <a:gd name="connsiteX0" fmla="*/ 25400 w 8966200"/>
              <a:gd name="connsiteY0" fmla="*/ 6819900 h 6819900"/>
              <a:gd name="connsiteX1" fmla="*/ 38100 w 8966200"/>
              <a:gd name="connsiteY1" fmla="*/ 3441700 h 6819900"/>
              <a:gd name="connsiteX2" fmla="*/ 4381500 w 8966200"/>
              <a:gd name="connsiteY2" fmla="*/ 3403600 h 6819900"/>
              <a:gd name="connsiteX3" fmla="*/ 4368800 w 8966200"/>
              <a:gd name="connsiteY3" fmla="*/ 0 h 6819900"/>
              <a:gd name="connsiteX4" fmla="*/ 8915400 w 8966200"/>
              <a:gd name="connsiteY4" fmla="*/ 12700 h 6819900"/>
              <a:gd name="connsiteX5" fmla="*/ 8966200 w 8966200"/>
              <a:gd name="connsiteY5" fmla="*/ 3416300 h 6819900"/>
              <a:gd name="connsiteX6" fmla="*/ 4508500 w 8966200"/>
              <a:gd name="connsiteY6" fmla="*/ 3467100 h 6819900"/>
              <a:gd name="connsiteX7" fmla="*/ 4470400 w 8966200"/>
              <a:gd name="connsiteY7" fmla="*/ 6311900 h 6819900"/>
              <a:gd name="connsiteX8" fmla="*/ 0 w 8966200"/>
              <a:gd name="connsiteY8" fmla="*/ 6769100 h 6819900"/>
              <a:gd name="connsiteX9" fmla="*/ 0 w 8966200"/>
              <a:gd name="connsiteY9" fmla="*/ 6769100 h 6819900"/>
              <a:gd name="connsiteX0" fmla="*/ 25400 w 8966200"/>
              <a:gd name="connsiteY0" fmla="*/ 6819900 h 6819900"/>
              <a:gd name="connsiteX1" fmla="*/ 38100 w 8966200"/>
              <a:gd name="connsiteY1" fmla="*/ 3441700 h 6819900"/>
              <a:gd name="connsiteX2" fmla="*/ 4381500 w 8966200"/>
              <a:gd name="connsiteY2" fmla="*/ 3403600 h 6819900"/>
              <a:gd name="connsiteX3" fmla="*/ 4368800 w 8966200"/>
              <a:gd name="connsiteY3" fmla="*/ 0 h 6819900"/>
              <a:gd name="connsiteX4" fmla="*/ 8915400 w 8966200"/>
              <a:gd name="connsiteY4" fmla="*/ 12700 h 6819900"/>
              <a:gd name="connsiteX5" fmla="*/ 8966200 w 8966200"/>
              <a:gd name="connsiteY5" fmla="*/ 3416300 h 6819900"/>
              <a:gd name="connsiteX6" fmla="*/ 4508500 w 8966200"/>
              <a:gd name="connsiteY6" fmla="*/ 3467100 h 6819900"/>
              <a:gd name="connsiteX7" fmla="*/ 4470400 w 8966200"/>
              <a:gd name="connsiteY7" fmla="*/ 6311900 h 6819900"/>
              <a:gd name="connsiteX8" fmla="*/ 0 w 8966200"/>
              <a:gd name="connsiteY8" fmla="*/ 6769100 h 6819900"/>
              <a:gd name="connsiteX9" fmla="*/ 0 w 8966200"/>
              <a:gd name="connsiteY9" fmla="*/ 6769100 h 6819900"/>
              <a:gd name="connsiteX0" fmla="*/ 25400 w 8966200"/>
              <a:gd name="connsiteY0" fmla="*/ 6819900 h 6819900"/>
              <a:gd name="connsiteX1" fmla="*/ 38100 w 8966200"/>
              <a:gd name="connsiteY1" fmla="*/ 3441700 h 6819900"/>
              <a:gd name="connsiteX2" fmla="*/ 4381500 w 8966200"/>
              <a:gd name="connsiteY2" fmla="*/ 3403600 h 6819900"/>
              <a:gd name="connsiteX3" fmla="*/ 4368800 w 8966200"/>
              <a:gd name="connsiteY3" fmla="*/ 0 h 6819900"/>
              <a:gd name="connsiteX4" fmla="*/ 8915400 w 8966200"/>
              <a:gd name="connsiteY4" fmla="*/ 12700 h 6819900"/>
              <a:gd name="connsiteX5" fmla="*/ 8966200 w 8966200"/>
              <a:gd name="connsiteY5" fmla="*/ 3416300 h 6819900"/>
              <a:gd name="connsiteX6" fmla="*/ 4508500 w 8966200"/>
              <a:gd name="connsiteY6" fmla="*/ 3467100 h 6819900"/>
              <a:gd name="connsiteX7" fmla="*/ 4483100 w 8966200"/>
              <a:gd name="connsiteY7" fmla="*/ 6769100 h 6819900"/>
              <a:gd name="connsiteX8" fmla="*/ 0 w 8966200"/>
              <a:gd name="connsiteY8" fmla="*/ 6769100 h 6819900"/>
              <a:gd name="connsiteX9" fmla="*/ 0 w 8966200"/>
              <a:gd name="connsiteY9" fmla="*/ 6769100 h 6819900"/>
              <a:gd name="connsiteX0" fmla="*/ 25400 w 8966200"/>
              <a:gd name="connsiteY0" fmla="*/ 6819900 h 6819900"/>
              <a:gd name="connsiteX1" fmla="*/ 38100 w 8966200"/>
              <a:gd name="connsiteY1" fmla="*/ 3441700 h 6819900"/>
              <a:gd name="connsiteX2" fmla="*/ 4381500 w 8966200"/>
              <a:gd name="connsiteY2" fmla="*/ 3403600 h 6819900"/>
              <a:gd name="connsiteX3" fmla="*/ 4368800 w 8966200"/>
              <a:gd name="connsiteY3" fmla="*/ 0 h 6819900"/>
              <a:gd name="connsiteX4" fmla="*/ 8915400 w 8966200"/>
              <a:gd name="connsiteY4" fmla="*/ 12700 h 6819900"/>
              <a:gd name="connsiteX5" fmla="*/ 8966200 w 8966200"/>
              <a:gd name="connsiteY5" fmla="*/ 3416300 h 6819900"/>
              <a:gd name="connsiteX6" fmla="*/ 8928100 w 8966200"/>
              <a:gd name="connsiteY6" fmla="*/ 6083300 h 6819900"/>
              <a:gd name="connsiteX7" fmla="*/ 4483100 w 8966200"/>
              <a:gd name="connsiteY7" fmla="*/ 6769100 h 6819900"/>
              <a:gd name="connsiteX8" fmla="*/ 0 w 8966200"/>
              <a:gd name="connsiteY8" fmla="*/ 6769100 h 6819900"/>
              <a:gd name="connsiteX9" fmla="*/ 0 w 8966200"/>
              <a:gd name="connsiteY9" fmla="*/ 6769100 h 6819900"/>
              <a:gd name="connsiteX0" fmla="*/ 25400 w 8978959"/>
              <a:gd name="connsiteY0" fmla="*/ 6819900 h 7165432"/>
              <a:gd name="connsiteX1" fmla="*/ 38100 w 8978959"/>
              <a:gd name="connsiteY1" fmla="*/ 3441700 h 7165432"/>
              <a:gd name="connsiteX2" fmla="*/ 4381500 w 8978959"/>
              <a:gd name="connsiteY2" fmla="*/ 3403600 h 7165432"/>
              <a:gd name="connsiteX3" fmla="*/ 4368800 w 8978959"/>
              <a:gd name="connsiteY3" fmla="*/ 0 h 7165432"/>
              <a:gd name="connsiteX4" fmla="*/ 8915400 w 8978959"/>
              <a:gd name="connsiteY4" fmla="*/ 12700 h 7165432"/>
              <a:gd name="connsiteX5" fmla="*/ 8966200 w 8978959"/>
              <a:gd name="connsiteY5" fmla="*/ 3416300 h 7165432"/>
              <a:gd name="connsiteX6" fmla="*/ 8978900 w 8978959"/>
              <a:gd name="connsiteY6" fmla="*/ 6769100 h 7165432"/>
              <a:gd name="connsiteX7" fmla="*/ 4483100 w 8978959"/>
              <a:gd name="connsiteY7" fmla="*/ 6769100 h 7165432"/>
              <a:gd name="connsiteX8" fmla="*/ 0 w 8978959"/>
              <a:gd name="connsiteY8" fmla="*/ 6769100 h 7165432"/>
              <a:gd name="connsiteX9" fmla="*/ 0 w 8978959"/>
              <a:gd name="connsiteY9" fmla="*/ 6769100 h 7165432"/>
              <a:gd name="connsiteX0" fmla="*/ 25400 w 8978900"/>
              <a:gd name="connsiteY0" fmla="*/ 6819900 h 6819900"/>
              <a:gd name="connsiteX1" fmla="*/ 38100 w 8978900"/>
              <a:gd name="connsiteY1" fmla="*/ 3441700 h 6819900"/>
              <a:gd name="connsiteX2" fmla="*/ 4381500 w 8978900"/>
              <a:gd name="connsiteY2" fmla="*/ 3403600 h 6819900"/>
              <a:gd name="connsiteX3" fmla="*/ 4368800 w 8978900"/>
              <a:gd name="connsiteY3" fmla="*/ 0 h 6819900"/>
              <a:gd name="connsiteX4" fmla="*/ 8915400 w 8978900"/>
              <a:gd name="connsiteY4" fmla="*/ 12700 h 6819900"/>
              <a:gd name="connsiteX5" fmla="*/ 8966200 w 8978900"/>
              <a:gd name="connsiteY5" fmla="*/ 3416300 h 6819900"/>
              <a:gd name="connsiteX6" fmla="*/ 8978900 w 8978900"/>
              <a:gd name="connsiteY6" fmla="*/ 6769100 h 6819900"/>
              <a:gd name="connsiteX7" fmla="*/ 4483100 w 8978900"/>
              <a:gd name="connsiteY7" fmla="*/ 6769100 h 6819900"/>
              <a:gd name="connsiteX8" fmla="*/ 0 w 8978900"/>
              <a:gd name="connsiteY8" fmla="*/ 6769100 h 6819900"/>
              <a:gd name="connsiteX9" fmla="*/ 0 w 8978900"/>
              <a:gd name="connsiteY9" fmla="*/ 6769100 h 6819900"/>
              <a:gd name="connsiteX0" fmla="*/ 25400 w 8978900"/>
              <a:gd name="connsiteY0" fmla="*/ 6819900 h 6819900"/>
              <a:gd name="connsiteX1" fmla="*/ 38100 w 8978900"/>
              <a:gd name="connsiteY1" fmla="*/ 3441700 h 6819900"/>
              <a:gd name="connsiteX2" fmla="*/ 4381500 w 8978900"/>
              <a:gd name="connsiteY2" fmla="*/ 3403600 h 6819900"/>
              <a:gd name="connsiteX3" fmla="*/ 4368800 w 8978900"/>
              <a:gd name="connsiteY3" fmla="*/ 0 h 6819900"/>
              <a:gd name="connsiteX4" fmla="*/ 8915400 w 8978900"/>
              <a:gd name="connsiteY4" fmla="*/ 12700 h 6819900"/>
              <a:gd name="connsiteX5" fmla="*/ 8966200 w 8978900"/>
              <a:gd name="connsiteY5" fmla="*/ 3416300 h 6819900"/>
              <a:gd name="connsiteX6" fmla="*/ 8978900 w 8978900"/>
              <a:gd name="connsiteY6" fmla="*/ 6769100 h 6819900"/>
              <a:gd name="connsiteX7" fmla="*/ 4483100 w 8978900"/>
              <a:gd name="connsiteY7" fmla="*/ 6769100 h 6819900"/>
              <a:gd name="connsiteX8" fmla="*/ 0 w 8978900"/>
              <a:gd name="connsiteY8" fmla="*/ 6769100 h 6819900"/>
              <a:gd name="connsiteX9" fmla="*/ 0 w 8978900"/>
              <a:gd name="connsiteY9" fmla="*/ 6769100 h 6819900"/>
              <a:gd name="connsiteX0" fmla="*/ 25400 w 9017381"/>
              <a:gd name="connsiteY0" fmla="*/ 6819900 h 6848870"/>
              <a:gd name="connsiteX1" fmla="*/ 38100 w 9017381"/>
              <a:gd name="connsiteY1" fmla="*/ 3441700 h 6848870"/>
              <a:gd name="connsiteX2" fmla="*/ 4381500 w 9017381"/>
              <a:gd name="connsiteY2" fmla="*/ 3403600 h 6848870"/>
              <a:gd name="connsiteX3" fmla="*/ 4368800 w 9017381"/>
              <a:gd name="connsiteY3" fmla="*/ 0 h 6848870"/>
              <a:gd name="connsiteX4" fmla="*/ 8915400 w 9017381"/>
              <a:gd name="connsiteY4" fmla="*/ 12700 h 6848870"/>
              <a:gd name="connsiteX5" fmla="*/ 8966200 w 9017381"/>
              <a:gd name="connsiteY5" fmla="*/ 3416300 h 6848870"/>
              <a:gd name="connsiteX6" fmla="*/ 9017381 w 9017381"/>
              <a:gd name="connsiteY6" fmla="*/ 6826831 h 6848870"/>
              <a:gd name="connsiteX7" fmla="*/ 4483100 w 9017381"/>
              <a:gd name="connsiteY7" fmla="*/ 6769100 h 6848870"/>
              <a:gd name="connsiteX8" fmla="*/ 0 w 9017381"/>
              <a:gd name="connsiteY8" fmla="*/ 6769100 h 6848870"/>
              <a:gd name="connsiteX9" fmla="*/ 0 w 9017381"/>
              <a:gd name="connsiteY9" fmla="*/ 6769100 h 684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17381" h="6848870">
                <a:moveTo>
                  <a:pt x="25400" y="6819900"/>
                </a:moveTo>
                <a:cubicBezTo>
                  <a:pt x="29633" y="5693833"/>
                  <a:pt x="33867" y="4567767"/>
                  <a:pt x="38100" y="3441700"/>
                </a:cubicBezTo>
                <a:lnTo>
                  <a:pt x="4381500" y="3403600"/>
                </a:lnTo>
                <a:cubicBezTo>
                  <a:pt x="4377267" y="2269067"/>
                  <a:pt x="4373033" y="1134533"/>
                  <a:pt x="4368800" y="0"/>
                </a:cubicBezTo>
                <a:lnTo>
                  <a:pt x="8915400" y="12700"/>
                </a:lnTo>
                <a:cubicBezTo>
                  <a:pt x="8923867" y="889000"/>
                  <a:pt x="8957733" y="2463800"/>
                  <a:pt x="8966200" y="3416300"/>
                </a:cubicBezTo>
                <a:cubicBezTo>
                  <a:pt x="8970433" y="4533900"/>
                  <a:pt x="9013148" y="5709231"/>
                  <a:pt x="9017381" y="6826831"/>
                </a:cubicBezTo>
                <a:cubicBezTo>
                  <a:pt x="7381757" y="6900841"/>
                  <a:pt x="5280614" y="6764330"/>
                  <a:pt x="4483100" y="6769100"/>
                </a:cubicBezTo>
                <a:cubicBezTo>
                  <a:pt x="3706283" y="6766983"/>
                  <a:pt x="590550" y="6559550"/>
                  <a:pt x="0" y="6769100"/>
                </a:cubicBezTo>
                <a:lnTo>
                  <a:pt x="0" y="6769100"/>
                </a:lnTo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00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609" y="853861"/>
            <a:ext cx="4991999" cy="5943416"/>
          </a:xfrm>
          <a:prstGeom prst="rect">
            <a:avLst/>
          </a:prstGeom>
        </p:spPr>
      </p:pic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76200" y="761410"/>
            <a:ext cx="38862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Measurements from 2013.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Comparison of data and simulation for three overlapping settings for validation of approach.</a:t>
            </a:r>
          </a:p>
          <a:p>
            <a:pPr>
              <a:spcAft>
                <a:spcPts val="600"/>
              </a:spcAft>
            </a:pPr>
            <a:endParaRPr lang="en-US" sz="1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Pion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production processes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contribute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~10% at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smallest momenta.</a:t>
            </a:r>
          </a:p>
          <a:p>
            <a:pPr>
              <a:spcAft>
                <a:spcPts val="600"/>
              </a:spcAft>
            </a:pPr>
            <a:endParaRPr lang="en-US" sz="1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Contributions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from target wall   </a:t>
            </a:r>
            <a:r>
              <a:rPr lang="en-US" sz="20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not 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negligible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76200" y="5458988"/>
            <a:ext cx="4038600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 sz="1000" dirty="0">
              <a:solidFill>
                <a:srgbClr val="3366FF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Existing apparatus limits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reach and resolution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of present ISR experiment.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8" name="TextBox 7"/>
            <p:cNvSpPr txBox="1"/>
            <p:nvPr/>
          </p:nvSpPr>
          <p:spPr>
            <a:xfrm>
              <a:off x="268938" y="-120232"/>
              <a:ext cx="4414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Preliminary Results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645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95" y="831350"/>
            <a:ext cx="8741428" cy="4516405"/>
          </a:xfrm>
          <a:prstGeom prst="rect">
            <a:avLst/>
          </a:prstGeom>
        </p:spPr>
      </p:pic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76200" y="5899355"/>
            <a:ext cx="87630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2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First measurement of </a:t>
            </a:r>
            <a:r>
              <a:rPr lang="en-US" sz="1900" b="1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G</a:t>
            </a:r>
            <a:r>
              <a:rPr lang="en-US" sz="1900" b="1" baseline="-25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1900" b="1" baseline="30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</a:t>
            </a:r>
            <a:r>
              <a:rPr lang="en-US" sz="1900" b="1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at 0.001 GeV</a:t>
            </a:r>
            <a:r>
              <a:rPr lang="en-US" sz="1900" b="1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≤ Q</a:t>
            </a:r>
            <a:r>
              <a:rPr lang="en-US" sz="1900" b="1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≤ 0.004 GeV</a:t>
            </a:r>
            <a:r>
              <a:rPr lang="en-US" sz="1900" b="1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1" name="TextBox 10"/>
            <p:cNvSpPr txBox="1"/>
            <p:nvPr/>
          </p:nvSpPr>
          <p:spPr>
            <a:xfrm>
              <a:off x="268938" y="-120232"/>
              <a:ext cx="66482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ISR form-factors </a:t>
              </a:r>
              <a:r>
                <a:rPr lang="en-US" sz="4000" dirty="0" smtClean="0">
                  <a:solidFill>
                    <a:srgbClr val="2063CE"/>
                  </a:solidFill>
                </a:rPr>
                <a:t>(Preliminary)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 bwMode="auto">
          <a:xfrm>
            <a:off x="3372341" y="915412"/>
            <a:ext cx="0" cy="3844183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27"/>
          <p:cNvSpPr txBox="1">
            <a:spLocks noChangeArrowheads="1"/>
          </p:cNvSpPr>
          <p:nvPr/>
        </p:nvSpPr>
        <p:spPr bwMode="auto">
          <a:xfrm>
            <a:off x="76200" y="5166268"/>
            <a:ext cx="90678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1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Sub-percent agreement validates ISR technique as a method for precise </a:t>
            </a:r>
            <a:r>
              <a:rPr lang="en-US" sz="2000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FFs </a:t>
            </a:r>
            <a:r>
              <a:rPr lang="en-US" sz="2000" dirty="0" smtClean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measurement. </a:t>
            </a:r>
          </a:p>
        </p:txBody>
      </p:sp>
    </p:spTree>
    <p:extLst>
      <p:ext uri="{BB962C8B-B14F-4D97-AF65-F5344CB8AC3E}">
        <p14:creationId xmlns:p14="http://schemas.microsoft.com/office/powerpoint/2010/main" val="402113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9" name="TextBox 18"/>
            <p:cNvSpPr txBox="1"/>
            <p:nvPr/>
          </p:nvSpPr>
          <p:spPr>
            <a:xfrm>
              <a:off x="268938" y="-120232"/>
              <a:ext cx="62833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Future measurements @ MESA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Magi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52" y="3670356"/>
            <a:ext cx="4870847" cy="31165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Picture 20" descr="LavalMih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573" y="2617734"/>
            <a:ext cx="2965909" cy="3944417"/>
          </a:xfrm>
          <a:prstGeom prst="rect">
            <a:avLst/>
          </a:prstGeom>
        </p:spPr>
      </p:pic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76199" y="780005"/>
            <a:ext cx="8148173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xperiment </a:t>
            </a:r>
            <a:r>
              <a:rPr lang="en-US" sz="1900" b="1" dirty="0" smtClean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MAGIX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for the next generation ISR experiments:</a:t>
            </a:r>
          </a:p>
          <a:p>
            <a:pPr>
              <a:spcAft>
                <a:spcPts val="600"/>
              </a:spcAft>
            </a:pPr>
            <a:endParaRPr lang="en-US" sz="8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9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Low energy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(105MeV), </a:t>
            </a:r>
            <a:r>
              <a:rPr lang="en-US" sz="19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high Intensity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(1mA) electron beam.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8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High resolution magnetic spectrometers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8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1900" b="1" dirty="0" smtClean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Internal hypersonic gas jet target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for </a:t>
            </a:r>
          </a:p>
          <a:p>
            <a:pPr>
              <a:lnSpc>
                <a:spcPct val="70000"/>
              </a:lnSpc>
              <a:spcAft>
                <a:spcPts val="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 measurements with minimal background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lnSpc>
                <a:spcPct val="70000"/>
              </a:lnSpc>
              <a:spcAft>
                <a:spcPts val="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 contributions.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5117" y="1718723"/>
            <a:ext cx="7040637" cy="3631763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2063CE"/>
            </a:solidFill>
          </a:ln>
          <a:effectLst>
            <a:glow rad="1282700">
              <a:schemeClr val="tx2">
                <a:lumMod val="40000"/>
                <a:lumOff val="60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b="1" dirty="0" smtClean="0">
                <a:latin typeface="Helvetica"/>
                <a:cs typeface="Helvetica"/>
              </a:rPr>
              <a:t>Dedicated MAGIX presentations</a:t>
            </a:r>
            <a:r>
              <a:rPr lang="en-US" sz="2000" dirty="0" smtClean="0">
                <a:latin typeface="Helvetica"/>
                <a:cs typeface="Helvetica"/>
              </a:rPr>
              <a:t>:</a:t>
            </a:r>
          </a:p>
          <a:p>
            <a:endParaRPr lang="en-US" sz="2000" dirty="0">
              <a:latin typeface="Helvetica"/>
              <a:cs typeface="Helvetica"/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cs typeface="Helvetica"/>
              </a:rPr>
              <a:t>HK 45.64 : S. </a:t>
            </a:r>
            <a:r>
              <a:rPr lang="en-US" sz="2000" dirty="0" err="1" smtClean="0">
                <a:latin typeface="Helvetica"/>
                <a:cs typeface="Helvetica"/>
              </a:rPr>
              <a:t>Lunkenheimer</a:t>
            </a:r>
            <a:endParaRPr lang="en-US" sz="2000" dirty="0" smtClean="0">
              <a:latin typeface="Helvetica"/>
              <a:cs typeface="Helvetica"/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cs typeface="Helvetica"/>
              </a:rPr>
              <a:t>HK 45.65 : J. Rausch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cs typeface="Helvetica"/>
              </a:rPr>
              <a:t>HK 52.6   : S. </a:t>
            </a:r>
            <a:r>
              <a:rPr lang="en-US" sz="2000" dirty="0" err="1" smtClean="0">
                <a:latin typeface="Helvetica"/>
                <a:cs typeface="Helvetica"/>
              </a:rPr>
              <a:t>Aulenbacher</a:t>
            </a:r>
            <a:endParaRPr lang="en-US" sz="2000" dirty="0" smtClean="0">
              <a:latin typeface="Helvetica"/>
              <a:cs typeface="Helvetica"/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cs typeface="Helvetica"/>
              </a:rPr>
              <a:t>HK 61.1   : S. S. </a:t>
            </a:r>
            <a:r>
              <a:rPr lang="en-US" sz="2000" dirty="0" err="1" smtClean="0">
                <a:latin typeface="Helvetica"/>
                <a:cs typeface="Helvetica"/>
              </a:rPr>
              <a:t>Caiazza</a:t>
            </a:r>
            <a:endParaRPr lang="en-US" sz="2000" dirty="0" smtClean="0">
              <a:latin typeface="Helvetica"/>
              <a:cs typeface="Helvetica"/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cs typeface="Helvetica"/>
              </a:rPr>
              <a:t>HK 61.2   : P. </a:t>
            </a:r>
            <a:r>
              <a:rPr lang="en-US" sz="2000" dirty="0" err="1" smtClean="0">
                <a:latin typeface="Helvetica"/>
                <a:cs typeface="Helvetica"/>
              </a:rPr>
              <a:t>Gülker</a:t>
            </a:r>
            <a:endParaRPr lang="en-US" sz="2000" dirty="0" smtClean="0">
              <a:latin typeface="Helvetica"/>
              <a:cs typeface="Helvetica"/>
            </a:endParaRPr>
          </a:p>
          <a:p>
            <a:pPr marL="342900" indent="-342900">
              <a:buFontTx/>
              <a:buChar char="-"/>
            </a:pP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174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tonSurpr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149" y="838200"/>
            <a:ext cx="2006164" cy="3049678"/>
          </a:xfrm>
          <a:prstGeom prst="rect">
            <a:avLst/>
          </a:prstGeom>
        </p:spPr>
      </p:pic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9" name="TextBox 18"/>
            <p:cNvSpPr txBox="1"/>
            <p:nvPr/>
          </p:nvSpPr>
          <p:spPr>
            <a:xfrm>
              <a:off x="268938" y="-120232"/>
              <a:ext cx="23314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Summary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76200" y="838200"/>
            <a:ext cx="489561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§"/>
            </a:pPr>
            <a:r>
              <a:rPr lang="en-US" sz="2000" b="1" dirty="0" smtClean="0">
                <a:solidFill>
                  <a:srgbClr val="3366FF"/>
                </a:solidFill>
                <a:latin typeface="Helvetica" charset="0"/>
                <a:cs typeface="Helvetica" charset="0"/>
              </a:rPr>
              <a:t>Proton </a:t>
            </a:r>
            <a:r>
              <a:rPr lang="en-US" sz="2000" b="1" dirty="0">
                <a:solidFill>
                  <a:srgbClr val="3366FF"/>
                </a:solidFill>
                <a:latin typeface="Helvetica" charset="0"/>
                <a:cs typeface="Helvetica" charset="0"/>
              </a:rPr>
              <a:t>radius puzzle</a:t>
            </a:r>
            <a:r>
              <a:rPr lang="en-US" sz="2000" dirty="0">
                <a:solidFill>
                  <a:srgbClr val="3366FF"/>
                </a:solidFill>
                <a:latin typeface="Helvetica" charset="0"/>
                <a:cs typeface="Helvetica" charset="0"/>
              </a:rPr>
              <a:t> </a:t>
            </a:r>
            <a:r>
              <a:rPr lang="en-US" sz="2000" dirty="0">
                <a:solidFill>
                  <a:srgbClr val="404040"/>
                </a:solidFill>
                <a:latin typeface="Helvetica" charset="0"/>
                <a:cs typeface="Helvetica" charset="0"/>
              </a:rPr>
              <a:t>is a </a:t>
            </a:r>
            <a:r>
              <a:rPr lang="en-US" sz="2000" u="sng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persisting</a:t>
            </a:r>
          </a:p>
          <a:p>
            <a:pPr eaLnBrk="1" hangingPunct="1"/>
            <a:r>
              <a:rPr lang="en-US" sz="2000" dirty="0">
                <a:solidFill>
                  <a:srgbClr val="404040"/>
                </a:solidFill>
                <a:latin typeface="Helvetica" charset="0"/>
                <a:cs typeface="Helvetica" charset="0"/>
              </a:rPr>
              <a:t> </a:t>
            </a:r>
            <a:r>
              <a:rPr lang="en-US" sz="2000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    </a:t>
            </a:r>
            <a:r>
              <a:rPr lang="en-US" sz="2000" u="sng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open </a:t>
            </a:r>
            <a:r>
              <a:rPr lang="en-US" sz="2000" u="sng" dirty="0">
                <a:solidFill>
                  <a:srgbClr val="404040"/>
                </a:solidFill>
                <a:latin typeface="Helvetica" charset="0"/>
                <a:cs typeface="Helvetica" charset="0"/>
              </a:rPr>
              <a:t>question</a:t>
            </a:r>
            <a:r>
              <a:rPr lang="en-US" sz="2000" dirty="0">
                <a:solidFill>
                  <a:srgbClr val="404040"/>
                </a:solidFill>
                <a:latin typeface="Helvetica" charset="0"/>
                <a:cs typeface="Helvetica" charset="0"/>
              </a:rPr>
              <a:t> of nuclear </a:t>
            </a:r>
            <a:r>
              <a:rPr lang="en-US" sz="2000" dirty="0" smtClean="0">
                <a:solidFill>
                  <a:srgbClr val="404040"/>
                </a:solidFill>
                <a:latin typeface="Helvetica" charset="0"/>
                <a:cs typeface="Helvetica" charset="0"/>
              </a:rPr>
              <a:t>physics. </a:t>
            </a:r>
          </a:p>
          <a:p>
            <a:pPr eaLnBrk="1" hangingPunct="1"/>
            <a:endParaRPr lang="en-US" sz="2000" dirty="0" smtClean="0">
              <a:solidFill>
                <a:srgbClr val="404040"/>
              </a:solidFill>
              <a:latin typeface="Helvetica" charset="0"/>
              <a:ea typeface="Helvetica" pitchFamily="-100" charset="0"/>
              <a:cs typeface="Helvetica" charset="0"/>
            </a:endParaRPr>
          </a:p>
          <a:p>
            <a:pPr eaLnBrk="1" hangingPunct="1"/>
            <a:endParaRPr lang="en-US" sz="2000" dirty="0">
              <a:solidFill>
                <a:srgbClr val="404040"/>
              </a:solidFill>
              <a:latin typeface="Helvetica" charset="0"/>
              <a:ea typeface="Helvetica" pitchFamily="-100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Indication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of a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new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interaction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beyond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standard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model or a fundamental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problem with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QED?</a:t>
            </a:r>
            <a:endParaRPr lang="en-US" sz="2000" dirty="0">
              <a:latin typeface="Helvetica" charset="0"/>
              <a:cs typeface="Helvetica" charset="0"/>
            </a:endParaRPr>
          </a:p>
        </p:txBody>
      </p:sp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91688" y="5024676"/>
            <a:ext cx="8763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>
                <a:latin typeface="Helvetica" charset="0"/>
                <a:cs typeface="Helvetica" charset="0"/>
              </a:rPr>
              <a:t>New measurements are scheduled examining different aspects of the problem (spectroscopic and nuclear scattering</a:t>
            </a:r>
            <a:r>
              <a:rPr lang="en-US" sz="2000" dirty="0" smtClean="0">
                <a:latin typeface="Helvetica" charset="0"/>
                <a:cs typeface="Helvetica" charset="0"/>
              </a:rPr>
              <a:t>).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2000" dirty="0" smtClean="0"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endParaRPr lang="en-US" sz="2000" dirty="0" smtClean="0"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Additional insight via investigations of heavier nuclei (</a:t>
            </a:r>
            <a:r>
              <a:rPr lang="en-US" sz="2000" baseline="30000" dirty="0" smtClean="0">
                <a:latin typeface="Helvetica" charset="0"/>
                <a:cs typeface="Helvetica" charset="0"/>
              </a:rPr>
              <a:t>2</a:t>
            </a:r>
            <a:r>
              <a:rPr lang="en-US" sz="2000" dirty="0" smtClean="0">
                <a:latin typeface="Helvetica" charset="0"/>
                <a:cs typeface="Helvetica" charset="0"/>
              </a:rPr>
              <a:t>H, </a:t>
            </a:r>
            <a:r>
              <a:rPr lang="en-US" sz="2000" baseline="30000" dirty="0" smtClean="0">
                <a:latin typeface="Helvetica" charset="0"/>
                <a:cs typeface="Helvetica" charset="0"/>
              </a:rPr>
              <a:t>3</a:t>
            </a:r>
            <a:r>
              <a:rPr lang="en-US" sz="2000" dirty="0" smtClean="0">
                <a:latin typeface="Helvetica" charset="0"/>
                <a:cs typeface="Helvetica" charset="0"/>
              </a:rPr>
              <a:t>He, …)</a:t>
            </a:r>
          </a:p>
        </p:txBody>
      </p:sp>
      <p:pic>
        <p:nvPicPr>
          <p:cNvPr id="4" name="Picture 3" descr="Rul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43" y="2772238"/>
            <a:ext cx="6288994" cy="193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2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63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6715" y="2757141"/>
            <a:ext cx="3965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Thank you!</a:t>
            </a:r>
            <a:endParaRPr lang="en-US" sz="4800" dirty="0">
              <a:solidFill>
                <a:schemeClr val="bg1"/>
              </a:solidFill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9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6715" y="2757141"/>
            <a:ext cx="3965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</a:rPr>
              <a:t>BackUps</a:t>
            </a:r>
            <a:endParaRPr lang="en-US" sz="4800" dirty="0">
              <a:solidFill>
                <a:schemeClr val="bg1"/>
              </a:solidFill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80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474978"/>
            <a:ext cx="297285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4" name="TextBox 6"/>
          <p:cNvSpPr txBox="1">
            <a:spLocks noChangeArrowheads="1"/>
          </p:cNvSpPr>
          <p:nvPr/>
        </p:nvSpPr>
        <p:spPr bwMode="auto">
          <a:xfrm>
            <a:off x="1498171" y="3139247"/>
            <a:ext cx="10667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u="sng" dirty="0" err="1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Spectr</a:t>
            </a:r>
            <a:r>
              <a:rPr lang="en-US" sz="1600" b="1" u="sng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. A</a:t>
            </a:r>
            <a:endParaRPr lang="en-US" sz="1600" b="1" u="sng" dirty="0">
              <a:solidFill>
                <a:srgbClr val="FF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5615" name="TextBox 7"/>
          <p:cNvSpPr txBox="1">
            <a:spLocks noChangeArrowheads="1"/>
          </p:cNvSpPr>
          <p:nvPr/>
        </p:nvSpPr>
        <p:spPr bwMode="auto">
          <a:xfrm>
            <a:off x="1946664" y="5526949"/>
            <a:ext cx="1135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u="sng" dirty="0" err="1" smtClean="0">
                <a:solidFill>
                  <a:srgbClr val="0000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Spectr</a:t>
            </a:r>
            <a:r>
              <a:rPr lang="en-US" sz="1600" b="1" u="sng" dirty="0" smtClean="0">
                <a:solidFill>
                  <a:srgbClr val="0000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. B</a:t>
            </a:r>
            <a:endParaRPr lang="en-US" sz="1600" b="1" u="sng" dirty="0">
              <a:solidFill>
                <a:srgbClr val="0000FF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5616" name="TextBox 8"/>
          <p:cNvSpPr txBox="1">
            <a:spLocks noChangeArrowheads="1"/>
          </p:cNvSpPr>
          <p:nvPr/>
        </p:nvSpPr>
        <p:spPr bwMode="auto">
          <a:xfrm>
            <a:off x="319656" y="5497190"/>
            <a:ext cx="17118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u="sng" dirty="0" err="1" smtClean="0">
                <a:solidFill>
                  <a:srgbClr val="00FF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Spectr</a:t>
            </a:r>
            <a:r>
              <a:rPr lang="en-US" sz="1600" b="1" u="sng" dirty="0" smtClean="0">
                <a:solidFill>
                  <a:srgbClr val="00FF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  <a:r>
              <a:rPr lang="en-US" sz="1600" b="1" u="sng" dirty="0">
                <a:solidFill>
                  <a:srgbClr val="00FF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9739" y="4756500"/>
            <a:ext cx="83671" cy="12720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707081" y="4586888"/>
            <a:ext cx="251013" cy="12720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21" name="TextBox 21"/>
          <p:cNvSpPr txBox="1">
            <a:spLocks noChangeArrowheads="1"/>
          </p:cNvSpPr>
          <p:nvPr/>
        </p:nvSpPr>
        <p:spPr bwMode="auto">
          <a:xfrm>
            <a:off x="581622" y="4841912"/>
            <a:ext cx="217258" cy="16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>
                <a:solidFill>
                  <a:srgbClr val="606060"/>
                </a:solidFill>
              </a:rPr>
              <a:t>pA</a:t>
            </a:r>
          </a:p>
        </p:txBody>
      </p:sp>
      <p:sp>
        <p:nvSpPr>
          <p:cNvPr id="25622" name="TextBox 22"/>
          <p:cNvSpPr txBox="1">
            <a:spLocks noChangeArrowheads="1"/>
          </p:cNvSpPr>
          <p:nvPr/>
        </p:nvSpPr>
        <p:spPr bwMode="auto">
          <a:xfrm>
            <a:off x="296306" y="4252468"/>
            <a:ext cx="704124" cy="16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dirty="0" err="1">
                <a:solidFill>
                  <a:srgbClr val="606060"/>
                </a:solidFill>
              </a:rPr>
              <a:t>Förster</a:t>
            </a:r>
            <a:r>
              <a:rPr lang="en-US" sz="1300" dirty="0">
                <a:solidFill>
                  <a:srgbClr val="606060"/>
                </a:solidFill>
              </a:rPr>
              <a:t> probe</a:t>
            </a:r>
          </a:p>
        </p:txBody>
      </p: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25606" name="TextBox 27"/>
          <p:cNvSpPr txBox="1">
            <a:spLocks noChangeArrowheads="1"/>
          </p:cNvSpPr>
          <p:nvPr/>
        </p:nvSpPr>
        <p:spPr bwMode="auto">
          <a:xfrm>
            <a:off x="76199" y="714280"/>
            <a:ext cx="787953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About 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1400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measured cross-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sections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with Statistical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precision better than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0.2%. </a:t>
            </a: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Data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for 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0.004 ≤ Q</a:t>
            </a:r>
            <a:r>
              <a:rPr lang="en-US" sz="2000" b="1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≤ 1(</a:t>
            </a:r>
            <a:r>
              <a:rPr lang="en-US" sz="2000" b="1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GeV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/c)</a:t>
            </a:r>
            <a:r>
              <a:rPr lang="en-US" sz="2000" b="1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Direct fit of all the data points. 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5607" name="TextBox 5"/>
          <p:cNvSpPr txBox="1">
            <a:spLocks noChangeArrowheads="1"/>
          </p:cNvSpPr>
          <p:nvPr/>
        </p:nvSpPr>
        <p:spPr bwMode="auto">
          <a:xfrm>
            <a:off x="6880277" y="5957756"/>
            <a:ext cx="1203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LH</a:t>
            </a:r>
            <a:r>
              <a:rPr lang="en-US" sz="1600" b="1" u="sng" baseline="-25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600" b="1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Target</a:t>
            </a:r>
          </a:p>
          <a:p>
            <a:endParaRPr lang="en-US" sz="16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92" y="2517707"/>
            <a:ext cx="5963638" cy="428198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25" name="TextBox 24"/>
            <p:cNvSpPr txBox="1"/>
            <p:nvPr/>
          </p:nvSpPr>
          <p:spPr>
            <a:xfrm>
              <a:off x="268938" y="-120232"/>
              <a:ext cx="62519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2063CE"/>
                  </a:solidFill>
                </a:rPr>
                <a:t>Scattering Experiment @ MAMI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273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-100" charset="0"/>
                <a:ea typeface="Helvetica" pitchFamily="-100" charset="0"/>
                <a:cs typeface="Helvetica" pitchFamily="-100" charset="0"/>
              </a:rPr>
              <a:t>Proton charge Radius</a:t>
            </a:r>
            <a:endParaRPr lang="en-US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4" name="TextBox 27"/>
          <p:cNvSpPr txBox="1">
            <a:spLocks noChangeArrowheads="1"/>
          </p:cNvSpPr>
          <p:nvPr/>
        </p:nvSpPr>
        <p:spPr bwMode="auto">
          <a:xfrm>
            <a:off x="76200" y="838200"/>
            <a:ext cx="3657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Best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estimate for radius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: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aphicFrame>
        <p:nvGraphicFramePr>
          <p:cNvPr id="2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197508"/>
              </p:ext>
            </p:extLst>
          </p:nvPr>
        </p:nvGraphicFramePr>
        <p:xfrm>
          <a:off x="533400" y="1470025"/>
          <a:ext cx="2878138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0" name="Equation" r:id="rId4" imgW="1651000" imgH="381000" progId="Equation.3">
                  <p:embed/>
                </p:oleObj>
              </mc:Choice>
              <mc:Fallback>
                <p:oleObj name="Equation" r:id="rId4" imgW="1651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470025"/>
                        <a:ext cx="2878138" cy="6635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76200" y="2971800"/>
            <a:ext cx="3657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Extrapolations to zero are needed!</a:t>
            </a:r>
          </a:p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Instabilities related to extrapolation are sources of systematic offsets. 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7" name="TextBox 27"/>
          <p:cNvSpPr txBox="1">
            <a:spLocks noChangeArrowheads="1"/>
          </p:cNvSpPr>
          <p:nvPr/>
        </p:nvSpPr>
        <p:spPr bwMode="auto">
          <a:xfrm>
            <a:off x="76200" y="2057400"/>
            <a:ext cx="3657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Data available only for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</a:p>
          <a:p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  Q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&gt; 0.004 (</a:t>
            </a:r>
            <a:r>
              <a:rPr lang="en-US" sz="2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GeV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/c)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228600" y="5715000"/>
            <a:ext cx="5308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Remark:</a:t>
            </a:r>
            <a:r>
              <a:rPr lang="en-US" sz="20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Contrast to the analysis of heavy nuclei, where radius is determined from charge distribution. 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825612"/>
            <a:ext cx="5181600" cy="4279787"/>
          </a:xfrm>
          <a:prstGeom prst="rect">
            <a:avLst/>
          </a:prstGeom>
        </p:spPr>
      </p:pic>
      <p:pic>
        <p:nvPicPr>
          <p:cNvPr id="4" name="Picture 3" descr="Radiu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776534"/>
            <a:ext cx="3200400" cy="85286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04800" y="5562600"/>
            <a:ext cx="86106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50800">
              <a:schemeClr val="bg1">
                <a:lumMod val="95000"/>
                <a:alpha val="64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427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76200" y="762000"/>
            <a:ext cx="54102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Problem or missing term in calculations?</a:t>
            </a:r>
          </a:p>
          <a:p>
            <a:pPr marL="342900" indent="-342900">
              <a:buFont typeface="Wingdings" charset="2"/>
              <a:buChar char="§"/>
            </a:pPr>
            <a:endParaRPr lang="en-US" sz="15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Lepton correction well known!</a:t>
            </a:r>
          </a:p>
          <a:p>
            <a:pPr marL="342900" indent="-342900">
              <a:buFont typeface="Wingdings" charset="2"/>
              <a:buChar char="§"/>
            </a:pPr>
            <a:endParaRPr lang="en-US" sz="15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Could it be the </a:t>
            </a:r>
            <a:r>
              <a:rPr lang="en-US" sz="2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hadronic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two photon corrections?</a:t>
            </a:r>
          </a:p>
          <a:p>
            <a:pPr marL="342900" indent="-342900">
              <a:buFont typeface="Wingdings" charset="2"/>
              <a:buChar char="§"/>
            </a:pPr>
            <a:endParaRPr lang="en-US" sz="15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The correction 10x too small.</a:t>
            </a:r>
          </a:p>
          <a:p>
            <a:pPr marL="342900" indent="-342900">
              <a:buFont typeface="Wingdings" charset="2"/>
              <a:buChar char="§"/>
            </a:pPr>
            <a:endParaRPr lang="en-US" sz="2000" b="1" dirty="0">
              <a:solidFill>
                <a:srgbClr val="0000FF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2" name="Picture 1" descr="MuHCorrec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29000"/>
            <a:ext cx="5432419" cy="3276600"/>
          </a:xfrm>
          <a:prstGeom prst="rect">
            <a:avLst/>
          </a:prstGeom>
        </p:spPr>
      </p:pic>
      <p:pic>
        <p:nvPicPr>
          <p:cNvPr id="3" name="Picture 2" descr="TwoPhot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47" y="990600"/>
            <a:ext cx="3864853" cy="1752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62600" y="4343400"/>
            <a:ext cx="3446484" cy="400110"/>
          </a:xfrm>
          <a:prstGeom prst="rect">
            <a:avLst/>
          </a:prstGeom>
          <a:solidFill>
            <a:srgbClr val="FF0000">
              <a:alpha val="24000"/>
            </a:srgbClr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ΔE</a:t>
            </a:r>
            <a:r>
              <a:rPr lang="en-US" sz="2000" baseline="-25000" dirty="0" smtClean="0">
                <a:latin typeface="Helvetica"/>
                <a:cs typeface="Helvetica"/>
              </a:rPr>
              <a:t>2P-2S</a:t>
            </a:r>
            <a:r>
              <a:rPr lang="en-US" sz="2000" dirty="0" smtClean="0">
                <a:latin typeface="Helvetica"/>
                <a:cs typeface="Helvetica"/>
              </a:rPr>
              <a:t>(</a:t>
            </a:r>
            <a:r>
              <a:rPr lang="en-US" sz="2000" dirty="0" err="1" smtClean="0">
                <a:latin typeface="Helvetica"/>
                <a:cs typeface="Helvetica"/>
              </a:rPr>
              <a:t>discrep</a:t>
            </a:r>
            <a:r>
              <a:rPr lang="en-US" sz="2000" dirty="0" smtClean="0">
                <a:latin typeface="Helvetica"/>
                <a:cs typeface="Helvetica"/>
              </a:rPr>
              <a:t>.) = (320)</a:t>
            </a:r>
            <a:r>
              <a:rPr lang="en-US" sz="2000" dirty="0" err="1" smtClean="0">
                <a:latin typeface="Helvetica"/>
                <a:cs typeface="Helvetica"/>
              </a:rPr>
              <a:t>μeV</a:t>
            </a:r>
            <a:endParaRPr lang="en-US" sz="2000" dirty="0">
              <a:latin typeface="Helvetica"/>
              <a:cs typeface="Helvetica"/>
            </a:endParaRPr>
          </a:p>
        </p:txBody>
      </p:sp>
      <p:cxnSp>
        <p:nvCxnSpPr>
          <p:cNvPr id="8" name="Straight Arrow Connector 7"/>
          <p:cNvCxnSpPr>
            <a:stCxn id="12" idx="1"/>
          </p:cNvCxnSpPr>
          <p:nvPr/>
        </p:nvCxnSpPr>
        <p:spPr>
          <a:xfrm flipH="1">
            <a:off x="3276600" y="4543455"/>
            <a:ext cx="2286000" cy="2854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6200" y="2590800"/>
            <a:ext cx="4038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400" y="1828800"/>
            <a:ext cx="4546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85900" y="3962400"/>
            <a:ext cx="2667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33400" y="3962400"/>
            <a:ext cx="914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485900" y="4724400"/>
            <a:ext cx="2667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4648200"/>
            <a:ext cx="1447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485900" y="5181600"/>
            <a:ext cx="26670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5400" y="5181600"/>
            <a:ext cx="14478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5" idx="1"/>
          </p:cNvCxnSpPr>
          <p:nvPr/>
        </p:nvCxnSpPr>
        <p:spPr>
          <a:xfrm flipH="1">
            <a:off x="2667000" y="5286345"/>
            <a:ext cx="2895600" cy="28545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6200" y="1295400"/>
            <a:ext cx="4038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62600" y="5086290"/>
            <a:ext cx="3429000" cy="400110"/>
          </a:xfrm>
          <a:prstGeom prst="rect">
            <a:avLst/>
          </a:prstGeom>
          <a:solidFill>
            <a:srgbClr val="800000">
              <a:alpha val="25000"/>
            </a:srgbClr>
          </a:solidFill>
          <a:ln w="38100" cmpd="sng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ΔE</a:t>
            </a:r>
            <a:r>
              <a:rPr lang="en-US" sz="2000" baseline="-25000" dirty="0" smtClean="0">
                <a:latin typeface="Helvetica"/>
                <a:cs typeface="Helvetica"/>
              </a:rPr>
              <a:t>2P-2S</a:t>
            </a:r>
            <a:r>
              <a:rPr lang="en-US" sz="2000" dirty="0" smtClean="0">
                <a:latin typeface="Helvetica"/>
                <a:cs typeface="Helvetica"/>
              </a:rPr>
              <a:t>(TPE) = (33 ± 2)</a:t>
            </a:r>
            <a:r>
              <a:rPr lang="en-US" sz="2000" dirty="0" err="1" smtClean="0">
                <a:latin typeface="Helvetica"/>
                <a:cs typeface="Helvetica"/>
              </a:rPr>
              <a:t>μeV</a:t>
            </a:r>
            <a:endParaRPr lang="en-US" sz="2000" dirty="0">
              <a:latin typeface="Helvetica"/>
              <a:cs typeface="Helvetica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30" name="TextBox 29"/>
            <p:cNvSpPr txBox="1"/>
            <p:nvPr/>
          </p:nvSpPr>
          <p:spPr>
            <a:xfrm>
              <a:off x="268938" y="-120232"/>
              <a:ext cx="53836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Two photon corrections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22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Helvetica"/>
                <a:cs typeface="Helvetica"/>
              </a:rPr>
              <a:t>Initial state radiation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0423" name="TextBox 27"/>
          <p:cNvSpPr txBox="1">
            <a:spLocks noChangeArrowheads="1"/>
          </p:cNvSpPr>
          <p:nvPr/>
        </p:nvSpPr>
        <p:spPr bwMode="auto">
          <a:xfrm>
            <a:off x="76200" y="914400"/>
            <a:ext cx="88392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Radiative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tail dominated by coherent </a:t>
            </a: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sum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of two Bethe-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Heitler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diagrams.</a:t>
            </a:r>
            <a:r>
              <a:rPr lang="en-US" sz="1900" dirty="0"/>
              <a:t> </a:t>
            </a:r>
          </a:p>
        </p:txBody>
      </p:sp>
      <p:sp>
        <p:nvSpPr>
          <p:cNvPr id="60431" name="TextBox 27"/>
          <p:cNvSpPr txBox="1">
            <a:spLocks noChangeArrowheads="1"/>
          </p:cNvSpPr>
          <p:nvPr/>
        </p:nvSpPr>
        <p:spPr bwMode="auto">
          <a:xfrm>
            <a:off x="76200" y="4648908"/>
            <a:ext cx="8991600" cy="213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In data ISR can not be distinguished from FSR. </a:t>
            </a:r>
          </a:p>
          <a:p>
            <a:pPr>
              <a:lnSpc>
                <a:spcPct val="110000"/>
              </a:lnSpc>
              <a:spcAft>
                <a:spcPts val="1200"/>
              </a:spcAft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dirty="0">
                <a:solidFill>
                  <a:srgbClr val="0000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Combining data with the simulation, ISR information can be reached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</a:p>
          <a:p>
            <a:pPr>
              <a:lnSpc>
                <a:spcPct val="110000"/>
              </a:lnSpc>
              <a:spcAft>
                <a:spcPts val="1200"/>
              </a:spcAft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Idea behind new MAMI experiment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to extract </a:t>
            </a:r>
            <a:r>
              <a:rPr lang="en-US" sz="1900" b="1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G</a:t>
            </a:r>
            <a:r>
              <a:rPr lang="en-US" sz="1900" b="1" baseline="-250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1900" b="1" baseline="300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p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at </a:t>
            </a:r>
            <a:r>
              <a:rPr lang="en-US" sz="1900" b="1" dirty="0">
                <a:solidFill>
                  <a:srgbClr val="0000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Q</a:t>
            </a:r>
            <a:r>
              <a:rPr lang="en-US" sz="1900" b="1" baseline="30000" dirty="0">
                <a:solidFill>
                  <a:srgbClr val="0000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b="1" dirty="0">
                <a:solidFill>
                  <a:srgbClr val="0000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~ 10</a:t>
            </a:r>
            <a:r>
              <a:rPr lang="en-US" sz="1900" b="1" baseline="30000" dirty="0">
                <a:solidFill>
                  <a:srgbClr val="0000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-4</a:t>
            </a:r>
            <a:r>
              <a:rPr lang="en-US" sz="1900" b="1" dirty="0">
                <a:solidFill>
                  <a:srgbClr val="0000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(</a:t>
            </a:r>
            <a:r>
              <a:rPr lang="en-US" sz="1900" b="1" dirty="0" err="1">
                <a:solidFill>
                  <a:srgbClr val="0000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GeV</a:t>
            </a:r>
            <a:r>
              <a:rPr lang="en-US" sz="1900" b="1" dirty="0">
                <a:solidFill>
                  <a:srgbClr val="0000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/c)</a:t>
            </a:r>
            <a:r>
              <a:rPr lang="en-US" sz="1900" b="1" baseline="30000" dirty="0" smtClean="0">
                <a:solidFill>
                  <a:srgbClr val="0000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lnSpc>
                <a:spcPct val="110000"/>
              </a:lnSpc>
              <a:buFontTx/>
              <a:buChar char="-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Redundancy measurements at higher Q</a:t>
            </a:r>
            <a:r>
              <a:rPr lang="en-US" sz="19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for testing this approach in a   </a:t>
            </a:r>
          </a:p>
          <a:p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region, where FFs are well known.   </a:t>
            </a:r>
            <a:endParaRPr lang="en-US" sz="1900" baseline="30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95232" y="990600"/>
            <a:ext cx="4550906" cy="3686546"/>
            <a:chOff x="4572000" y="1342654"/>
            <a:chExt cx="4550906" cy="3686546"/>
          </a:xfrm>
        </p:grpSpPr>
        <p:pic>
          <p:nvPicPr>
            <p:cNvPr id="26" name="Picture 25" descr="ISRQ2.ep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342654"/>
              <a:ext cx="4550906" cy="3686546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 rot="2726377">
              <a:off x="6268642" y="2693354"/>
              <a:ext cx="215923" cy="1644467"/>
            </a:xfrm>
            <a:prstGeom prst="ellipse">
              <a:avLst/>
            </a:prstGeom>
            <a:noFill/>
            <a:ln w="28575" cmpd="sng">
              <a:solidFill>
                <a:schemeClr val="accent1">
                  <a:lumMod val="1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6858000" y="2971800"/>
              <a:ext cx="215923" cy="1142999"/>
            </a:xfrm>
            <a:prstGeom prst="ellipse">
              <a:avLst/>
            </a:prstGeom>
            <a:noFill/>
            <a:ln w="28575" cmpd="sng">
              <a:solidFill>
                <a:schemeClr val="accent1">
                  <a:lumMod val="1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34000" y="2590800"/>
              <a:ext cx="12232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Helvetica"/>
                  <a:cs typeface="Helvetica"/>
                </a:rPr>
                <a:t>Unknown </a:t>
              </a:r>
            </a:p>
            <a:p>
              <a:pPr algn="ctr"/>
              <a:r>
                <a:rPr lang="en-US" b="1" dirty="0" err="1" smtClean="0">
                  <a:latin typeface="Helvetica"/>
                  <a:cs typeface="Helvetica"/>
                </a:rPr>
                <a:t>FFs</a:t>
              </a:r>
              <a:endParaRPr lang="en-US" b="1" dirty="0">
                <a:latin typeface="Helvetica"/>
                <a:cs typeface="Helvetica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86600" y="3276600"/>
              <a:ext cx="953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Helvetica"/>
                  <a:cs typeface="Helvetica"/>
                </a:rPr>
                <a:t>Known </a:t>
              </a:r>
            </a:p>
            <a:p>
              <a:pPr algn="ctr"/>
              <a:r>
                <a:rPr lang="en-US" b="1" dirty="0" err="1" smtClean="0">
                  <a:latin typeface="Helvetica"/>
                  <a:cs typeface="Helvetica"/>
                </a:rPr>
                <a:t>FFs</a:t>
              </a:r>
              <a:endParaRPr lang="en-US" b="1" dirty="0">
                <a:latin typeface="Helvetica"/>
                <a:cs typeface="Helvetica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3287" y="1905000"/>
            <a:ext cx="4304913" cy="2344738"/>
            <a:chOff x="406658" y="1274762"/>
            <a:chExt cx="4304913" cy="2344738"/>
          </a:xfrm>
        </p:grpSpPr>
        <p:pic>
          <p:nvPicPr>
            <p:cNvPr id="32" name="Picture 31" descr="BHDiagram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524000"/>
              <a:ext cx="3505200" cy="1706007"/>
            </a:xfrm>
            <a:prstGeom prst="rect">
              <a:avLst/>
            </a:prstGeom>
          </p:spPr>
        </p:pic>
        <p:graphicFrame>
          <p:nvGraphicFramePr>
            <p:cNvPr id="3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4863409"/>
                </p:ext>
              </p:extLst>
            </p:nvPr>
          </p:nvGraphicFramePr>
          <p:xfrm>
            <a:off x="609600" y="2286000"/>
            <a:ext cx="55245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05" name="Equation" r:id="rId6" imgW="368300" imgH="203200" progId="Equation.3">
                    <p:embed/>
                  </p:oleObj>
                </mc:Choice>
                <mc:Fallback>
                  <p:oleObj name="Equation" r:id="rId6" imgW="3683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2286000"/>
                          <a:ext cx="552450" cy="30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5090179"/>
                </p:ext>
              </p:extLst>
            </p:nvPr>
          </p:nvGraphicFramePr>
          <p:xfrm>
            <a:off x="2133600" y="1447800"/>
            <a:ext cx="914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06" name="Equation" r:id="rId8" imgW="584200" imgH="203200" progId="Equation.3">
                    <p:embed/>
                  </p:oleObj>
                </mc:Choice>
                <mc:Fallback>
                  <p:oleObj name="Equation" r:id="rId8" imgW="5842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3600" y="1447800"/>
                          <a:ext cx="914400" cy="3175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5" name="Straight Connector 34"/>
            <p:cNvCxnSpPr/>
            <p:nvPr/>
          </p:nvCxnSpPr>
          <p:spPr>
            <a:xfrm flipH="1">
              <a:off x="4101971" y="1503362"/>
              <a:ext cx="1588" cy="1752600"/>
            </a:xfrm>
            <a:prstGeom prst="line">
              <a:avLst/>
            </a:prstGeom>
            <a:ln w="38100" cmpd="sng">
              <a:solidFill>
                <a:schemeClr val="accent4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135187" y="1905000"/>
              <a:ext cx="455613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omic Sans MS" charset="0"/>
                </a:rPr>
                <a:t>+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238496" y="1897062"/>
              <a:ext cx="473075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omic Sans MS" charset="0"/>
                </a:rPr>
                <a:t>=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76700" y="1274762"/>
              <a:ext cx="370101" cy="4924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600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Helvetica"/>
                  <a:cs typeface="Helvetica"/>
                </a:rPr>
                <a:t>2</a:t>
              </a:r>
            </a:p>
          </p:txBody>
        </p:sp>
        <p:sp>
          <p:nvSpPr>
            <p:cNvPr id="39" name="TextBox 15"/>
            <p:cNvSpPr txBox="1">
              <a:spLocks noChangeArrowheads="1"/>
            </p:cNvSpPr>
            <p:nvPr/>
          </p:nvSpPr>
          <p:spPr bwMode="auto">
            <a:xfrm>
              <a:off x="2057400" y="3219450"/>
              <a:ext cx="4873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Helvetica" pitchFamily="-100" charset="0"/>
                  <a:ea typeface="Helvetica" pitchFamily="-100" charset="0"/>
                  <a:cs typeface="Helvetica" pitchFamily="-100" charset="0"/>
                </a:rPr>
                <a:t>G</a:t>
              </a:r>
              <a:r>
                <a:rPr lang="en-US" baseline="-25000" dirty="0">
                  <a:latin typeface="Helvetica" pitchFamily="-100" charset="0"/>
                  <a:ea typeface="Helvetica" pitchFamily="-100" charset="0"/>
                  <a:cs typeface="Helvetica" pitchFamily="-100" charset="0"/>
                </a:rPr>
                <a:t>E</a:t>
              </a:r>
              <a:endParaRPr lang="en-US" dirty="0">
                <a:latin typeface="Helvetica" pitchFamily="-100" charset="0"/>
                <a:ea typeface="Helvetica" pitchFamily="-100" charset="0"/>
                <a:cs typeface="Helvetica" pitchFamily="-100" charset="0"/>
              </a:endParaRPr>
            </a:p>
          </p:txBody>
        </p:sp>
        <p:cxnSp>
          <p:nvCxnSpPr>
            <p:cNvPr id="40" name="Straight Arrow Connector 39"/>
            <p:cNvCxnSpPr>
              <a:stCxn id="39" idx="1"/>
            </p:cNvCxnSpPr>
            <p:nvPr/>
          </p:nvCxnSpPr>
          <p:spPr>
            <a:xfrm flipH="1" flipV="1">
              <a:off x="1295400" y="2762250"/>
              <a:ext cx="762000" cy="657225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9" idx="3"/>
            </p:cNvCxnSpPr>
            <p:nvPr/>
          </p:nvCxnSpPr>
          <p:spPr>
            <a:xfrm flipV="1">
              <a:off x="2544763" y="2762250"/>
              <a:ext cx="655637" cy="657225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406658" y="1503362"/>
              <a:ext cx="1588" cy="1752600"/>
            </a:xfrm>
            <a:prstGeom prst="line">
              <a:avLst/>
            </a:prstGeom>
            <a:ln w="38100" cmpd="sng">
              <a:solidFill>
                <a:schemeClr val="accent4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/>
            <p:cNvSpPr/>
            <p:nvPr/>
          </p:nvSpPr>
          <p:spPr>
            <a:xfrm rot="4200000">
              <a:off x="1889028" y="1782171"/>
              <a:ext cx="304800" cy="152400"/>
            </a:xfrm>
            <a:custGeom>
              <a:avLst/>
              <a:gdLst>
                <a:gd name="connsiteX0" fmla="*/ 0 w 749300"/>
                <a:gd name="connsiteY0" fmla="*/ 495300 h 495300"/>
                <a:gd name="connsiteX1" fmla="*/ 0 w 749300"/>
                <a:gd name="connsiteY1" fmla="*/ 0 h 495300"/>
                <a:gd name="connsiteX2" fmla="*/ 749300 w 749300"/>
                <a:gd name="connsiteY2" fmla="*/ 0 h 495300"/>
                <a:gd name="connsiteX3" fmla="*/ 749300 w 749300"/>
                <a:gd name="connsiteY3" fmla="*/ 495300 h 495300"/>
                <a:gd name="connsiteX4" fmla="*/ 749300 w 749300"/>
                <a:gd name="connsiteY4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300" h="495300">
                  <a:moveTo>
                    <a:pt x="0" y="495300"/>
                  </a:moveTo>
                  <a:lnTo>
                    <a:pt x="0" y="0"/>
                  </a:lnTo>
                  <a:lnTo>
                    <a:pt x="749300" y="0"/>
                  </a:lnTo>
                  <a:lnTo>
                    <a:pt x="749300" y="495300"/>
                  </a:lnTo>
                  <a:lnTo>
                    <a:pt x="749300" y="495300"/>
                  </a:lnTo>
                </a:path>
              </a:pathLst>
            </a:custGeom>
            <a:ln w="34925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1692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ElectronScatter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5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Kinematic settings of the full experiment</a:t>
            </a:r>
            <a:endParaRPr lang="en-US">
              <a:latin typeface="Arial" charset="0"/>
            </a:endParaRPr>
          </a:p>
        </p:txBody>
      </p:sp>
      <p:sp>
        <p:nvSpPr>
          <p:cNvPr id="74756" name="TextBox 27"/>
          <p:cNvSpPr txBox="1">
            <a:spLocks noChangeArrowheads="1"/>
          </p:cNvSpPr>
          <p:nvPr/>
        </p:nvSpPr>
        <p:spPr bwMode="auto">
          <a:xfrm>
            <a:off x="152400" y="769938"/>
            <a:ext cx="70866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Tx/>
              <a:buChar char="-"/>
            </a:pPr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Measured kinematic points and corresponding Q</a:t>
            </a:r>
            <a:r>
              <a:rPr lang="en-US" sz="2000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at vertex.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Three kinematic regions overlap to verify ISR approach. </a:t>
            </a:r>
          </a:p>
        </p:txBody>
      </p:sp>
      <p:pic>
        <p:nvPicPr>
          <p:cNvPr id="74757" name="Picture 16" descr="FullSimulationPlot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00200"/>
            <a:ext cx="8915400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>
          <a:xfrm>
            <a:off x="6311900" y="3048000"/>
            <a:ext cx="847725" cy="946150"/>
          </a:xfrm>
          <a:custGeom>
            <a:avLst/>
            <a:gdLst>
              <a:gd name="connsiteX0" fmla="*/ 0 w 847725"/>
              <a:gd name="connsiteY0" fmla="*/ 946150 h 946150"/>
              <a:gd name="connsiteX1" fmla="*/ 0 w 847725"/>
              <a:gd name="connsiteY1" fmla="*/ 200025 h 946150"/>
              <a:gd name="connsiteX2" fmla="*/ 88900 w 847725"/>
              <a:gd name="connsiteY2" fmla="*/ 190500 h 946150"/>
              <a:gd name="connsiteX3" fmla="*/ 222250 w 847725"/>
              <a:gd name="connsiteY3" fmla="*/ 171450 h 946150"/>
              <a:gd name="connsiteX4" fmla="*/ 365125 w 847725"/>
              <a:gd name="connsiteY4" fmla="*/ 149225 h 946150"/>
              <a:gd name="connsiteX5" fmla="*/ 469900 w 847725"/>
              <a:gd name="connsiteY5" fmla="*/ 120650 h 946150"/>
              <a:gd name="connsiteX6" fmla="*/ 590550 w 847725"/>
              <a:gd name="connsiteY6" fmla="*/ 88900 h 946150"/>
              <a:gd name="connsiteX7" fmla="*/ 708025 w 847725"/>
              <a:gd name="connsiteY7" fmla="*/ 57150 h 946150"/>
              <a:gd name="connsiteX8" fmla="*/ 787400 w 847725"/>
              <a:gd name="connsiteY8" fmla="*/ 25400 h 946150"/>
              <a:gd name="connsiteX9" fmla="*/ 847725 w 847725"/>
              <a:gd name="connsiteY9" fmla="*/ 0 h 946150"/>
              <a:gd name="connsiteX10" fmla="*/ 844550 w 847725"/>
              <a:gd name="connsiteY10" fmla="*/ 942975 h 946150"/>
              <a:gd name="connsiteX11" fmla="*/ 844550 w 847725"/>
              <a:gd name="connsiteY11" fmla="*/ 942975 h 94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7725" h="946150">
                <a:moveTo>
                  <a:pt x="0" y="946150"/>
                </a:moveTo>
                <a:lnTo>
                  <a:pt x="0" y="200025"/>
                </a:lnTo>
                <a:lnTo>
                  <a:pt x="88900" y="190500"/>
                </a:lnTo>
                <a:lnTo>
                  <a:pt x="222250" y="171450"/>
                </a:lnTo>
                <a:lnTo>
                  <a:pt x="365125" y="149225"/>
                </a:lnTo>
                <a:lnTo>
                  <a:pt x="469900" y="120650"/>
                </a:lnTo>
                <a:lnTo>
                  <a:pt x="590550" y="88900"/>
                </a:lnTo>
                <a:lnTo>
                  <a:pt x="708025" y="57150"/>
                </a:lnTo>
                <a:lnTo>
                  <a:pt x="787400" y="25400"/>
                </a:lnTo>
                <a:lnTo>
                  <a:pt x="847725" y="0"/>
                </a:lnTo>
                <a:cubicBezTo>
                  <a:pt x="846667" y="314325"/>
                  <a:pt x="845608" y="628650"/>
                  <a:pt x="844550" y="942975"/>
                </a:cubicBezTo>
                <a:lnTo>
                  <a:pt x="844550" y="942975"/>
                </a:lnTo>
              </a:path>
            </a:pathLst>
          </a:custGeom>
          <a:solidFill>
            <a:srgbClr val="000090">
              <a:alpha val="42000"/>
            </a:srgb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711950" y="2581275"/>
            <a:ext cx="920750" cy="1416050"/>
          </a:xfrm>
          <a:custGeom>
            <a:avLst/>
            <a:gdLst>
              <a:gd name="connsiteX0" fmla="*/ 0 w 920750"/>
              <a:gd name="connsiteY0" fmla="*/ 1416050 h 1416050"/>
              <a:gd name="connsiteX1" fmla="*/ 0 w 920750"/>
              <a:gd name="connsiteY1" fmla="*/ 600075 h 1416050"/>
              <a:gd name="connsiteX2" fmla="*/ 76200 w 920750"/>
              <a:gd name="connsiteY2" fmla="*/ 587375 h 1416050"/>
              <a:gd name="connsiteX3" fmla="*/ 180975 w 920750"/>
              <a:gd name="connsiteY3" fmla="*/ 555625 h 1416050"/>
              <a:gd name="connsiteX4" fmla="*/ 269875 w 920750"/>
              <a:gd name="connsiteY4" fmla="*/ 533400 h 1416050"/>
              <a:gd name="connsiteX5" fmla="*/ 374650 w 920750"/>
              <a:gd name="connsiteY5" fmla="*/ 498475 h 1416050"/>
              <a:gd name="connsiteX6" fmla="*/ 482600 w 920750"/>
              <a:gd name="connsiteY6" fmla="*/ 454025 h 1416050"/>
              <a:gd name="connsiteX7" fmla="*/ 577850 w 920750"/>
              <a:gd name="connsiteY7" fmla="*/ 406400 h 1416050"/>
              <a:gd name="connsiteX8" fmla="*/ 654050 w 920750"/>
              <a:gd name="connsiteY8" fmla="*/ 358775 h 1416050"/>
              <a:gd name="connsiteX9" fmla="*/ 723900 w 920750"/>
              <a:gd name="connsiteY9" fmla="*/ 298450 h 1416050"/>
              <a:gd name="connsiteX10" fmla="*/ 774700 w 920750"/>
              <a:gd name="connsiteY10" fmla="*/ 241300 h 1416050"/>
              <a:gd name="connsiteX11" fmla="*/ 831850 w 920750"/>
              <a:gd name="connsiteY11" fmla="*/ 165100 h 1416050"/>
              <a:gd name="connsiteX12" fmla="*/ 857250 w 920750"/>
              <a:gd name="connsiteY12" fmla="*/ 117475 h 1416050"/>
              <a:gd name="connsiteX13" fmla="*/ 879475 w 920750"/>
              <a:gd name="connsiteY13" fmla="*/ 53975 h 1416050"/>
              <a:gd name="connsiteX14" fmla="*/ 901700 w 920750"/>
              <a:gd name="connsiteY14" fmla="*/ 0 h 1416050"/>
              <a:gd name="connsiteX15" fmla="*/ 911225 w 920750"/>
              <a:gd name="connsiteY15" fmla="*/ 22225 h 1416050"/>
              <a:gd name="connsiteX16" fmla="*/ 920750 w 920750"/>
              <a:gd name="connsiteY16" fmla="*/ 1416050 h 1416050"/>
              <a:gd name="connsiteX17" fmla="*/ 920750 w 920750"/>
              <a:gd name="connsiteY17" fmla="*/ 1416050 h 141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20750" h="1416050">
                <a:moveTo>
                  <a:pt x="0" y="1416050"/>
                </a:moveTo>
                <a:lnTo>
                  <a:pt x="0" y="600075"/>
                </a:lnTo>
                <a:lnTo>
                  <a:pt x="76200" y="587375"/>
                </a:lnTo>
                <a:lnTo>
                  <a:pt x="180975" y="555625"/>
                </a:lnTo>
                <a:lnTo>
                  <a:pt x="269875" y="533400"/>
                </a:lnTo>
                <a:lnTo>
                  <a:pt x="374650" y="498475"/>
                </a:lnTo>
                <a:lnTo>
                  <a:pt x="482600" y="454025"/>
                </a:lnTo>
                <a:lnTo>
                  <a:pt x="577850" y="406400"/>
                </a:lnTo>
                <a:lnTo>
                  <a:pt x="654050" y="358775"/>
                </a:lnTo>
                <a:lnTo>
                  <a:pt x="723900" y="298450"/>
                </a:lnTo>
                <a:lnTo>
                  <a:pt x="774700" y="241300"/>
                </a:lnTo>
                <a:lnTo>
                  <a:pt x="831850" y="165100"/>
                </a:lnTo>
                <a:cubicBezTo>
                  <a:pt x="857775" y="119731"/>
                  <a:pt x="857250" y="137715"/>
                  <a:pt x="857250" y="117475"/>
                </a:cubicBezTo>
                <a:lnTo>
                  <a:pt x="879475" y="53975"/>
                </a:lnTo>
                <a:lnTo>
                  <a:pt x="901700" y="0"/>
                </a:lnTo>
                <a:lnTo>
                  <a:pt x="911225" y="22225"/>
                </a:lnTo>
                <a:lnTo>
                  <a:pt x="920750" y="1416050"/>
                </a:lnTo>
                <a:lnTo>
                  <a:pt x="920750" y="1416050"/>
                </a:lnTo>
              </a:path>
            </a:pathLst>
          </a:custGeom>
          <a:solidFill>
            <a:srgbClr val="CC0099">
              <a:alpha val="35000"/>
            </a:srgbClr>
          </a:solidFill>
          <a:ln>
            <a:solidFill>
              <a:srgbClr val="CC009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760" name="TextBox 9"/>
          <p:cNvSpPr txBox="1">
            <a:spLocks noChangeArrowheads="1"/>
          </p:cNvSpPr>
          <p:nvPr/>
        </p:nvSpPr>
        <p:spPr bwMode="auto">
          <a:xfrm>
            <a:off x="5943600" y="2209800"/>
            <a:ext cx="1655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CC0099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Overlap for ½ of </a:t>
            </a:r>
          </a:p>
          <a:p>
            <a:pPr algn="ctr"/>
            <a:r>
              <a:rPr lang="en-US" sz="1600">
                <a:solidFill>
                  <a:srgbClr val="CC0099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the acceptance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6629400" y="2921000"/>
            <a:ext cx="304800" cy="0"/>
          </a:xfrm>
          <a:prstGeom prst="straightConnector1">
            <a:avLst/>
          </a:prstGeom>
          <a:ln w="38100">
            <a:solidFill>
              <a:srgbClr val="CC00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743200" y="1828800"/>
            <a:ext cx="1219200" cy="2133600"/>
          </a:xfrm>
          <a:prstGeom prst="rect">
            <a:avLst/>
          </a:prstGeom>
          <a:noFill/>
          <a:ln w="38100">
            <a:solidFill>
              <a:srgbClr val="CC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763" name="TextBox 21"/>
          <p:cNvSpPr txBox="1">
            <a:spLocks noChangeArrowheads="1"/>
          </p:cNvSpPr>
          <p:nvPr/>
        </p:nvSpPr>
        <p:spPr bwMode="auto">
          <a:xfrm>
            <a:off x="1600200" y="2273300"/>
            <a:ext cx="1187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CC0099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Test of ISR</a:t>
            </a:r>
          </a:p>
        </p:txBody>
      </p:sp>
    </p:spTree>
    <p:extLst>
      <p:ext uri="{BB962C8B-B14F-4D97-AF65-F5344CB8AC3E}">
        <p14:creationId xmlns:p14="http://schemas.microsoft.com/office/powerpoint/2010/main" val="1978636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62468" name="TextBox 27"/>
          <p:cNvSpPr txBox="1">
            <a:spLocks noChangeArrowheads="1"/>
          </p:cNvSpPr>
          <p:nvPr/>
        </p:nvSpPr>
        <p:spPr bwMode="auto">
          <a:xfrm>
            <a:off x="152400" y="838200"/>
            <a:ext cx="8991600" cy="60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Investigating FF in region of </a:t>
            </a:r>
            <a:r>
              <a:rPr lang="en-US" sz="20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10</a:t>
            </a:r>
            <a:r>
              <a:rPr lang="en-US" sz="2000" b="1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-4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≤ Q</a:t>
            </a:r>
            <a:r>
              <a:rPr lang="en-US" sz="2000" b="1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≤ </a:t>
            </a:r>
            <a:r>
              <a:rPr lang="en-US" sz="20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10</a:t>
            </a:r>
            <a:r>
              <a:rPr lang="en-US" sz="2000" b="1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-2 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(</a:t>
            </a:r>
            <a:r>
              <a:rPr lang="en-US" sz="2000" b="1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GeV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/c)</a:t>
            </a:r>
            <a:r>
              <a:rPr lang="en-US" sz="2000" b="1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>
              <a:buFontTx/>
              <a:buChar char="-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Using </a:t>
            </a:r>
            <a:r>
              <a:rPr lang="en-US" sz="20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magnetic spectrometer free method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at Hall-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B.</a:t>
            </a:r>
          </a:p>
          <a:p>
            <a:pPr>
              <a:buFontTx/>
              <a:buChar char="-"/>
            </a:pPr>
            <a:endParaRPr lang="en-US" sz="15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200"/>
              </a:spcAft>
            </a:pP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200"/>
              </a:spcAft>
            </a:pPr>
            <a:endParaRPr lang="en-US" sz="1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Experiment </a:t>
            </a:r>
            <a:r>
              <a:rPr lang="en-US" sz="20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fully approved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and scheduled to run in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2016. </a:t>
            </a: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62469" name="Picture 17" descr="PRad_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1035050"/>
            <a:ext cx="1295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5400000">
            <a:off x="7639204" y="3576430"/>
            <a:ext cx="251863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A.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Gasparian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,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JLab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,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2015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PRadSet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9" y="2194222"/>
            <a:ext cx="8331341" cy="367317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593659" y="4267200"/>
            <a:ext cx="1158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Incoming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beam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2477869"/>
            <a:ext cx="2673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Windowless 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cryo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-cooled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Hydrogen gas target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4156" y="267866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Vacuum box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7873" y="4419600"/>
            <a:ext cx="2018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HyCal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calorimeter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ith GEMs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54728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Prad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 experiment @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JLab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541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0" y="989247"/>
            <a:ext cx="2174564" cy="2227281"/>
          </a:xfrm>
          <a:prstGeom prst="rect">
            <a:avLst/>
          </a:prstGeom>
        </p:spPr>
      </p:pic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64519" name="TextBox 27"/>
          <p:cNvSpPr txBox="1">
            <a:spLocks noChangeArrowheads="1"/>
          </p:cNvSpPr>
          <p:nvPr/>
        </p:nvSpPr>
        <p:spPr bwMode="auto">
          <a:xfrm>
            <a:off x="76200" y="838200"/>
            <a:ext cx="8686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Elastic cross section for e-p scattering normalized to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Møller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scattering:  </a:t>
            </a:r>
          </a:p>
        </p:txBody>
      </p:sp>
      <p:graphicFrame>
        <p:nvGraphicFramePr>
          <p:cNvPr id="645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6917281"/>
              </p:ext>
            </p:extLst>
          </p:nvPr>
        </p:nvGraphicFramePr>
        <p:xfrm>
          <a:off x="6109045" y="1901758"/>
          <a:ext cx="28956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9" name="Equation" r:id="rId5" imgW="1727200" imgH="444500" progId="Equation.3">
                  <p:embed/>
                </p:oleObj>
              </mc:Choice>
              <mc:Fallback>
                <p:oleObj name="Equation" r:id="rId5" imgW="17272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9045" y="1901758"/>
                        <a:ext cx="2895600" cy="746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389772"/>
              </p:ext>
            </p:extLst>
          </p:nvPr>
        </p:nvGraphicFramePr>
        <p:xfrm>
          <a:off x="1053859" y="3861497"/>
          <a:ext cx="4953000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0" name="Equation" r:id="rId7" imgW="2819400" imgH="495300" progId="Equation.3">
                  <p:embed/>
                </p:oleObj>
              </mc:Choice>
              <mc:Fallback>
                <p:oleObj name="Equation" r:id="rId7" imgW="28194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3859" y="3861497"/>
                        <a:ext cx="4953000" cy="87153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123204" y="6095843"/>
            <a:ext cx="51054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900" b="1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Expected </a:t>
            </a:r>
            <a:r>
              <a:rPr lang="en-US" sz="19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total uncertainty ≤ 0.55%.     </a:t>
            </a:r>
          </a:p>
        </p:txBody>
      </p:sp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108606" y="4950724"/>
            <a:ext cx="730732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For single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Møller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electron detection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uncertainties related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to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luminosity, detection efficiency 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and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geometrical acceptance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dissapear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9" name="TextBox 18"/>
            <p:cNvSpPr txBox="1"/>
            <p:nvPr/>
          </p:nvSpPr>
          <p:spPr>
            <a:xfrm>
              <a:off x="268938" y="-120232"/>
              <a:ext cx="54728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Prad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 experiment @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JLab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45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4222006"/>
              </p:ext>
            </p:extLst>
          </p:nvPr>
        </p:nvGraphicFramePr>
        <p:xfrm>
          <a:off x="1680560" y="1968403"/>
          <a:ext cx="25146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1" name="Equation" r:id="rId9" imgW="1485900" imgH="444500" progId="Equation.3">
                  <p:embed/>
                </p:oleObj>
              </mc:Choice>
              <mc:Fallback>
                <p:oleObj name="Equation" r:id="rId9" imgW="1485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0560" y="1968403"/>
                        <a:ext cx="2514600" cy="7524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Moller_scattering_t-channel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750" y="1535265"/>
            <a:ext cx="1999787" cy="1473761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899146" y="3052823"/>
            <a:ext cx="493559" cy="626188"/>
          </a:xfrm>
          <a:prstGeom prst="downArrow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accent2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5356256" y="3030035"/>
            <a:ext cx="493559" cy="626188"/>
          </a:xfrm>
          <a:prstGeom prst="downArrow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accent2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772" y="3026741"/>
            <a:ext cx="3665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Helvetica"/>
                <a:cs typeface="Helvetica"/>
              </a:rPr>
              <a:t>p</a:t>
            </a:r>
            <a:r>
              <a:rPr lang="en-US" sz="1500" baseline="30000" dirty="0" smtClean="0">
                <a:latin typeface="Helvetica"/>
                <a:cs typeface="Helvetica"/>
              </a:rPr>
              <a:t>+</a:t>
            </a:r>
            <a:endParaRPr lang="en-US" sz="1500" dirty="0">
              <a:latin typeface="Helvetica"/>
              <a:cs typeface="Helvetic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2553" y="3023625"/>
            <a:ext cx="512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"/>
                <a:cs typeface="Helvetica"/>
              </a:rPr>
              <a:t>p</a:t>
            </a:r>
            <a:r>
              <a:rPr lang="en-US" sz="1500" baseline="30000" dirty="0" smtClean="0">
                <a:latin typeface="Helvetica"/>
                <a:cs typeface="Helvetica"/>
              </a:rPr>
              <a:t>+</a:t>
            </a:r>
            <a:endParaRPr lang="en-US" sz="1500" dirty="0">
              <a:latin typeface="Helvetica"/>
              <a:cs typeface="Helvetic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66" y="1222375"/>
            <a:ext cx="512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"/>
                <a:cs typeface="Helvetica"/>
              </a:rPr>
              <a:t>e</a:t>
            </a:r>
            <a:r>
              <a:rPr lang="en-US" sz="1500" baseline="30000" dirty="0" smtClean="0">
                <a:latin typeface="Helvetica"/>
                <a:cs typeface="Helvetica"/>
              </a:rPr>
              <a:t>-</a:t>
            </a:r>
            <a:endParaRPr lang="en-US" sz="1500" dirty="0">
              <a:latin typeface="Helvetica"/>
              <a:cs typeface="Helvetic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1115" y="1236974"/>
            <a:ext cx="512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Helvetica"/>
                <a:cs typeface="Helvetica"/>
              </a:rPr>
              <a:t>e</a:t>
            </a:r>
            <a:r>
              <a:rPr lang="en-US" sz="1500" baseline="30000" dirty="0" smtClean="0">
                <a:latin typeface="Helvetica"/>
                <a:cs typeface="Helvetica"/>
              </a:rPr>
              <a:t>-</a:t>
            </a:r>
            <a:endParaRPr lang="en-US" sz="1500" dirty="0">
              <a:latin typeface="Helvetica"/>
              <a:cs typeface="Helvetic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49813" y="3920766"/>
            <a:ext cx="764019" cy="764019"/>
            <a:chOff x="4049813" y="3920766"/>
            <a:chExt cx="764019" cy="764019"/>
          </a:xfrm>
        </p:grpSpPr>
        <p:cxnSp>
          <p:nvCxnSpPr>
            <p:cNvPr id="13" name="Straight Connector 12"/>
            <p:cNvCxnSpPr/>
            <p:nvPr/>
          </p:nvCxnSpPr>
          <p:spPr>
            <a:xfrm rot="18900000" flipV="1">
              <a:off x="4431825" y="3920766"/>
              <a:ext cx="0" cy="76401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2700000" flipV="1">
              <a:off x="4431823" y="3920765"/>
              <a:ext cx="0" cy="76401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070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0" descr="Puzz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9650" y="838200"/>
            <a:ext cx="43243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-100" charset="0"/>
                <a:ea typeface="Helvetica" pitchFamily="-100" charset="0"/>
                <a:cs typeface="Helvetica" pitchFamily="-100" charset="0"/>
              </a:rPr>
              <a:t>Possible explanations ?!</a:t>
            </a:r>
            <a:endParaRPr lang="en-US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46085" name="TextBox 27"/>
          <p:cNvSpPr txBox="1">
            <a:spLocks noChangeArrowheads="1"/>
          </p:cNvSpPr>
          <p:nvPr/>
        </p:nvSpPr>
        <p:spPr bwMode="auto">
          <a:xfrm>
            <a:off x="152400" y="838200"/>
            <a:ext cx="7162800" cy="617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9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 </a:t>
            </a:r>
            <a:r>
              <a:rPr lang="en-US" sz="1900" b="1" u="sng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Errors in the measurements</a:t>
            </a:r>
            <a:r>
              <a:rPr lang="en-US" sz="1900" b="1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:</a:t>
            </a:r>
          </a:p>
          <a:p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Spectroscopic and scattering data reexamined. </a:t>
            </a:r>
          </a:p>
          <a:p>
            <a:pPr>
              <a:spcAft>
                <a:spcPts val="12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No problem found.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u="sng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Coulomb and 2γ effects incomplete: </a:t>
            </a:r>
          </a:p>
          <a:p>
            <a:pPr>
              <a:spcAft>
                <a:spcPts val="12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Effect is negligible at Q</a:t>
            </a:r>
            <a:r>
              <a:rPr lang="en-US" sz="19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≤1(GeV/c)</a:t>
            </a:r>
            <a:r>
              <a:rPr lang="en-US" sz="19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.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u="sng" dirty="0" err="1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Radiative</a:t>
            </a:r>
            <a:r>
              <a:rPr lang="en-US" sz="1900" b="1" u="sng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corrections in the </a:t>
            </a:r>
            <a:r>
              <a:rPr lang="en-US" sz="1900" b="1" u="sng" dirty="0" err="1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eH</a:t>
            </a:r>
            <a:r>
              <a:rPr lang="en-US" sz="1900" b="1" u="sng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Scattering</a:t>
            </a:r>
            <a:r>
              <a:rPr lang="en-US" sz="1900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: </a:t>
            </a:r>
          </a:p>
          <a:p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Well under control. Simulation precisely</a:t>
            </a:r>
          </a:p>
          <a:p>
            <a:pPr>
              <a:spcAft>
                <a:spcPts val="18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describes the tail of the elastic peak tail.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u="sng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Problems with μ-H theory:</a:t>
            </a:r>
            <a:r>
              <a:rPr lang="en-US" sz="1900" b="1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</a:t>
            </a:r>
            <a:r>
              <a:rPr lang="en-US" sz="1900" dirty="0">
                <a:latin typeface="Helvetica" pitchFamily="-100" charset="0"/>
                <a:ea typeface="Wingdings" pitchFamily="-100" charset="2"/>
                <a:cs typeface="Wingdings" pitchFamily="-100" charset="2"/>
              </a:rPr>
              <a:t>*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Unexplained proton structure effects.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</a:t>
            </a:r>
            <a:r>
              <a:rPr lang="en-US" sz="1900" dirty="0">
                <a:latin typeface="Helvetica" pitchFamily="-100" charset="0"/>
                <a:ea typeface="Wingdings" pitchFamily="-100" charset="2"/>
                <a:cs typeface="Wingdings" pitchFamily="-100" charset="2"/>
              </a:rPr>
              <a:t>*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Clandestine problem with one loop vacuum polarization term. </a:t>
            </a:r>
          </a:p>
          <a:p>
            <a:pPr>
              <a:spcAft>
                <a:spcPts val="600"/>
              </a:spcAft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* Fundamental problems with QED.   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u="sng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Effects of three body physics: </a:t>
            </a:r>
          </a:p>
          <a:p>
            <a:pPr>
              <a:spcAft>
                <a:spcPts val="1200"/>
              </a:spcAft>
            </a:pPr>
            <a:r>
              <a:rPr lang="en-US" sz="19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Contribution of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molecuar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ions?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pμe</a:t>
            </a:r>
            <a:r>
              <a:rPr lang="en-US" sz="19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, 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ppμ</a:t>
            </a:r>
            <a:r>
              <a:rPr lang="en-US" sz="19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are unstable.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u="sng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Physics beyond standard model?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74914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1524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Physics beyond the Standard model</a:t>
            </a:r>
            <a:endParaRPr lang="en-US" dirty="0">
              <a:latin typeface="Arial" pitchFamily="-65" charset="0"/>
            </a:endParaRPr>
          </a:p>
        </p:txBody>
      </p:sp>
      <p:pic>
        <p:nvPicPr>
          <p:cNvPr id="48132" name="Picture 24" descr="OldUniversality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8900" y="990600"/>
            <a:ext cx="51689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Box 27"/>
          <p:cNvSpPr txBox="1">
            <a:spLocks noChangeArrowheads="1"/>
          </p:cNvSpPr>
          <p:nvPr/>
        </p:nvSpPr>
        <p:spPr bwMode="auto">
          <a:xfrm>
            <a:off x="152400" y="914400"/>
            <a:ext cx="44958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Puzzle could be explained by </a:t>
            </a:r>
          </a:p>
          <a:p>
            <a:pPr>
              <a:spcAft>
                <a:spcPts val="3600"/>
              </a:spcAft>
            </a:pPr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  <a:r>
              <a:rPr lang="en-US" sz="20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breaking the e-μ universality</a:t>
            </a:r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>
              <a:buFontTx/>
              <a:buChar char="-"/>
            </a:pPr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New interaction could also </a:t>
            </a:r>
          </a:p>
          <a:p>
            <a:pPr>
              <a:spcAft>
                <a:spcPts val="3600"/>
              </a:spcAft>
            </a:pPr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explain the (g-2)</a:t>
            </a:r>
            <a:r>
              <a:rPr lang="en-US" sz="2000" baseline="-25000">
                <a:latin typeface="Helvetica" pitchFamily="-100" charset="0"/>
                <a:ea typeface="Helvetica" pitchFamily="-100" charset="0"/>
                <a:cs typeface="Helvetica" pitchFamily="-100" charset="0"/>
              </a:rPr>
              <a:t>μ</a:t>
            </a:r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puzzle.</a:t>
            </a:r>
          </a:p>
          <a:p>
            <a:pPr>
              <a:buFontTx/>
              <a:buChar char="-"/>
            </a:pPr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The universality tested, but </a:t>
            </a:r>
          </a:p>
          <a:p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constrains loose enough  </a:t>
            </a:r>
          </a:p>
          <a:p>
            <a:pPr>
              <a:spcAft>
                <a:spcPts val="1200"/>
              </a:spcAft>
            </a:pPr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for such explanations. </a:t>
            </a: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4114800"/>
            <a:ext cx="8991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Various new interactions proposed. </a:t>
            </a:r>
          </a:p>
          <a:p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Constraints on new forces limit the possibilities.  </a:t>
            </a:r>
          </a:p>
          <a:p>
            <a:pPr>
              <a:buFontTx/>
              <a:buChar char="-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b="1" u="sng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Most interesting candidate:</a:t>
            </a:r>
            <a:r>
              <a:rPr lang="en-US" sz="2000" b="1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A new U(1) gauge boson mediating the   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interaction between </a:t>
            </a:r>
            <a:r>
              <a:rPr lang="en-US" sz="2000" u="sng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dark matter and the Standard model particles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49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8" descr="cartoon_of_a_tired_man_working1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6858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228600" y="152400"/>
            <a:ext cx="6019800" cy="1371600"/>
          </a:xfrm>
          <a:prstGeom prst="roundRect">
            <a:avLst/>
          </a:prstGeom>
          <a:solidFill>
            <a:schemeClr val="accent2">
              <a:lumMod val="75000"/>
              <a:alpha val="9000"/>
            </a:schemeClr>
          </a:solidFill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46085" name="TextBox 27"/>
          <p:cNvSpPr txBox="1">
            <a:spLocks noChangeArrowheads="1"/>
          </p:cNvSpPr>
          <p:nvPr/>
        </p:nvSpPr>
        <p:spPr bwMode="auto">
          <a:xfrm>
            <a:off x="152400" y="1752600"/>
            <a:ext cx="899160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dirty="0">
                <a:solidFill>
                  <a:srgbClr val="262673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Upcoming measurements</a:t>
            </a:r>
            <a:r>
              <a:rPr lang="en-US" sz="2200" b="1" dirty="0" smtClean="0">
                <a:solidFill>
                  <a:srgbClr val="262673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: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Scattering experiments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(ISR, </a:t>
            </a:r>
            <a:r>
              <a:rPr lang="en-US" sz="1900" dirty="0" err="1" smtClean="0">
                <a:solidFill>
                  <a:schemeClr val="bg1">
                    <a:lumMod val="65000"/>
                  </a:schemeClr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Prad</a:t>
            </a:r>
            <a:r>
              <a:rPr lang="en-US" sz="1900" dirty="0" smtClean="0">
                <a:solidFill>
                  <a:schemeClr val="bg1">
                    <a:lumMod val="65000"/>
                  </a:schemeClr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, MUSE</a:t>
            </a:r>
            <a:r>
              <a:rPr lang="en-US" sz="24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)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 dirty="0" smtClean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u="sng" dirty="0" smtClean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Spectroscopy of electronic Hydrogen:</a:t>
            </a:r>
          </a:p>
          <a:p>
            <a:r>
              <a:rPr lang="en-US" sz="1900" dirty="0" smtClean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Improve </a:t>
            </a:r>
            <a:r>
              <a:rPr lang="en-US" sz="1900" dirty="0" err="1" smtClean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eH</a:t>
            </a:r>
            <a:r>
              <a:rPr lang="en-US" sz="1900" dirty="0" smtClean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Lamb shift results. More precise </a:t>
            </a:r>
          </a:p>
          <a:p>
            <a:pPr>
              <a:spcAft>
                <a:spcPts val="2400"/>
              </a:spcAft>
            </a:pPr>
            <a:r>
              <a:rPr lang="en-US" sz="1900" dirty="0" smtClean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measurement of R</a:t>
            </a:r>
            <a:r>
              <a:rPr lang="en-US" sz="1900" baseline="-25000" dirty="0" smtClean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∞</a:t>
            </a:r>
            <a:r>
              <a:rPr lang="en-US" sz="1900" dirty="0" smtClean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  <a:endParaRPr lang="en-US" sz="1900" b="1" dirty="0" smtClean="0">
              <a:solidFill>
                <a:srgbClr val="262673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 b="1" u="sng" dirty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u="sng" dirty="0" err="1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μ-d</a:t>
            </a:r>
            <a:r>
              <a:rPr lang="en-US" sz="1900" b="1" u="sng" dirty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Lamb shift measurement:</a:t>
            </a:r>
          </a:p>
          <a:p>
            <a:pPr>
              <a:spcAft>
                <a:spcPts val="3000"/>
              </a:spcAft>
            </a:pPr>
            <a:r>
              <a:rPr lang="en-US" sz="1900" b="1" dirty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  <a:r>
              <a:rPr lang="en-US" sz="1900" dirty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Proton radius extraction via isotope shift.  </a:t>
            </a: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r>
              <a:rPr lang="en-US" sz="1900" dirty="0" smtClean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- </a:t>
            </a:r>
            <a:r>
              <a:rPr lang="en-US" sz="1900" b="1" u="sng" dirty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Spectroscopy of exotic atoms:</a:t>
            </a:r>
          </a:p>
          <a:p>
            <a:pPr>
              <a:spcAft>
                <a:spcPts val="2400"/>
              </a:spcAft>
            </a:pPr>
            <a:r>
              <a:rPr lang="en-US" sz="1900" dirty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Measurement of </a:t>
            </a:r>
            <a:r>
              <a:rPr lang="en-US" sz="1900" dirty="0" err="1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leptonic</a:t>
            </a:r>
            <a:r>
              <a:rPr lang="en-US" sz="1900" dirty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states </a:t>
            </a:r>
            <a:r>
              <a:rPr lang="en-US" sz="1900" dirty="0" err="1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1900" baseline="30000" dirty="0" err="1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+</a:t>
            </a:r>
            <a:r>
              <a:rPr lang="en-US" sz="1900" dirty="0" err="1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1900" baseline="30000" dirty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- </a:t>
            </a:r>
            <a:r>
              <a:rPr lang="en-US" sz="1900" dirty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and </a:t>
            </a:r>
            <a:r>
              <a:rPr lang="en-US" sz="1900" dirty="0" err="1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μ</a:t>
            </a:r>
            <a:r>
              <a:rPr lang="en-US" sz="1900" baseline="30000" dirty="0" err="1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+</a:t>
            </a:r>
            <a:r>
              <a:rPr lang="en-US" sz="1900" dirty="0" err="1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μ</a:t>
            </a:r>
            <a:r>
              <a:rPr lang="en-US" sz="1900" baseline="30000" dirty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- </a:t>
            </a:r>
            <a:r>
              <a:rPr lang="en-US" sz="1900" dirty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provides strict tests of QED.</a:t>
            </a:r>
            <a:r>
              <a:rPr lang="en-US" sz="1900" u="sng" dirty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 b="1" dirty="0">
                <a:solidFill>
                  <a:srgbClr val="A6A6A6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u="sng" dirty="0" err="1">
                <a:solidFill>
                  <a:srgbClr val="A6A6A6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μ</a:t>
            </a:r>
            <a:r>
              <a:rPr lang="en-US" sz="1900" b="1" u="sng" dirty="0">
                <a:solidFill>
                  <a:srgbClr val="A6A6A6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-He and (Z &gt; 3) Lamb shift measurement:</a:t>
            </a:r>
          </a:p>
          <a:p>
            <a:pPr>
              <a:spcAft>
                <a:spcPts val="1800"/>
              </a:spcAft>
            </a:pPr>
            <a:r>
              <a:rPr lang="en-US" sz="1900" dirty="0">
                <a:solidFill>
                  <a:srgbClr val="A6A6A6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Interesting for the comparison with the scattering data</a:t>
            </a:r>
            <a:r>
              <a:rPr lang="en-US" sz="1900" dirty="0" smtClean="0">
                <a:solidFill>
                  <a:srgbClr val="A6A6A6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  <a:r>
              <a:rPr lang="en-US" sz="1900" dirty="0" smtClean="0">
                <a:solidFill>
                  <a:srgbClr val="BFBFB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      </a:t>
            </a:r>
            <a:endParaRPr lang="en-US" sz="1900" dirty="0">
              <a:solidFill>
                <a:srgbClr val="BFBFBF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19463" name="TextBox 27"/>
          <p:cNvSpPr txBox="1">
            <a:spLocks noChangeArrowheads="1"/>
          </p:cNvSpPr>
          <p:nvPr/>
        </p:nvSpPr>
        <p:spPr bwMode="auto">
          <a:xfrm>
            <a:off x="304800" y="388938"/>
            <a:ext cx="5638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Extensive experimental efforts trying to solve the puzzle.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324600" y="152400"/>
            <a:ext cx="381000" cy="381000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169863"/>
            <a:ext cx="287338" cy="287337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129463" y="195263"/>
            <a:ext cx="287337" cy="287337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46963" y="334963"/>
            <a:ext cx="215900" cy="215900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620000" y="550863"/>
            <a:ext cx="215900" cy="215900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708900" y="800100"/>
            <a:ext cx="144463" cy="144463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696200" y="990600"/>
            <a:ext cx="144463" cy="144463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0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-100" charset="0"/>
                <a:ea typeface="Helvetica" pitchFamily="-100" charset="0"/>
                <a:cs typeface="Helvetica" pitchFamily="-100" charset="0"/>
              </a:rPr>
              <a:t>Reanalyzes of data</a:t>
            </a:r>
            <a:endParaRPr lang="en-US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172200" y="3124200"/>
            <a:ext cx="2209800" cy="533400"/>
          </a:xfrm>
          <a:prstGeom prst="roundRect">
            <a:avLst/>
          </a:prstGeom>
          <a:gradFill>
            <a:gsLst>
              <a:gs pos="0">
                <a:srgbClr val="FF5D56"/>
              </a:gs>
              <a:gs pos="100000">
                <a:schemeClr val="bg1"/>
              </a:gs>
            </a:gsLst>
          </a:gradFill>
          <a:ln>
            <a:solidFill>
              <a:srgbClr val="FF5D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Efficient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72200" y="3886200"/>
            <a:ext cx="2209800" cy="533400"/>
          </a:xfrm>
          <a:prstGeom prst="roundRect">
            <a:avLst/>
          </a:prstGeom>
          <a:gradFill>
            <a:gsLst>
              <a:gs pos="0">
                <a:srgbClr val="4A3173"/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rgbClr val="4A31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Unbiased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72200" y="4648200"/>
            <a:ext cx="2209800" cy="533400"/>
          </a:xfrm>
          <a:prstGeom prst="roundRect">
            <a:avLst/>
          </a:prstGeom>
          <a:gradFill>
            <a:gsLst>
              <a:gs pos="0">
                <a:srgbClr val="3366FF"/>
              </a:gs>
              <a:gs pos="100000">
                <a:srgbClr val="99CCFF"/>
              </a:gs>
            </a:gsLst>
          </a:gra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Robust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72200" y="5410200"/>
            <a:ext cx="2209800" cy="533400"/>
          </a:xfrm>
          <a:prstGeom prst="roundRect">
            <a:avLst/>
          </a:prstGeom>
          <a:gradFill flip="none" rotWithShape="1">
            <a:gsLst>
              <a:gs pos="0">
                <a:srgbClr val="37AC25"/>
              </a:gs>
              <a:gs pos="100000">
                <a:srgbClr val="A2FF61"/>
              </a:gs>
            </a:gsLst>
            <a:lin ang="16200000" scaled="0"/>
            <a:tileRect/>
          </a:gradFill>
          <a:ln>
            <a:solidFill>
              <a:srgbClr val="37AC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Consistent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91878"/>
            <a:ext cx="5105399" cy="5989922"/>
          </a:xfrm>
          <a:prstGeom prst="rect">
            <a:avLst/>
          </a:prstGeom>
        </p:spPr>
      </p:pic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5562600" y="838200"/>
            <a:ext cx="3429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Different extractions of the radius from available data.</a:t>
            </a:r>
          </a:p>
        </p:txBody>
      </p:sp>
      <p:sp>
        <p:nvSpPr>
          <p:cNvPr id="10" name="Freeform 9"/>
          <p:cNvSpPr/>
          <p:nvPr/>
        </p:nvSpPr>
        <p:spPr>
          <a:xfrm>
            <a:off x="3505200" y="914400"/>
            <a:ext cx="647700" cy="2273300"/>
          </a:xfrm>
          <a:custGeom>
            <a:avLst/>
            <a:gdLst>
              <a:gd name="connsiteX0" fmla="*/ 800100 w 800100"/>
              <a:gd name="connsiteY0" fmla="*/ 1905000 h 1905000"/>
              <a:gd name="connsiteX1" fmla="*/ 152400 w 800100"/>
              <a:gd name="connsiteY1" fmla="*/ 1193800 h 1905000"/>
              <a:gd name="connsiteX2" fmla="*/ 0 w 800100"/>
              <a:gd name="connsiteY2" fmla="*/ 0 h 1905000"/>
              <a:gd name="connsiteX0" fmla="*/ 800100 w 800100"/>
              <a:gd name="connsiteY0" fmla="*/ 2222500 h 2222500"/>
              <a:gd name="connsiteX1" fmla="*/ 152400 w 800100"/>
              <a:gd name="connsiteY1" fmla="*/ 1511300 h 2222500"/>
              <a:gd name="connsiteX2" fmla="*/ 0 w 800100"/>
              <a:gd name="connsiteY2" fmla="*/ 0 h 2222500"/>
              <a:gd name="connsiteX0" fmla="*/ 803998 w 803998"/>
              <a:gd name="connsiteY0" fmla="*/ 2222500 h 2222500"/>
              <a:gd name="connsiteX1" fmla="*/ 156298 w 803998"/>
              <a:gd name="connsiteY1" fmla="*/ 1511300 h 2222500"/>
              <a:gd name="connsiteX2" fmla="*/ 3898 w 803998"/>
              <a:gd name="connsiteY2" fmla="*/ 0 h 2222500"/>
              <a:gd name="connsiteX0" fmla="*/ 800100 w 800100"/>
              <a:gd name="connsiteY0" fmla="*/ 2222500 h 2222500"/>
              <a:gd name="connsiteX1" fmla="*/ 152400 w 800100"/>
              <a:gd name="connsiteY1" fmla="*/ 1511300 h 2222500"/>
              <a:gd name="connsiteX2" fmla="*/ 0 w 800100"/>
              <a:gd name="connsiteY2" fmla="*/ 0 h 2222500"/>
              <a:gd name="connsiteX0" fmla="*/ 800100 w 800100"/>
              <a:gd name="connsiteY0" fmla="*/ 2222500 h 2222500"/>
              <a:gd name="connsiteX1" fmla="*/ 152400 w 800100"/>
              <a:gd name="connsiteY1" fmla="*/ 1511300 h 2222500"/>
              <a:gd name="connsiteX2" fmla="*/ 0 w 800100"/>
              <a:gd name="connsiteY2" fmla="*/ 0 h 2222500"/>
              <a:gd name="connsiteX0" fmla="*/ 1054100 w 1054100"/>
              <a:gd name="connsiteY0" fmla="*/ 2336800 h 2336800"/>
              <a:gd name="connsiteX1" fmla="*/ 152400 w 1054100"/>
              <a:gd name="connsiteY1" fmla="*/ 1511300 h 2336800"/>
              <a:gd name="connsiteX2" fmla="*/ 0 w 1054100"/>
              <a:gd name="connsiteY2" fmla="*/ 0 h 2336800"/>
              <a:gd name="connsiteX0" fmla="*/ 1054100 w 1054100"/>
              <a:gd name="connsiteY0" fmla="*/ 2336800 h 2336800"/>
              <a:gd name="connsiteX1" fmla="*/ 152400 w 1054100"/>
              <a:gd name="connsiteY1" fmla="*/ 1511300 h 2336800"/>
              <a:gd name="connsiteX2" fmla="*/ 0 w 1054100"/>
              <a:gd name="connsiteY2" fmla="*/ 0 h 2336800"/>
              <a:gd name="connsiteX0" fmla="*/ 1066800 w 1066800"/>
              <a:gd name="connsiteY0" fmla="*/ 2273300 h 2273300"/>
              <a:gd name="connsiteX1" fmla="*/ 152400 w 1066800"/>
              <a:gd name="connsiteY1" fmla="*/ 1511300 h 2273300"/>
              <a:gd name="connsiteX2" fmla="*/ 0 w 1066800"/>
              <a:gd name="connsiteY2" fmla="*/ 0 h 227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6800" h="2273300">
                <a:moveTo>
                  <a:pt x="1066800" y="2273300"/>
                </a:moveTo>
                <a:cubicBezTo>
                  <a:pt x="733425" y="2139950"/>
                  <a:pt x="330200" y="1890183"/>
                  <a:pt x="152400" y="1511300"/>
                </a:cubicBezTo>
                <a:cubicBezTo>
                  <a:pt x="-25400" y="1132417"/>
                  <a:pt x="33867" y="823383"/>
                  <a:pt x="0" y="0"/>
                </a:cubicBezTo>
              </a:path>
            </a:pathLst>
          </a:custGeom>
          <a:ln w="38100" cmpd="sng">
            <a:solidFill>
              <a:schemeClr val="tx1">
                <a:alpha val="64000"/>
              </a:schemeClr>
            </a:solidFill>
            <a:prstDash val="dash"/>
            <a:headEnd type="oval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19400" y="1371600"/>
            <a:ext cx="527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rPr>
              <a:t>?</a:t>
            </a:r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5562600" y="1981200"/>
            <a:ext cx="3429000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Requirements for a credible fit:</a:t>
            </a:r>
          </a:p>
        </p:txBody>
      </p:sp>
      <p:sp>
        <p:nvSpPr>
          <p:cNvPr id="13" name="TextBox 27"/>
          <p:cNvSpPr txBox="1">
            <a:spLocks noChangeArrowheads="1"/>
          </p:cNvSpPr>
          <p:nvPr/>
        </p:nvSpPr>
        <p:spPr bwMode="auto">
          <a:xfrm>
            <a:off x="5562600" y="1371600"/>
            <a:ext cx="3429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dirty="0" smtClean="0">
                <a:solidFill>
                  <a:srgbClr val="595959"/>
                </a:solidFill>
                <a:latin typeface="Helvetica"/>
                <a:cs typeface="Helvetica"/>
              </a:rPr>
              <a:t>Are all fits trustworthy?</a:t>
            </a:r>
            <a:endParaRPr lang="en-US" sz="1900" b="1" dirty="0" smtClean="0">
              <a:solidFill>
                <a:srgbClr val="595959"/>
              </a:solidFill>
              <a:latin typeface="Helvetica"/>
              <a:ea typeface="Helvetica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72200" y="6172200"/>
            <a:ext cx="2209800" cy="533400"/>
          </a:xfrm>
          <a:prstGeom prst="round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DA2D"/>
              </a:gs>
            </a:gsLst>
            <a:lin ang="16200000" scaled="0"/>
            <a:tileRect/>
          </a:gra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Physical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5083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10" grpId="0" animBg="1"/>
      <p:bldP spid="11" grpId="0"/>
      <p:bldP spid="12" grpId="0"/>
      <p:bldP spid="13" grpId="0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-100" charset="0"/>
                <a:ea typeface="Helvetica" pitchFamily="-100" charset="0"/>
                <a:cs typeface="Helvetica" pitchFamily="-100" charset="0"/>
              </a:rPr>
              <a:t>Physically meaningful fits</a:t>
            </a:r>
            <a:endParaRPr lang="en-US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2" name="Picture 1" descr="FFProblem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76131"/>
            <a:ext cx="8458200" cy="3881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63432"/>
            <a:ext cx="8458200" cy="3881868"/>
          </a:xfrm>
          <a:prstGeom prst="rect">
            <a:avLst/>
          </a:prstGeom>
        </p:spPr>
      </p:pic>
      <p:sp>
        <p:nvSpPr>
          <p:cNvPr id="6" name="TextBox 27"/>
          <p:cNvSpPr txBox="1">
            <a:spLocks noChangeArrowheads="1"/>
          </p:cNvSpPr>
          <p:nvPr/>
        </p:nvSpPr>
        <p:spPr bwMode="auto">
          <a:xfrm>
            <a:off x="152400" y="1981200"/>
            <a:ext cx="8610600" cy="7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Width of charge distribution depends also on the form factors at high Q</a:t>
            </a:r>
            <a:r>
              <a:rPr lang="en-US" sz="19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For valid radius determination </a:t>
            </a:r>
            <a:r>
              <a:rPr lang="en-US" sz="1900" b="1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data at all Q</a:t>
            </a:r>
            <a:r>
              <a:rPr lang="en-US" sz="1900" b="1" u="sng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1900" b="1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need to be considered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846892"/>
            <a:ext cx="8839200" cy="7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For radius “exponential” distribution needs to be integrated to r &gt; 3 fm.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Information on </a:t>
            </a:r>
            <a:r>
              <a:rPr lang="en-US" sz="1900" b="1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pion cloud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complements limited data at low Q</a:t>
            </a:r>
            <a:r>
              <a:rPr lang="en-US" sz="19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  <a:endParaRPr lang="en-US" sz="1900" baseline="30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65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 New physics with ISR experiment?</a:t>
            </a:r>
            <a:endParaRPr lang="en-US" dirty="0">
              <a:latin typeface="Arial" pitchFamily="-65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87191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8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figNewParticleSignature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09" y="1371600"/>
            <a:ext cx="5888590" cy="464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3" y="2860751"/>
            <a:ext cx="2489107" cy="2549448"/>
          </a:xfrm>
          <a:prstGeom prst="rect">
            <a:avLst/>
          </a:prstGeom>
          <a:ln>
            <a:noFill/>
          </a:ln>
        </p:spPr>
      </p:pic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76200" y="997565"/>
            <a:ext cx="3429000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Searching particles on a MeV scale?</a:t>
            </a:r>
          </a:p>
          <a:p>
            <a:pPr marL="342900" indent="-342900">
              <a:buFont typeface="Wingdings" charset="2"/>
              <a:buChar char="§"/>
            </a:pP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What if a massive vector boson?</a:t>
            </a:r>
          </a:p>
          <a:p>
            <a:pPr marL="342900" indent="-342900">
              <a:buFont typeface="Wingdings" charset="2"/>
              <a:buChar char="§"/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74800" y="3886200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19200" y="3333690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2000" spc="3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iεe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γ</a:t>
            </a:r>
            <a:r>
              <a:rPr lang="en-US" sz="2000" baseline="30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μ</a:t>
            </a:r>
            <a:endParaRPr lang="en-US" sz="2000" baseline="30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4114800"/>
            <a:ext cx="506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2000" b="1" spc="300" dirty="0" smtClean="0">
                <a:latin typeface="Helvetica"/>
                <a:cs typeface="Helvetica"/>
              </a:rPr>
              <a:t>A</a:t>
            </a:r>
            <a:r>
              <a:rPr lang="en-US" sz="2000" b="1" baseline="-25000" dirty="0" smtClean="0">
                <a:latin typeface="Helvetica"/>
                <a:cs typeface="Helvetica"/>
              </a:rPr>
              <a:t>x</a:t>
            </a:r>
            <a:endParaRPr lang="en-US" sz="2000" b="1" baseline="300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5410200"/>
            <a:ext cx="2360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Helvetica"/>
                <a:cs typeface="Helvetica"/>
              </a:rPr>
              <a:t>σ</a:t>
            </a:r>
            <a:r>
              <a:rPr lang="en-US" sz="2000" baseline="-25000" dirty="0" err="1" smtClean="0">
                <a:latin typeface="Helvetica"/>
                <a:cs typeface="Helvetica"/>
              </a:rPr>
              <a:t>Mod</a:t>
            </a:r>
            <a:r>
              <a:rPr lang="en-US" sz="2000" dirty="0" smtClean="0">
                <a:latin typeface="Helvetica"/>
                <a:cs typeface="Helvetica"/>
              </a:rPr>
              <a:t> ≈ </a:t>
            </a:r>
            <a:r>
              <a:rPr lang="en-US" sz="2000" spc="300" dirty="0" smtClean="0">
                <a:latin typeface="Helvetica"/>
                <a:cs typeface="Helvetica"/>
              </a:rPr>
              <a:t>σ</a:t>
            </a:r>
            <a:r>
              <a:rPr lang="en-US" sz="2000" spc="300" baseline="-25000" dirty="0" smtClean="0">
                <a:latin typeface="Helvetica"/>
                <a:cs typeface="Helvetica"/>
              </a:rPr>
              <a:t>0</a:t>
            </a:r>
            <a:r>
              <a:rPr lang="en-US" sz="2000" spc="300" dirty="0" smtClean="0">
                <a:latin typeface="Helvetica"/>
                <a:cs typeface="Helvetica"/>
              </a:rPr>
              <a:t>(1+2ε</a:t>
            </a:r>
            <a:r>
              <a:rPr lang="en-US" sz="2000" spc="300" baseline="30000" dirty="0" smtClean="0">
                <a:latin typeface="Helvetica"/>
                <a:cs typeface="Helvetica"/>
              </a:rPr>
              <a:t>2</a:t>
            </a:r>
            <a:r>
              <a:rPr lang="en-US" sz="2000" spc="300" dirty="0" smtClean="0">
                <a:latin typeface="Helvetica"/>
                <a:cs typeface="Helvetica"/>
              </a:rPr>
              <a:t>)</a:t>
            </a:r>
            <a:endParaRPr lang="en-US" sz="2000" spc="300" dirty="0">
              <a:latin typeface="Helvetica"/>
              <a:cs typeface="Helvetica"/>
            </a:endParaRPr>
          </a:p>
        </p:txBody>
      </p:sp>
      <p:sp>
        <p:nvSpPr>
          <p:cNvPr id="13" name="TextBox 27"/>
          <p:cNvSpPr txBox="1">
            <a:spLocks noChangeArrowheads="1"/>
          </p:cNvSpPr>
          <p:nvPr/>
        </p:nvSpPr>
        <p:spPr bwMode="auto">
          <a:xfrm>
            <a:off x="114300" y="6320879"/>
            <a:ext cx="430530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Finding new physics improbable.</a:t>
            </a:r>
          </a:p>
        </p:txBody>
      </p:sp>
    </p:spTree>
    <p:extLst>
      <p:ext uri="{BB962C8B-B14F-4D97-AF65-F5344CB8AC3E}">
        <p14:creationId xmlns:p14="http://schemas.microsoft.com/office/powerpoint/2010/main" val="11553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1524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Deuteron charge radius</a:t>
            </a:r>
            <a:endParaRPr lang="en-US" dirty="0">
              <a:latin typeface="Arial" pitchFamily="-65" charset="0"/>
            </a:endParaRPr>
          </a:p>
        </p:txBody>
      </p:sp>
      <p:pic>
        <p:nvPicPr>
          <p:cNvPr id="101380" name="Picture 6" descr="rdNew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625" y="2438400"/>
            <a:ext cx="7369175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TextBox 27"/>
          <p:cNvSpPr txBox="1">
            <a:spLocks noChangeArrowheads="1"/>
          </p:cNvSpPr>
          <p:nvPr/>
        </p:nvSpPr>
        <p:spPr bwMode="auto">
          <a:xfrm>
            <a:off x="152400" y="762000"/>
            <a:ext cx="82296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Isotopic shift and proton radius used to calculate deuteron charge radius.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Comparison with the direct measurements.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μH and μD data again inconsistent with eH data.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Accuracy of current D(e,e’)D data insufficient.   </a:t>
            </a:r>
          </a:p>
        </p:txBody>
      </p:sp>
      <p:sp>
        <p:nvSpPr>
          <p:cNvPr id="101382" name="TextBox 27"/>
          <p:cNvSpPr txBox="1">
            <a:spLocks noChangeArrowheads="1"/>
          </p:cNvSpPr>
          <p:nvPr/>
        </p:nvSpPr>
        <p:spPr bwMode="auto">
          <a:xfrm>
            <a:off x="152400" y="6019800"/>
            <a:ext cx="86106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 u="sng">
                <a:solidFill>
                  <a:srgbClr val="FF66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New eD scattering experiment underway at MAMI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. It will offer independent   </a:t>
            </a:r>
          </a:p>
          <a:p>
            <a:pPr>
              <a:spcAft>
                <a:spcPts val="600"/>
              </a:spcAft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input to differentiate between CODATA-2010 and atomic μ-X measurements.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00800" y="2514600"/>
            <a:ext cx="685800" cy="2743200"/>
          </a:xfrm>
          <a:prstGeom prst="rect">
            <a:avLst/>
          </a:prstGeom>
          <a:solidFill>
            <a:srgbClr val="FF660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>
            <a:stCxn id="10" idx="0"/>
            <a:endCxn id="10" idx="2"/>
          </p:cNvCxnSpPr>
          <p:nvPr/>
        </p:nvCxnSpPr>
        <p:spPr>
          <a:xfrm rot="16200000" flipH="1">
            <a:off x="5372101" y="3886200"/>
            <a:ext cx="2743200" cy="3175"/>
          </a:xfrm>
          <a:prstGeom prst="line">
            <a:avLst/>
          </a:prstGeom>
          <a:ln w="28575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5400000">
            <a:off x="7174706" y="3721894"/>
            <a:ext cx="22955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R. Pohl, PSI Sept.2013</a:t>
            </a:r>
          </a:p>
        </p:txBody>
      </p:sp>
    </p:spTree>
    <p:extLst>
      <p:ext uri="{BB962C8B-B14F-4D97-AF65-F5344CB8AC3E}">
        <p14:creationId xmlns:p14="http://schemas.microsoft.com/office/powerpoint/2010/main" val="285518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683186"/>
            <a:ext cx="4318000" cy="3238500"/>
          </a:xfrm>
          <a:prstGeom prst="rect">
            <a:avLst/>
          </a:prstGeom>
        </p:spPr>
      </p:pic>
      <p:sp>
        <p:nvSpPr>
          <p:cNvPr id="23560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714834"/>
              </p:ext>
            </p:extLst>
          </p:nvPr>
        </p:nvGraphicFramePr>
        <p:xfrm>
          <a:off x="1371600" y="3810000"/>
          <a:ext cx="6199187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" name="Equation" r:id="rId5" imgW="2540000" imgH="444500" progId="Equation.3">
                  <p:embed/>
                </p:oleObj>
              </mc:Choice>
              <mc:Fallback>
                <p:oleObj name="Equation" r:id="rId5" imgW="2540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810000"/>
                        <a:ext cx="6199187" cy="108426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9963926"/>
              </p:ext>
            </p:extLst>
          </p:nvPr>
        </p:nvGraphicFramePr>
        <p:xfrm>
          <a:off x="7818718" y="1679390"/>
          <a:ext cx="846138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" name="Equation" r:id="rId7" imgW="596900" imgH="444500" progId="Equation.3">
                  <p:embed/>
                </p:oleObj>
              </mc:Choice>
              <mc:Fallback>
                <p:oleObj name="Equation" r:id="rId7" imgW="596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8718" y="1679390"/>
                        <a:ext cx="846138" cy="630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5257800"/>
            <a:ext cx="7162800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cs typeface="Helvetica"/>
              </a:rPr>
              <a:t>Lepton </a:t>
            </a:r>
            <a:r>
              <a:rPr lang="en-US" sz="2000" dirty="0">
                <a:latin typeface="Helvetica"/>
                <a:cs typeface="Helvetica"/>
              </a:rPr>
              <a:t>side is exactly </a:t>
            </a:r>
            <a:r>
              <a:rPr lang="en-US" sz="2000" dirty="0" smtClean="0">
                <a:latin typeface="Helvetica"/>
                <a:cs typeface="Helvetica"/>
              </a:rPr>
              <a:t>calculable. 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cs typeface="Helvetica"/>
              </a:rPr>
              <a:t>Electrons are the “cleanest probes”.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b="1" u="sng" dirty="0">
                <a:solidFill>
                  <a:srgbClr val="3366FF"/>
                </a:solidFill>
                <a:latin typeface="Helvetica"/>
                <a:cs typeface="Helvetica"/>
              </a:rPr>
              <a:t>Direct insight into the structure of the </a:t>
            </a:r>
            <a:r>
              <a:rPr lang="en-US" sz="2000" b="1" u="sng" dirty="0" smtClean="0">
                <a:solidFill>
                  <a:srgbClr val="3366FF"/>
                </a:solidFill>
                <a:latin typeface="Helvetica"/>
                <a:cs typeface="Helvetica"/>
              </a:rPr>
              <a:t>nucleon.</a:t>
            </a:r>
            <a:endParaRPr lang="en-US" sz="2000" b="1" u="sng" dirty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615789"/>
              </p:ext>
            </p:extLst>
          </p:nvPr>
        </p:nvGraphicFramePr>
        <p:xfrm>
          <a:off x="5181600" y="1679390"/>
          <a:ext cx="2286000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" name="Equation" r:id="rId9" imgW="1524000" imgH="431800" progId="Equation.3">
                  <p:embed/>
                </p:oleObj>
              </mc:Choice>
              <mc:Fallback>
                <p:oleObj name="Equation" r:id="rId9" imgW="1524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679390"/>
                        <a:ext cx="2286000" cy="623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Brace 6"/>
          <p:cNvSpPr/>
          <p:nvPr/>
        </p:nvSpPr>
        <p:spPr>
          <a:xfrm rot="5400000">
            <a:off x="5715000" y="3733800"/>
            <a:ext cx="457200" cy="2895600"/>
          </a:xfrm>
          <a:prstGeom prst="rightBrace">
            <a:avLst>
              <a:gd name="adj1" fmla="val 58333"/>
              <a:gd name="adj2" fmla="val 50439"/>
            </a:avLst>
          </a:prstGeom>
          <a:ln w="381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5562600" y="5562600"/>
            <a:ext cx="762000" cy="685800"/>
          </a:xfrm>
          <a:prstGeom prst="downArrow">
            <a:avLst/>
          </a:prstGeom>
          <a:gradFill flip="none" rotWithShape="1">
            <a:gsLst>
              <a:gs pos="0">
                <a:srgbClr val="3366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0" y="19178"/>
            <a:ext cx="9158941" cy="707886"/>
            <a:chOff x="0" y="19178"/>
            <a:chExt cx="9158941" cy="707886"/>
          </a:xfrm>
        </p:grpSpPr>
        <p:sp>
          <p:nvSpPr>
            <p:cNvPr id="14" name="TextBox 13"/>
            <p:cNvSpPr txBox="1"/>
            <p:nvPr/>
          </p:nvSpPr>
          <p:spPr>
            <a:xfrm>
              <a:off x="268938" y="19178"/>
              <a:ext cx="44744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Elastic Cross-section</a:t>
              </a:r>
              <a:endParaRPr lang="en-US" sz="40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0" y="72527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081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1524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Deuteron scattering experiment</a:t>
            </a:r>
            <a:endParaRPr lang="en-US" dirty="0">
              <a:latin typeface="Arial" pitchFamily="-65" charset="0"/>
            </a:endParaRPr>
          </a:p>
        </p:txBody>
      </p:sp>
      <p:pic>
        <p:nvPicPr>
          <p:cNvPr id="103434" name="Picture 3" descr="DeuteronMAMIKin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352800"/>
            <a:ext cx="46482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228600" y="1117600"/>
          <a:ext cx="45339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7" name="Equation" r:id="rId5" imgW="2336800" imgH="406400" progId="Equation.3">
                  <p:embed/>
                </p:oleObj>
              </mc:Choice>
              <mc:Fallback>
                <p:oleObj name="Equation" r:id="rId5" imgW="23368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117600"/>
                        <a:ext cx="4533900" cy="7874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7" name="Object 3"/>
          <p:cNvGraphicFramePr>
            <a:graphicFrameLocks noChangeAspect="1"/>
          </p:cNvGraphicFramePr>
          <p:nvPr/>
        </p:nvGraphicFramePr>
        <p:xfrm>
          <a:off x="5257800" y="2574925"/>
          <a:ext cx="29718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8" name="Equation" r:id="rId7" imgW="1689100" imgH="355600" progId="Equation.3">
                  <p:embed/>
                </p:oleObj>
              </mc:Choice>
              <mc:Fallback>
                <p:oleObj name="Equation" r:id="rId7" imgW="16891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574925"/>
                        <a:ext cx="2971800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8" name="Object 4"/>
          <p:cNvGraphicFramePr>
            <a:graphicFrameLocks noChangeAspect="1"/>
          </p:cNvGraphicFramePr>
          <p:nvPr/>
        </p:nvGraphicFramePr>
        <p:xfrm>
          <a:off x="5181600" y="914400"/>
          <a:ext cx="3505200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9" name="Equation" r:id="rId9" imgW="1854200" imgH="355600" progId="Equation.3">
                  <p:embed/>
                </p:oleObj>
              </mc:Choice>
              <mc:Fallback>
                <p:oleObj name="Equation" r:id="rId9" imgW="18542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505200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9" name="Object 5"/>
          <p:cNvGraphicFramePr>
            <a:graphicFrameLocks noChangeAspect="1"/>
          </p:cNvGraphicFramePr>
          <p:nvPr/>
        </p:nvGraphicFramePr>
        <p:xfrm>
          <a:off x="6019800" y="1538288"/>
          <a:ext cx="2233613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0" name="Equation" r:id="rId11" imgW="1181100" imgH="355600" progId="Equation.3">
                  <p:embed/>
                </p:oleObj>
              </mc:Choice>
              <mc:Fallback>
                <p:oleObj name="Equation" r:id="rId11" imgW="11811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538288"/>
                        <a:ext cx="2233613" cy="67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35" name="TextBox 27"/>
          <p:cNvSpPr txBox="1">
            <a:spLocks noChangeArrowheads="1"/>
          </p:cNvSpPr>
          <p:nvPr/>
        </p:nvSpPr>
        <p:spPr bwMode="auto">
          <a:xfrm>
            <a:off x="0" y="2286000"/>
            <a:ext cx="44958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Tiny contributions of G</a:t>
            </a:r>
            <a:r>
              <a:rPr lang="en-US" sz="1900" baseline="-25000">
                <a:latin typeface="Helvetica" pitchFamily="-100" charset="0"/>
                <a:ea typeface="Helvetica" pitchFamily="-100" charset="0"/>
                <a:cs typeface="Helvetica" pitchFamily="-100" charset="0"/>
              </a:rPr>
              <a:t>Q, 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G</a:t>
            </a:r>
            <a:r>
              <a:rPr lang="en-US" sz="1900" baseline="-25000">
                <a:latin typeface="Helvetica" pitchFamily="-100" charset="0"/>
                <a:ea typeface="Helvetica" pitchFamily="-100" charset="0"/>
                <a:cs typeface="Helvetica" pitchFamily="-100" charset="0"/>
              </a:rPr>
              <a:t>M 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at  low Q</a:t>
            </a:r>
            <a:r>
              <a:rPr lang="en-US" sz="1900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>
              <a:buFontTx/>
              <a:buChar char="-"/>
            </a:pPr>
            <a:endParaRPr lang="en-US" sz="1900" baseline="300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endParaRPr lang="en-US" sz="1900" baseline="300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1900" baseline="300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r>
              <a:rPr lang="en-US" sz="1900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</a:p>
          <a:p>
            <a:endParaRPr lang="en-US" sz="19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19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1200"/>
              </a:spcAft>
            </a:pPr>
            <a:endParaRPr lang="en-US" sz="19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u="sng">
                <a:latin typeface="Helvetica" pitchFamily="-100" charset="0"/>
                <a:ea typeface="Helvetica" pitchFamily="-100" charset="0"/>
                <a:cs typeface="Helvetica" pitchFamily="-100" charset="0"/>
              </a:rPr>
              <a:t>Maximum sensitivity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of the data to the   </a:t>
            </a:r>
          </a:p>
          <a:p>
            <a:pPr>
              <a:spcAft>
                <a:spcPts val="1200"/>
              </a:spcAft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charge radius in region </a:t>
            </a:r>
            <a:r>
              <a:rPr lang="en-US" sz="1900" u="sng">
                <a:latin typeface="Helvetica" pitchFamily="-100" charset="0"/>
                <a:ea typeface="Helvetica" pitchFamily="-100" charset="0"/>
                <a:cs typeface="Helvetica" pitchFamily="-100" charset="0"/>
              </a:rPr>
              <a:t>Q ≈ 1fm</a:t>
            </a:r>
            <a:r>
              <a:rPr lang="en-US" sz="1900" u="sng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-1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Statistical accuracy better then 0.2%.</a:t>
            </a:r>
            <a:r>
              <a:rPr lang="en-US" sz="1900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</a:p>
          <a:p>
            <a:pPr>
              <a:spcAft>
                <a:spcPts val="1200"/>
              </a:spcAft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b="1">
                <a:solidFill>
                  <a:srgbClr val="008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Experiment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performed in March 2014.</a:t>
            </a:r>
          </a:p>
          <a:p>
            <a:pPr>
              <a:buFontTx/>
              <a:buChar char="-"/>
            </a:pP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Data collected at three different   </a:t>
            </a:r>
          </a:p>
          <a:p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energies and </a:t>
            </a:r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232 different setups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.     </a:t>
            </a:r>
          </a:p>
        </p:txBody>
      </p:sp>
      <p:graphicFrame>
        <p:nvGraphicFramePr>
          <p:cNvPr id="103430" name="Object 6"/>
          <p:cNvGraphicFramePr>
            <a:graphicFrameLocks noChangeAspect="1"/>
          </p:cNvGraphicFramePr>
          <p:nvPr/>
        </p:nvGraphicFramePr>
        <p:xfrm>
          <a:off x="427038" y="2841625"/>
          <a:ext cx="3078162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1" name="Equation" r:id="rId13" imgW="1765300" imgH="381000" progId="Equation.3">
                  <p:embed/>
                </p:oleObj>
              </mc:Choice>
              <mc:Fallback>
                <p:oleObj name="Equation" r:id="rId13" imgW="17653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38" y="2841625"/>
                        <a:ext cx="3078162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1" name="Object 7"/>
          <p:cNvGraphicFramePr>
            <a:graphicFrameLocks noChangeAspect="1"/>
          </p:cNvGraphicFramePr>
          <p:nvPr/>
        </p:nvGraphicFramePr>
        <p:xfrm>
          <a:off x="914400" y="3581400"/>
          <a:ext cx="245745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2" name="Equation" r:id="rId15" imgW="1409700" imgH="381000" progId="Equation.3">
                  <p:embed/>
                </p:oleObj>
              </mc:Choice>
              <mc:Fallback>
                <p:oleObj name="Equation" r:id="rId15" imgW="14097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581400"/>
                        <a:ext cx="245745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6172200" y="990600"/>
            <a:ext cx="914400" cy="533400"/>
          </a:xfrm>
          <a:prstGeom prst="rect">
            <a:avLst/>
          </a:prstGeom>
          <a:solidFill>
            <a:srgbClr val="FFFF00">
              <a:alpha val="16000"/>
            </a:srgbClr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8600" y="2743200"/>
            <a:ext cx="3581400" cy="1524000"/>
          </a:xfrm>
          <a:prstGeom prst="rect">
            <a:avLst/>
          </a:prstGeom>
          <a:solidFill>
            <a:srgbClr val="FFFF00">
              <a:alpha val="16000"/>
            </a:srgbClr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38800" y="6519863"/>
            <a:ext cx="289083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M.O.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Distler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, MAMI PAC 2012</a:t>
            </a:r>
          </a:p>
        </p:txBody>
      </p:sp>
    </p:spTree>
    <p:extLst>
      <p:ext uri="{BB962C8B-B14F-4D97-AF65-F5344CB8AC3E}">
        <p14:creationId xmlns:p14="http://schemas.microsoft.com/office/powerpoint/2010/main" val="2950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1016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Two sides of a story…</a:t>
            </a:r>
            <a:endParaRPr lang="en-US" dirty="0">
              <a:latin typeface="Arial" pitchFamily="-65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447800"/>
            <a:ext cx="2987135" cy="3966525"/>
          </a:xfrm>
          <a:prstGeom prst="rect">
            <a:avLst/>
          </a:prstGeom>
          <a:solidFill>
            <a:schemeClr val="accent3">
              <a:alpha val="41000"/>
            </a:schemeClr>
          </a:solidFill>
          <a:effectLst>
            <a:reflection stA="59000" endPos="33000" dist="12700" dir="5400000" sy="-100000" algn="bl" rotWithShape="0"/>
            <a:softEdge rad="190500"/>
          </a:effectLst>
        </p:spPr>
      </p:pic>
      <p:cxnSp>
        <p:nvCxnSpPr>
          <p:cNvPr id="10" name="Straight Arrow Connector 9"/>
          <p:cNvCxnSpPr/>
          <p:nvPr/>
        </p:nvCxnSpPr>
        <p:spPr>
          <a:xfrm>
            <a:off x="762000" y="5410200"/>
            <a:ext cx="73914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41610" y="1143000"/>
            <a:ext cx="1291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Helvetica"/>
                <a:cs typeface="Helvetica"/>
              </a:rPr>
              <a:t>Timelike</a:t>
            </a:r>
            <a:r>
              <a:rPr lang="en-US" sz="2000" b="1" dirty="0" smtClean="0">
                <a:latin typeface="Helvetica"/>
                <a:cs typeface="Helvetica"/>
              </a:rPr>
              <a:t>:</a:t>
            </a:r>
            <a:endParaRPr lang="en-US" sz="2000" b="1" dirty="0">
              <a:latin typeface="Helvetica"/>
              <a:cs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29400" y="1066800"/>
            <a:ext cx="1453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Helvetica"/>
                <a:cs typeface="Helvetica"/>
              </a:rPr>
              <a:t>Spacelike</a:t>
            </a:r>
            <a:r>
              <a:rPr lang="en-US" sz="2000" b="1" dirty="0" smtClean="0">
                <a:latin typeface="Helvetica"/>
                <a:cs typeface="Helvetica"/>
              </a:rPr>
              <a:t>:</a:t>
            </a:r>
            <a:endParaRPr lang="en-US" sz="2000" b="1" dirty="0">
              <a:latin typeface="Helvetica"/>
              <a:cs typeface="Helvetica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458970" y="914400"/>
            <a:ext cx="36830" cy="4495798"/>
          </a:xfrm>
          <a:prstGeom prst="straightConnector1">
            <a:avLst/>
          </a:prstGeom>
          <a:ln w="50800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52800" y="1295400"/>
            <a:ext cx="0" cy="4114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981177" y="5486400"/>
            <a:ext cx="828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-4M</a:t>
            </a:r>
            <a:r>
              <a:rPr lang="en-US" sz="2400" baseline="30000" dirty="0" smtClean="0">
                <a:latin typeface="Helvetica"/>
                <a:cs typeface="Helvetica"/>
              </a:rPr>
              <a:t>2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92363" y="54864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91400" y="556260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Q</a:t>
            </a:r>
            <a:r>
              <a:rPr lang="en-US" sz="2400" baseline="30000" dirty="0" smtClean="0">
                <a:latin typeface="Helvetica"/>
                <a:cs typeface="Helvetica"/>
              </a:rPr>
              <a:t>2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48200" y="914400"/>
            <a:ext cx="931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F(Q</a:t>
            </a:r>
            <a:r>
              <a:rPr lang="en-US" sz="2400" baseline="30000" dirty="0" smtClean="0">
                <a:latin typeface="Helvetica"/>
                <a:cs typeface="Helvetica"/>
              </a:rPr>
              <a:t>2</a:t>
            </a:r>
            <a:r>
              <a:rPr lang="en-US" sz="2400" dirty="0" smtClean="0">
                <a:latin typeface="Helvetica"/>
                <a:cs typeface="Helvetica"/>
              </a:rPr>
              <a:t>)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490214" y="3335198"/>
            <a:ext cx="3168808" cy="1949807"/>
          </a:xfrm>
          <a:custGeom>
            <a:avLst/>
            <a:gdLst>
              <a:gd name="connsiteX0" fmla="*/ 0 w 3168808"/>
              <a:gd name="connsiteY0" fmla="*/ 0 h 1949807"/>
              <a:gd name="connsiteX1" fmla="*/ 1103310 w 3168808"/>
              <a:gd name="connsiteY1" fmla="*/ 1398217 h 1949807"/>
              <a:gd name="connsiteX2" fmla="*/ 3168808 w 3168808"/>
              <a:gd name="connsiteY2" fmla="*/ 1949807 h 19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8808" h="1949807">
                <a:moveTo>
                  <a:pt x="0" y="0"/>
                </a:moveTo>
                <a:cubicBezTo>
                  <a:pt x="287587" y="536624"/>
                  <a:pt x="575175" y="1073249"/>
                  <a:pt x="1103310" y="1398217"/>
                </a:cubicBezTo>
                <a:cubicBezTo>
                  <a:pt x="1631445" y="1723185"/>
                  <a:pt x="3168808" y="1949807"/>
                  <a:pt x="3168808" y="1949807"/>
                </a:cubicBezTo>
              </a:path>
            </a:pathLst>
          </a:custGeom>
          <a:ln w="57150" cmpd="sng">
            <a:solidFill>
              <a:srgbClr val="3366FF"/>
            </a:solidFill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923701" y="4630794"/>
            <a:ext cx="2399057" cy="641384"/>
          </a:xfrm>
          <a:custGeom>
            <a:avLst/>
            <a:gdLst>
              <a:gd name="connsiteX0" fmla="*/ 2399057 w 2399057"/>
              <a:gd name="connsiteY0" fmla="*/ 0 h 641384"/>
              <a:gd name="connsiteX1" fmla="*/ 1308577 w 2399057"/>
              <a:gd name="connsiteY1" fmla="*/ 410485 h 641384"/>
              <a:gd name="connsiteX2" fmla="*/ 0 w 2399057"/>
              <a:gd name="connsiteY2" fmla="*/ 641384 h 64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9057" h="641384">
                <a:moveTo>
                  <a:pt x="2399057" y="0"/>
                </a:moveTo>
                <a:cubicBezTo>
                  <a:pt x="2053738" y="151794"/>
                  <a:pt x="1708420" y="303588"/>
                  <a:pt x="1308577" y="410485"/>
                </a:cubicBezTo>
                <a:cubicBezTo>
                  <a:pt x="908734" y="517382"/>
                  <a:pt x="0" y="641384"/>
                  <a:pt x="0" y="641384"/>
                </a:cubicBezTo>
              </a:path>
            </a:pathLst>
          </a:cu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4114800" y="2667000"/>
            <a:ext cx="1066800" cy="190500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456093" y="4445913"/>
            <a:ext cx="9541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Helvetica"/>
                <a:cs typeface="Helvetica"/>
              </a:rPr>
              <a:t>radius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66568" name="Picture 66567" descr="ProtonCre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8" y="1676400"/>
            <a:ext cx="2660952" cy="1270000"/>
          </a:xfrm>
          <a:prstGeom prst="rect">
            <a:avLst/>
          </a:prstGeom>
        </p:spPr>
      </p:pic>
      <p:pic>
        <p:nvPicPr>
          <p:cNvPr id="66569" name="Picture 66568" descr="ProtonAnihila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73637"/>
            <a:ext cx="2819400" cy="1374563"/>
          </a:xfrm>
          <a:prstGeom prst="rect">
            <a:avLst/>
          </a:prstGeom>
        </p:spPr>
      </p:pic>
      <p:pic>
        <p:nvPicPr>
          <p:cNvPr id="66570" name="Picture 66569" descr="mf5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7400"/>
            <a:ext cx="276456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4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1016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FFs in Time-Like region</a:t>
            </a:r>
            <a:endParaRPr lang="en-US" dirty="0">
              <a:latin typeface="Arial" pitchFamily="-65" charset="0"/>
            </a:endParaRPr>
          </a:p>
        </p:txBody>
      </p:sp>
      <p:pic>
        <p:nvPicPr>
          <p:cNvPr id="2" name="Picture 1" descr="LeptonAnihilation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52800"/>
            <a:ext cx="7612815" cy="1143000"/>
          </a:xfrm>
          <a:prstGeom prst="rect">
            <a:avLst/>
          </a:prstGeom>
          <a:ln w="12700" cmpd="sng">
            <a:solidFill>
              <a:srgbClr val="3366FF"/>
            </a:solidFill>
          </a:ln>
        </p:spPr>
      </p:pic>
      <p:pic>
        <p:nvPicPr>
          <p:cNvPr id="10" name="Picture 9" descr="ProtonCre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90600"/>
            <a:ext cx="4495800" cy="2145723"/>
          </a:xfrm>
          <a:prstGeom prst="rect">
            <a:avLst/>
          </a:prstGeom>
        </p:spPr>
      </p:pic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304800" y="4741704"/>
            <a:ext cx="8153400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20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Analog to the </a:t>
            </a:r>
            <a:r>
              <a:rPr lang="en-US" sz="2000" dirty="0" err="1" smtClean="0">
                <a:latin typeface="Helvetica"/>
                <a:ea typeface="Lucida Grande" pitchFamily="-100" charset="0"/>
                <a:cs typeface="Helvetica"/>
              </a:rPr>
              <a:t>Rosenbluth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formula. 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At Q</a:t>
            </a:r>
            <a:r>
              <a:rPr lang="en-US" sz="2000" baseline="30000" dirty="0" smtClean="0">
                <a:latin typeface="Helvetica"/>
                <a:ea typeface="Lucida Grande" pitchFamily="-100" charset="0"/>
                <a:cs typeface="Helvetica"/>
              </a:rPr>
              <a:t>2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&gt; 4m</a:t>
            </a:r>
            <a:r>
              <a:rPr lang="en-US" sz="2000" baseline="-25000" dirty="0" smtClean="0">
                <a:latin typeface="Helvetica"/>
                <a:ea typeface="Lucida Grande" pitchFamily="-100" charset="0"/>
                <a:cs typeface="Helvetica"/>
              </a:rPr>
              <a:t>p</a:t>
            </a:r>
            <a:r>
              <a:rPr lang="en-US" sz="2000" baseline="30000" dirty="0" smtClean="0">
                <a:latin typeface="Helvetica"/>
                <a:ea typeface="Lucida Grande" pitchFamily="-100" charset="0"/>
                <a:cs typeface="Helvetica"/>
              </a:rPr>
              <a:t>2 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contribution of </a:t>
            </a:r>
            <a:r>
              <a:rPr lang="en-US" sz="2000" dirty="0" err="1" smtClean="0">
                <a:latin typeface="Helvetica"/>
                <a:ea typeface="Lucida Grande" pitchFamily="-100" charset="0"/>
                <a:cs typeface="Helvetica"/>
              </a:rPr>
              <a:t>G</a:t>
            </a:r>
            <a:r>
              <a:rPr lang="en-US" sz="2000" baseline="-25000" dirty="0" err="1">
                <a:latin typeface="Helvetica"/>
                <a:ea typeface="Lucida Grande" pitchFamily="-100" charset="0"/>
                <a:cs typeface="Helvetica"/>
              </a:rPr>
              <a:t>E</a:t>
            </a:r>
            <a:r>
              <a:rPr lang="en-US" sz="2000" baseline="30000" dirty="0" err="1" smtClean="0">
                <a:latin typeface="Helvetica"/>
                <a:ea typeface="Lucida Grande" pitchFamily="-100" charset="0"/>
                <a:cs typeface="Helvetica"/>
              </a:rPr>
              <a:t>p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negligible. </a:t>
            </a:r>
          </a:p>
          <a:p>
            <a:pPr marL="342900" indent="-342900">
              <a:lnSpc>
                <a:spcPct val="20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QCD prediction for Q</a:t>
            </a:r>
            <a:r>
              <a:rPr lang="en-US" sz="2000" baseline="30000" dirty="0" smtClean="0">
                <a:latin typeface="Helvetica"/>
                <a:ea typeface="Lucida Grande" pitchFamily="-100" charset="0"/>
                <a:cs typeface="Helvetica"/>
              </a:rPr>
              <a:t>2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&gt;&gt; </a:t>
            </a:r>
            <a:r>
              <a:rPr lang="en-US" sz="2000" dirty="0">
                <a:latin typeface="Helvetica"/>
                <a:ea typeface="Lucida Grande" pitchFamily="-100" charset="0"/>
                <a:cs typeface="Helvetica"/>
              </a:rPr>
              <a:t>0 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: </a:t>
            </a:r>
            <a:r>
              <a:rPr lang="en-US" sz="2000" b="1" dirty="0" err="1" smtClean="0">
                <a:latin typeface="Helvetica"/>
                <a:ea typeface="Lucida Grande" pitchFamily="-100" charset="0"/>
                <a:cs typeface="Helvetica"/>
              </a:rPr>
              <a:t>G</a:t>
            </a:r>
            <a:r>
              <a:rPr lang="en-US" sz="2000" b="1" baseline="-25000" dirty="0" err="1" smtClean="0">
                <a:latin typeface="Helvetica"/>
                <a:ea typeface="Lucida Grande" pitchFamily="-100" charset="0"/>
                <a:cs typeface="Helvetica"/>
              </a:rPr>
              <a:t>M</a:t>
            </a:r>
            <a:r>
              <a:rPr lang="en-US" sz="2000" b="1" baseline="30000" dirty="0" err="1" smtClean="0">
                <a:latin typeface="Helvetica"/>
                <a:ea typeface="Lucida Grande" pitchFamily="-100" charset="0"/>
                <a:cs typeface="Helvetica"/>
              </a:rPr>
              <a:t>p</a:t>
            </a:r>
            <a:r>
              <a:rPr lang="en-US" sz="2000" b="1" dirty="0" smtClean="0">
                <a:latin typeface="Helvetica"/>
                <a:ea typeface="Lucida Grande" pitchFamily="-100" charset="0"/>
                <a:cs typeface="Helvetica"/>
              </a:rPr>
              <a:t>(Q</a:t>
            </a:r>
            <a:r>
              <a:rPr lang="en-US" sz="2000" b="1" baseline="30000" dirty="0" smtClean="0">
                <a:latin typeface="Helvetica"/>
                <a:ea typeface="Lucida Grande" pitchFamily="-100" charset="0"/>
                <a:cs typeface="Helvetica"/>
              </a:rPr>
              <a:t>2</a:t>
            </a:r>
            <a:r>
              <a:rPr lang="en-US" sz="2000" b="1" dirty="0" smtClean="0">
                <a:latin typeface="Helvetica"/>
                <a:ea typeface="Lucida Grande" pitchFamily="-100" charset="0"/>
                <a:cs typeface="Helvetica"/>
              </a:rPr>
              <a:t>) = </a:t>
            </a:r>
            <a:r>
              <a:rPr lang="en-US" sz="2000" b="1" dirty="0" err="1">
                <a:latin typeface="Helvetica"/>
                <a:ea typeface="Lucida Grande" pitchFamily="-100" charset="0"/>
                <a:cs typeface="Helvetica"/>
              </a:rPr>
              <a:t>G</a:t>
            </a:r>
            <a:r>
              <a:rPr lang="en-US" sz="2000" b="1" baseline="-25000" dirty="0" err="1">
                <a:latin typeface="Helvetica"/>
                <a:ea typeface="Lucida Grande" pitchFamily="-100" charset="0"/>
                <a:cs typeface="Helvetica"/>
              </a:rPr>
              <a:t>M</a:t>
            </a:r>
            <a:r>
              <a:rPr lang="en-US" sz="2000" b="1" baseline="30000" dirty="0" err="1">
                <a:latin typeface="Helvetica"/>
                <a:ea typeface="Lucida Grande" pitchFamily="-100" charset="0"/>
                <a:cs typeface="Helvetica"/>
              </a:rPr>
              <a:t>p</a:t>
            </a:r>
            <a:r>
              <a:rPr lang="en-US" sz="2000" b="1" dirty="0" smtClean="0">
                <a:latin typeface="Helvetica"/>
                <a:ea typeface="Lucida Grande" pitchFamily="-100" charset="0"/>
                <a:cs typeface="Helvetica"/>
              </a:rPr>
              <a:t>(-Q</a:t>
            </a:r>
            <a:r>
              <a:rPr lang="en-US" sz="2000" b="1" baseline="30000" dirty="0" smtClean="0">
                <a:latin typeface="Helvetica"/>
                <a:ea typeface="Lucida Grande" pitchFamily="-100" charset="0"/>
                <a:cs typeface="Helvetica"/>
              </a:rPr>
              <a:t>2</a:t>
            </a:r>
            <a:r>
              <a:rPr lang="en-US" sz="2000" b="1" dirty="0" smtClean="0">
                <a:latin typeface="Helvetica"/>
                <a:ea typeface="Lucida Grande" pitchFamily="-100" charset="0"/>
                <a:cs typeface="Helvetica"/>
              </a:rPr>
              <a:t>)</a:t>
            </a:r>
            <a:r>
              <a:rPr lang="en-US" sz="2000" dirty="0">
                <a:latin typeface="Helvetica"/>
                <a:ea typeface="Lucida Grande" pitchFamily="-100" charset="0"/>
                <a:cs typeface="Helvetica"/>
              </a:rPr>
              <a:t>.</a:t>
            </a: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81200" y="990600"/>
            <a:ext cx="5562600" cy="5485549"/>
            <a:chOff x="1981200" y="990600"/>
            <a:chExt cx="5562600" cy="5485549"/>
          </a:xfrm>
        </p:grpSpPr>
        <p:grpSp>
          <p:nvGrpSpPr>
            <p:cNvPr id="16" name="Group 15"/>
            <p:cNvGrpSpPr/>
            <p:nvPr/>
          </p:nvGrpSpPr>
          <p:grpSpPr>
            <a:xfrm>
              <a:off x="1981200" y="990600"/>
              <a:ext cx="5562600" cy="5485549"/>
              <a:chOff x="1981200" y="990600"/>
              <a:chExt cx="5562600" cy="548554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981200" y="990600"/>
                <a:ext cx="5562600" cy="5485549"/>
                <a:chOff x="1676400" y="1067651"/>
                <a:chExt cx="5562600" cy="5485549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1676400" y="1067651"/>
                  <a:ext cx="5562600" cy="5485549"/>
                  <a:chOff x="1676400" y="1067651"/>
                  <a:chExt cx="5562600" cy="5485549"/>
                </a:xfrm>
              </p:grpSpPr>
              <p:pic>
                <p:nvPicPr>
                  <p:cNvPr id="13" name="Picture 12" descr="Andreotti.gif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76400" y="1067651"/>
                    <a:ext cx="5562600" cy="5485549"/>
                  </a:xfrm>
                  <a:prstGeom prst="rect">
                    <a:avLst/>
                  </a:prstGeom>
                  <a:effectLst>
                    <a:glow rad="355600">
                      <a:schemeClr val="bg2">
                        <a:alpha val="75000"/>
                      </a:schemeClr>
                    </a:glow>
                  </a:effectLst>
                </p:spPr>
              </p:pic>
              <p:cxnSp>
                <p:nvCxnSpPr>
                  <p:cNvPr id="14" name="Straight Connector 13"/>
                  <p:cNvCxnSpPr/>
                  <p:nvPr/>
                </p:nvCxnSpPr>
                <p:spPr>
                  <a:xfrm flipH="1" flipV="1">
                    <a:off x="2286000" y="3100414"/>
                    <a:ext cx="3581400" cy="266700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" name="TextBox 7"/>
                <p:cNvSpPr txBox="1"/>
                <p:nvPr/>
              </p:nvSpPr>
              <p:spPr>
                <a:xfrm>
                  <a:off x="4114800" y="2515451"/>
                  <a:ext cx="280783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dirty="0" smtClean="0">
                      <a:solidFill>
                        <a:srgbClr val="FF0000"/>
                      </a:solidFill>
                      <a:latin typeface="Helvetica"/>
                      <a:cs typeface="Helvetica"/>
                    </a:rPr>
                    <a:t>Problem #1</a:t>
                  </a:r>
                  <a:endParaRPr lang="en-US" sz="4000" dirty="0">
                    <a:solidFill>
                      <a:srgbClr val="FF0000"/>
                    </a:solidFill>
                    <a:latin typeface="Helvetica"/>
                    <a:cs typeface="Helvetica"/>
                  </a:endParaRPr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3733800" y="3500735"/>
                <a:ext cx="11704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G</a:t>
                </a:r>
                <a:r>
                  <a:rPr lang="en-US" sz="2400" baseline="-25000" dirty="0" err="1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M</a:t>
                </a:r>
                <a:r>
                  <a:rPr lang="en-US" sz="2400" baseline="30000" dirty="0" err="1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p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(-s)</a:t>
                </a:r>
                <a:endParaRPr lang="en-US" sz="2400" dirty="0">
                  <a:solidFill>
                    <a:srgbClr val="FF0000"/>
                  </a:solidFill>
                  <a:latin typeface="Helvetica"/>
                  <a:cs typeface="Helvetica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 bwMode="auto">
            <a:xfrm>
              <a:off x="5105400" y="1066800"/>
              <a:ext cx="224933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 err="1" smtClean="0">
                  <a:solidFill>
                    <a:schemeClr val="bg1">
                      <a:lumMod val="65000"/>
                    </a:schemeClr>
                  </a:solidFill>
                  <a:latin typeface="Helvetica"/>
                  <a:cs typeface="Helvetica"/>
                </a:rPr>
                <a:t>Andreotti</a:t>
              </a:r>
              <a:r>
                <a:rPr lang="en-US" sz="1600" dirty="0" smtClean="0">
                  <a:solidFill>
                    <a:schemeClr val="bg1">
                      <a:lumMod val="65000"/>
                    </a:schemeClr>
                  </a:solidFill>
                  <a:latin typeface="Helvetica"/>
                  <a:cs typeface="Helvetica"/>
                </a:rPr>
                <a:t>, PLB 559, 20</a:t>
              </a:r>
              <a:endParaRPr lang="en-US" sz="16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33600" y="1066800"/>
            <a:ext cx="5803900" cy="5537666"/>
            <a:chOff x="-762000" y="762000"/>
            <a:chExt cx="5803900" cy="5537666"/>
          </a:xfrm>
        </p:grpSpPr>
        <p:grpSp>
          <p:nvGrpSpPr>
            <p:cNvPr id="4" name="Group 3"/>
            <p:cNvGrpSpPr/>
            <p:nvPr/>
          </p:nvGrpSpPr>
          <p:grpSpPr>
            <a:xfrm>
              <a:off x="-762000" y="762000"/>
              <a:ext cx="5803900" cy="5537666"/>
              <a:chOff x="2057400" y="2743200"/>
              <a:chExt cx="5803900" cy="5537666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057400" y="2743200"/>
                <a:ext cx="5803900" cy="5537666"/>
                <a:chOff x="2133600" y="685800"/>
                <a:chExt cx="5803900" cy="5537666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4572000" y="4419600"/>
                  <a:ext cx="280783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dirty="0" smtClean="0">
                      <a:solidFill>
                        <a:srgbClr val="FF0000"/>
                      </a:solidFill>
                      <a:latin typeface="Helvetica"/>
                      <a:cs typeface="Helvetica"/>
                    </a:rPr>
                    <a:t>Problem #2</a:t>
                  </a:r>
                  <a:endParaRPr lang="en-US" sz="4000" dirty="0">
                    <a:solidFill>
                      <a:srgbClr val="FF0000"/>
                    </a:solidFill>
                    <a:latin typeface="Helvetica"/>
                    <a:cs typeface="Helvetica"/>
                  </a:endParaRPr>
                </a:p>
              </p:txBody>
            </p:sp>
            <p:pic>
              <p:nvPicPr>
                <p:cNvPr id="17" name="Picture 16" descr="Screen Shot 2015-09-24 at 09.38.56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33600" y="685800"/>
                  <a:ext cx="5803900" cy="5537666"/>
                </a:xfrm>
                <a:prstGeom prst="rect">
                  <a:avLst/>
                </a:prstGeom>
                <a:effectLst>
                  <a:glow rad="533400">
                    <a:schemeClr val="bg2">
                      <a:alpha val="75000"/>
                    </a:schemeClr>
                  </a:glow>
                  <a:softEdge rad="38100"/>
                </a:effectLst>
              </p:spPr>
            </p:pic>
          </p:grpSp>
          <p:sp>
            <p:nvSpPr>
              <p:cNvPr id="20" name="TextBox 19"/>
              <p:cNvSpPr txBox="1"/>
              <p:nvPr/>
            </p:nvSpPr>
            <p:spPr bwMode="auto">
              <a:xfrm>
                <a:off x="3124200" y="3014246"/>
                <a:ext cx="2390398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 err="1" smtClean="0">
                    <a:solidFill>
                      <a:schemeClr val="bg1">
                        <a:lumMod val="65000"/>
                      </a:schemeClr>
                    </a:solidFill>
                    <a:latin typeface="Helvetica"/>
                    <a:cs typeface="Helvetica"/>
                  </a:rPr>
                  <a:t>Denig</a:t>
                </a:r>
                <a:r>
                  <a:rPr lang="en-US" sz="1600" dirty="0" smtClean="0">
                    <a:solidFill>
                      <a:schemeClr val="bg1">
                        <a:lumMod val="65000"/>
                      </a:schemeClr>
                    </a:solidFill>
                    <a:latin typeface="Helvetica"/>
                    <a:cs typeface="Helvetica"/>
                  </a:rPr>
                  <a:t>, </a:t>
                </a:r>
                <a:r>
                  <a:rPr lang="en-US" sz="1600" dirty="0" err="1" smtClean="0">
                    <a:solidFill>
                      <a:schemeClr val="bg1">
                        <a:lumMod val="65000"/>
                      </a:schemeClr>
                    </a:solidFill>
                    <a:latin typeface="Helvetica"/>
                    <a:cs typeface="Helvetica"/>
                  </a:rPr>
                  <a:t>arXiv</a:t>
                </a:r>
                <a:r>
                  <a:rPr lang="en-US" sz="1600" dirty="0" smtClean="0">
                    <a:solidFill>
                      <a:schemeClr val="bg1">
                        <a:lumMod val="65000"/>
                      </a:schemeClr>
                    </a:solidFill>
                    <a:latin typeface="Helvetica"/>
                    <a:cs typeface="Helvetica"/>
                  </a:rPr>
                  <a:t>: 1210.4689</a:t>
                </a:r>
                <a:endParaRPr lang="en-US" sz="1600" dirty="0">
                  <a:solidFill>
                    <a:schemeClr val="bg1">
                      <a:lumMod val="65000"/>
                    </a:schemeClr>
                  </a:solidFill>
                  <a:latin typeface="Helvetica"/>
                  <a:cs typeface="Helvetica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676400" y="4343400"/>
              <a:ext cx="2807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Problem #2</a:t>
              </a:r>
              <a:endParaRPr lang="en-US" sz="40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7220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1016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BESIII measurements</a:t>
            </a:r>
            <a:endParaRPr lang="en-US" dirty="0">
              <a:latin typeface="Arial" pitchFamily="-65" charset="0"/>
            </a:endParaRPr>
          </a:p>
        </p:txBody>
      </p:sp>
      <p:sp>
        <p:nvSpPr>
          <p:cNvPr id="66565" name="TextBox 27"/>
          <p:cNvSpPr txBox="1">
            <a:spLocks noChangeArrowheads="1"/>
          </p:cNvSpPr>
          <p:nvPr/>
        </p:nvSpPr>
        <p:spPr bwMode="auto">
          <a:xfrm>
            <a:off x="4876800" y="762000"/>
            <a:ext cx="4495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0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20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 </a:t>
            </a:r>
          </a:p>
          <a:p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</a:p>
          <a:p>
            <a:endParaRPr lang="en-US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2" name="Picture 1" descr="GMp_TimeLike_BESII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4496948" cy="3276600"/>
          </a:xfrm>
          <a:prstGeom prst="rect">
            <a:avLst/>
          </a:prstGeom>
        </p:spPr>
      </p:pic>
      <p:pic>
        <p:nvPicPr>
          <p:cNvPr id="3" name="Picture 2" descr="FormFactorRati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93" y="2362200"/>
            <a:ext cx="4627507" cy="3352800"/>
          </a:xfrm>
          <a:prstGeom prst="rect">
            <a:avLst/>
          </a:prstGeom>
        </p:spPr>
      </p:pic>
      <p:pic>
        <p:nvPicPr>
          <p:cNvPr id="4" name="Picture 3" descr="LeptonAnihilationIS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838200"/>
            <a:ext cx="3048000" cy="1556425"/>
          </a:xfrm>
          <a:prstGeom prst="rect">
            <a:avLst/>
          </a:prstGeom>
        </p:spPr>
      </p:pic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76200" y="838200"/>
            <a:ext cx="441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New measurements at BESIII using ISR technique.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Data for 2.2 ≤ s ≤ 3.7 GeV</a:t>
            </a:r>
            <a:r>
              <a:rPr lang="en-US" sz="2000" baseline="30000" dirty="0" smtClean="0">
                <a:latin typeface="Helvetica"/>
                <a:ea typeface="Lucida Grande" pitchFamily="-100" charset="0"/>
                <a:cs typeface="Helvetica"/>
              </a:rPr>
              <a:t>2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</a:t>
            </a:r>
          </a:p>
        </p:txBody>
      </p:sp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76200" y="6073914"/>
            <a:ext cx="441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b="1" dirty="0" smtClean="0">
                <a:latin typeface="Helvetica"/>
                <a:ea typeface="Lucida Grande" pitchFamily="-100" charset="0"/>
                <a:cs typeface="Helvetica"/>
              </a:rPr>
              <a:t>Results of first scan already worlds best!</a:t>
            </a:r>
          </a:p>
        </p:txBody>
      </p:sp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4737100" y="6096000"/>
            <a:ext cx="441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Full measurements already done and analysis is underway!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5486400" y="4648200"/>
            <a:ext cx="262543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Ablikim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,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arXiv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: 1504.02680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707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1016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Lattice Calculations</a:t>
            </a:r>
            <a:endParaRPr lang="en-US" dirty="0">
              <a:latin typeface="Arial" pitchFamily="-65" charset="0"/>
            </a:endParaRPr>
          </a:p>
        </p:txBody>
      </p:sp>
      <p:sp>
        <p:nvSpPr>
          <p:cNvPr id="66565" name="TextBox 27"/>
          <p:cNvSpPr txBox="1">
            <a:spLocks noChangeArrowheads="1"/>
          </p:cNvSpPr>
          <p:nvPr/>
        </p:nvSpPr>
        <p:spPr bwMode="auto">
          <a:xfrm>
            <a:off x="4876800" y="762000"/>
            <a:ext cx="4495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0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200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 </a:t>
            </a:r>
          </a:p>
          <a:p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</a:p>
          <a:p>
            <a:endParaRPr lang="en-US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2" name="Picture 1" descr="LatticeElectronRadi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" y="2895600"/>
            <a:ext cx="4639163" cy="3514517"/>
          </a:xfrm>
          <a:prstGeom prst="rect">
            <a:avLst/>
          </a:prstGeom>
        </p:spPr>
      </p:pic>
      <p:pic>
        <p:nvPicPr>
          <p:cNvPr id="3" name="Picture 2" descr="LatticeMagneticRadi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80" y="2857125"/>
            <a:ext cx="4639920" cy="3543675"/>
          </a:xfrm>
          <a:prstGeom prst="rect">
            <a:avLst/>
          </a:prstGeom>
        </p:spPr>
      </p:pic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76200" y="762000"/>
            <a:ext cx="8839200" cy="191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Understanding FFs from the fundamental principles of QCD.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Tremendous progress made in last years M</a:t>
            </a:r>
            <a:r>
              <a:rPr lang="en-US" sz="2000" baseline="-25000" dirty="0" smtClean="0">
                <a:latin typeface="Helvetica"/>
                <a:ea typeface="Lucida Grande" pitchFamily="-100" charset="0"/>
                <a:cs typeface="Helvetica"/>
              </a:rPr>
              <a:t>π 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≤ 200 MeV/c</a:t>
            </a:r>
            <a:r>
              <a:rPr lang="en-US" sz="2000" baseline="30000" dirty="0" smtClean="0">
                <a:latin typeface="Helvetica"/>
                <a:ea typeface="Lucida Grande" pitchFamily="-100" charset="0"/>
                <a:cs typeface="Helvetica"/>
              </a:rPr>
              <a:t>2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.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b="1" dirty="0" smtClean="0">
                <a:latin typeface="Helvetica"/>
                <a:ea typeface="Lucida Grande" pitchFamily="-100" charset="0"/>
                <a:cs typeface="Helvetica"/>
              </a:rPr>
              <a:t>For the first time calculations with full error budget.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Calculations agree with the experiments.  </a:t>
            </a:r>
          </a:p>
        </p:txBody>
      </p:sp>
    </p:spTree>
    <p:extLst>
      <p:ext uri="{BB962C8B-B14F-4D97-AF65-F5344CB8AC3E}">
        <p14:creationId xmlns:p14="http://schemas.microsoft.com/office/powerpoint/2010/main" val="385623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ProtonRadiusPaper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26862"/>
            <a:ext cx="7095814" cy="4316738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762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-100" charset="0"/>
                <a:ea typeface="Helvetica" pitchFamily="-100" charset="0"/>
                <a:cs typeface="Helvetica" pitchFamily="-100" charset="0"/>
              </a:rPr>
              <a:t>Importance of the Proton radius puzzle</a:t>
            </a:r>
            <a:endParaRPr lang="en-US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914400"/>
            <a:ext cx="195534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114800"/>
            <a:ext cx="1905000" cy="2502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3048000"/>
            <a:ext cx="1905000" cy="246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8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3251" name="AutoShape 3"/>
          <p:cNvSpPr>
            <a:spLocks noChangeArrowheads="1"/>
          </p:cNvSpPr>
          <p:nvPr/>
        </p:nvSpPr>
        <p:spPr bwMode="auto">
          <a:xfrm>
            <a:off x="152400" y="152400"/>
            <a:ext cx="8839200" cy="609600"/>
          </a:xfrm>
          <a:prstGeom prst="roundRect">
            <a:avLst>
              <a:gd name="adj" fmla="val 16667"/>
            </a:avLst>
          </a:prstGeom>
          <a:solidFill>
            <a:srgbClr val="C0C0C0">
              <a:alpha val="37000"/>
            </a:srgb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e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65" charset="0"/>
              </a:rPr>
              <a:t>-H vs. μ-H</a:t>
            </a:r>
            <a:endParaRPr lang="en-US" dirty="0">
              <a:latin typeface="Arial" pitchFamily="-65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2967038"/>
          <a:ext cx="8458200" cy="2600325"/>
        </p:xfrm>
        <a:graphic>
          <a:graphicData uri="http://schemas.openxmlformats.org/drawingml/2006/table">
            <a:tbl>
              <a:tblPr/>
              <a:tblGrid>
                <a:gridCol w="2651125"/>
                <a:gridCol w="3155950"/>
                <a:gridCol w="26511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Contribution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Electronic Hydrogen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Muonic Hydrogen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Self-energy and  vertex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1011.41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-0.66788meV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Vacuum polarization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-27.13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-205.028meV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Other corrections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QED sum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1057.844(18)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-205.9771meV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Experimental 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1057.845(9)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-206.2949(32)meV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Difference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1kHz (10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-4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%) or 4×10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-9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Helvetica" pitchFamily="-100" charset="0"/>
                          <a:ea typeface="Helvetica" pitchFamily="-100" charset="0"/>
                          <a:cs typeface="Helvetica" pitchFamily="-100" charset="0"/>
                        </a:rPr>
                        <a:t>0.31meV (0.15%)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5030" name="Picture 6" descr="Vertex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611313"/>
            <a:ext cx="2349500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31" name="Picture 7" descr="VacuumPol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3813" y="1600200"/>
            <a:ext cx="23574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32" name="TextBox 8"/>
          <p:cNvSpPr txBox="1">
            <a:spLocks noChangeArrowheads="1"/>
          </p:cNvSpPr>
          <p:nvPr/>
        </p:nvSpPr>
        <p:spPr bwMode="auto">
          <a:xfrm>
            <a:off x="152400" y="838200"/>
            <a:ext cx="7762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Different diagrams govern Lamb shift in eH and in μH</a:t>
            </a:r>
            <a:r>
              <a:rPr lang="en-US" sz="2000" u="sng">
                <a:latin typeface="Helvetica" pitchFamily="-100" charset="0"/>
                <a:ea typeface="Helvetica" pitchFamily="-100" charset="0"/>
                <a:cs typeface="Helvetica" pitchFamily="-100" charset="0"/>
              </a:rPr>
              <a:t>. Effects are </a:t>
            </a:r>
          </a:p>
          <a:p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  <a:r>
              <a:rPr lang="en-US" sz="2000" u="sng">
                <a:latin typeface="Helvetica" pitchFamily="-100" charset="0"/>
                <a:ea typeface="Helvetica" pitchFamily="-100" charset="0"/>
                <a:cs typeface="Helvetica" pitchFamily="-100" charset="0"/>
              </a:rPr>
              <a:t>in opposite directions</a:t>
            </a:r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725" y="5638800"/>
            <a:ext cx="8262938" cy="938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  <a:buFontTx/>
              <a:buChar char="-"/>
              <a:defRPr/>
            </a:pPr>
            <a:r>
              <a:rPr lang="en-US" sz="2000" dirty="0">
                <a:latin typeface="Helvetica"/>
                <a:cs typeface="Helvetica"/>
              </a:rPr>
              <a:t> A good agreement for the </a:t>
            </a:r>
            <a:r>
              <a:rPr lang="en-US" sz="2000" dirty="0" err="1">
                <a:latin typeface="Helvetica"/>
                <a:cs typeface="Helvetica"/>
              </a:rPr>
              <a:t>eH</a:t>
            </a:r>
            <a:r>
              <a:rPr lang="en-US" sz="2000" dirty="0">
                <a:latin typeface="Helvetica"/>
                <a:cs typeface="Helvetica"/>
              </a:rPr>
              <a:t> represents a precise verification of QED.</a:t>
            </a:r>
          </a:p>
          <a:p>
            <a:pPr>
              <a:buFontTx/>
              <a:buChar char="-"/>
              <a:defRPr/>
            </a:pPr>
            <a:r>
              <a:rPr lang="en-US" sz="2000" dirty="0">
                <a:latin typeface="Helvetica"/>
                <a:cs typeface="Helvetica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FFFF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What could explain the 0.15%  discrepancy in the case of μH? </a:t>
            </a:r>
          </a:p>
        </p:txBody>
      </p:sp>
    </p:spTree>
    <p:extLst>
      <p:ext uri="{BB962C8B-B14F-4D97-AF65-F5344CB8AC3E}">
        <p14:creationId xmlns:p14="http://schemas.microsoft.com/office/powerpoint/2010/main" val="25234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433827" y="2895600"/>
            <a:ext cx="5881373" cy="3962400"/>
            <a:chOff x="1433827" y="2895600"/>
            <a:chExt cx="5881373" cy="3962400"/>
          </a:xfrm>
        </p:grpSpPr>
        <p:grpSp>
          <p:nvGrpSpPr>
            <p:cNvPr id="7" name="Group 6"/>
            <p:cNvGrpSpPr/>
            <p:nvPr/>
          </p:nvGrpSpPr>
          <p:grpSpPr>
            <a:xfrm>
              <a:off x="1433827" y="2895600"/>
              <a:ext cx="5881373" cy="3962400"/>
              <a:chOff x="1433827" y="2895600"/>
              <a:chExt cx="5881373" cy="3962400"/>
            </a:xfrm>
          </p:grpSpPr>
          <p:pic>
            <p:nvPicPr>
              <p:cNvPr id="3" name="Picture 2" descr="RosenbluthSeparation1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3827" y="2895600"/>
                <a:ext cx="5881373" cy="3962400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2286000" y="3124200"/>
                <a:ext cx="166530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Helvetica"/>
                    <a:cs typeface="Helvetica"/>
                  </a:rPr>
                  <a:t>Q</a:t>
                </a:r>
                <a:r>
                  <a:rPr lang="en-US" sz="1600" baseline="30000" dirty="0" smtClean="0">
                    <a:latin typeface="Helvetica"/>
                    <a:cs typeface="Helvetica"/>
                  </a:rPr>
                  <a:t>2</a:t>
                </a:r>
                <a:r>
                  <a:rPr lang="en-US" sz="1600" dirty="0" smtClean="0">
                    <a:latin typeface="Helvetica"/>
                    <a:cs typeface="Helvetica"/>
                  </a:rPr>
                  <a:t>=1.0 (</a:t>
                </a:r>
                <a:r>
                  <a:rPr lang="en-US" sz="1600" dirty="0" err="1" smtClean="0">
                    <a:latin typeface="Helvetica"/>
                    <a:cs typeface="Helvetica"/>
                  </a:rPr>
                  <a:t>GeV</a:t>
                </a:r>
                <a:r>
                  <a:rPr lang="en-US" sz="1600" dirty="0" smtClean="0">
                    <a:latin typeface="Helvetica"/>
                    <a:cs typeface="Helvetica"/>
                  </a:rPr>
                  <a:t>/c)</a:t>
                </a:r>
                <a:r>
                  <a:rPr lang="en-US" sz="1600" baseline="30000" dirty="0" smtClean="0">
                    <a:latin typeface="Helvetica"/>
                    <a:cs typeface="Helvetica"/>
                  </a:rPr>
                  <a:t>2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81600" y="3124200"/>
                <a:ext cx="166530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Helvetica"/>
                    <a:cs typeface="Helvetica"/>
                  </a:rPr>
                  <a:t>Q</a:t>
                </a:r>
                <a:r>
                  <a:rPr lang="en-US" sz="1600" baseline="30000" dirty="0" smtClean="0">
                    <a:latin typeface="Helvetica"/>
                    <a:cs typeface="Helvetica"/>
                  </a:rPr>
                  <a:t>2</a:t>
                </a:r>
                <a:r>
                  <a:rPr lang="en-US" sz="1600" dirty="0" smtClean="0">
                    <a:latin typeface="Helvetica"/>
                    <a:cs typeface="Helvetica"/>
                  </a:rPr>
                  <a:t>=2.0 (</a:t>
                </a:r>
                <a:r>
                  <a:rPr lang="en-US" sz="1600" dirty="0" err="1" smtClean="0">
                    <a:latin typeface="Helvetica"/>
                    <a:cs typeface="Helvetica"/>
                  </a:rPr>
                  <a:t>GeV</a:t>
                </a:r>
                <a:r>
                  <a:rPr lang="en-US" sz="1600" dirty="0" smtClean="0">
                    <a:latin typeface="Helvetica"/>
                    <a:cs typeface="Helvetica"/>
                  </a:rPr>
                  <a:t>/c)</a:t>
                </a:r>
                <a:r>
                  <a:rPr lang="en-US" sz="1600" baseline="30000" dirty="0" smtClean="0">
                    <a:latin typeface="Helvetica"/>
                    <a:cs typeface="Helvetica"/>
                  </a:rPr>
                  <a:t>2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362200" y="4995446"/>
                <a:ext cx="166530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Helvetica"/>
                    <a:cs typeface="Helvetica"/>
                  </a:rPr>
                  <a:t>Q</a:t>
                </a:r>
                <a:r>
                  <a:rPr lang="en-US" sz="1600" baseline="30000" dirty="0" smtClean="0">
                    <a:latin typeface="Helvetica"/>
                    <a:cs typeface="Helvetica"/>
                  </a:rPr>
                  <a:t>2</a:t>
                </a:r>
                <a:r>
                  <a:rPr lang="en-US" sz="1600" dirty="0" smtClean="0">
                    <a:latin typeface="Helvetica"/>
                    <a:cs typeface="Helvetica"/>
                  </a:rPr>
                  <a:t>=2.5 (</a:t>
                </a:r>
                <a:r>
                  <a:rPr lang="en-US" sz="1600" dirty="0" err="1" smtClean="0">
                    <a:latin typeface="Helvetica"/>
                    <a:cs typeface="Helvetica"/>
                  </a:rPr>
                  <a:t>GeV</a:t>
                </a:r>
                <a:r>
                  <a:rPr lang="en-US" sz="1600" dirty="0" smtClean="0">
                    <a:latin typeface="Helvetica"/>
                    <a:cs typeface="Helvetica"/>
                  </a:rPr>
                  <a:t>/c)</a:t>
                </a:r>
                <a:r>
                  <a:rPr lang="en-US" sz="1600" baseline="30000" dirty="0" smtClean="0">
                    <a:latin typeface="Helvetica"/>
                    <a:cs typeface="Helvetica"/>
                  </a:rPr>
                  <a:t>2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181600" y="4953000"/>
                <a:ext cx="166530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Helvetica"/>
                    <a:cs typeface="Helvetica"/>
                  </a:rPr>
                  <a:t>Q</a:t>
                </a:r>
                <a:r>
                  <a:rPr lang="en-US" sz="1600" baseline="30000" dirty="0" smtClean="0">
                    <a:latin typeface="Helvetica"/>
                    <a:cs typeface="Helvetica"/>
                  </a:rPr>
                  <a:t>2</a:t>
                </a:r>
                <a:r>
                  <a:rPr lang="en-US" sz="1600" dirty="0" smtClean="0">
                    <a:latin typeface="Helvetica"/>
                    <a:cs typeface="Helvetica"/>
                  </a:rPr>
                  <a:t>=3.0 (</a:t>
                </a:r>
                <a:r>
                  <a:rPr lang="en-US" sz="1600" dirty="0" err="1" smtClean="0">
                    <a:latin typeface="Helvetica"/>
                    <a:cs typeface="Helvetica"/>
                  </a:rPr>
                  <a:t>GeV</a:t>
                </a:r>
                <a:r>
                  <a:rPr lang="en-US" sz="1600" dirty="0" smtClean="0">
                    <a:latin typeface="Helvetica"/>
                    <a:cs typeface="Helvetica"/>
                  </a:rPr>
                  <a:t>/c)</a:t>
                </a:r>
                <a:r>
                  <a:rPr lang="en-US" sz="1600" baseline="30000" dirty="0" smtClean="0">
                    <a:latin typeface="Helvetica"/>
                    <a:cs typeface="Helvetica"/>
                  </a:rPr>
                  <a:t>2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124200" y="4470400"/>
              <a:ext cx="298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ε</a:t>
              </a:r>
              <a:endParaRPr lang="en-US" dirty="0"/>
            </a:p>
          </p:txBody>
        </p:sp>
      </p:grp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762000"/>
            <a:ext cx="876300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Extraction of FF via </a:t>
            </a:r>
            <a:r>
              <a:rPr lang="en-US" sz="19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Rosenbluth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separation:</a:t>
            </a: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851321"/>
              </p:ext>
            </p:extLst>
          </p:nvPr>
        </p:nvGraphicFramePr>
        <p:xfrm>
          <a:off x="860425" y="1295400"/>
          <a:ext cx="7292975" cy="1018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1" name="Equation" r:id="rId5" imgW="3175000" imgH="444500" progId="Equation.3">
                  <p:embed/>
                </p:oleObj>
              </mc:Choice>
              <mc:Fallback>
                <p:oleObj name="Equation" r:id="rId5" imgW="3175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425" y="1295400"/>
                        <a:ext cx="7292975" cy="1018806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5334000" y="1828801"/>
            <a:ext cx="1066800" cy="1009709"/>
            <a:chOff x="5334000" y="1828801"/>
            <a:chExt cx="1066800" cy="1009709"/>
          </a:xfrm>
        </p:grpSpPr>
        <p:sp>
          <p:nvSpPr>
            <p:cNvPr id="8" name="TextBox 7"/>
            <p:cNvSpPr txBox="1"/>
            <p:nvPr/>
          </p:nvSpPr>
          <p:spPr>
            <a:xfrm>
              <a:off x="5410200" y="2438400"/>
              <a:ext cx="882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8000"/>
                  </a:solidFill>
                  <a:latin typeface="Helvetica"/>
                  <a:cs typeface="Helvetica"/>
                </a:rPr>
                <a:t>Slope</a:t>
              </a:r>
              <a:endParaRPr lang="en-US" sz="2000" b="1" dirty="0">
                <a:solidFill>
                  <a:srgbClr val="008000"/>
                </a:solidFill>
                <a:latin typeface="Helvetica"/>
                <a:cs typeface="Helvetica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334000" y="1828801"/>
              <a:ext cx="1066800" cy="685799"/>
              <a:chOff x="5334000" y="1828801"/>
              <a:chExt cx="1066800" cy="685799"/>
            </a:xfrm>
          </p:grpSpPr>
          <p:sp>
            <p:nvSpPr>
              <p:cNvPr id="9" name="Left Brace 8"/>
              <p:cNvSpPr/>
              <p:nvPr/>
            </p:nvSpPr>
            <p:spPr>
              <a:xfrm rot="16200000">
                <a:off x="5676900" y="1485901"/>
                <a:ext cx="381000" cy="1066800"/>
              </a:xfrm>
              <a:prstGeom prst="leftBrace">
                <a:avLst>
                  <a:gd name="adj1" fmla="val 8333"/>
                  <a:gd name="adj2" fmla="val 48810"/>
                </a:avLst>
              </a:prstGeom>
              <a:ln w="3810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>
                <a:off x="5854700" y="2133600"/>
                <a:ext cx="1" cy="381000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Group 1"/>
          <p:cNvGrpSpPr/>
          <p:nvPr/>
        </p:nvGrpSpPr>
        <p:grpSpPr>
          <a:xfrm>
            <a:off x="6629400" y="1828800"/>
            <a:ext cx="1371600" cy="1009710"/>
            <a:chOff x="6629400" y="1828800"/>
            <a:chExt cx="1371600" cy="1009710"/>
          </a:xfrm>
        </p:grpSpPr>
        <p:grpSp>
          <p:nvGrpSpPr>
            <p:cNvPr id="21" name="Group 20"/>
            <p:cNvGrpSpPr/>
            <p:nvPr/>
          </p:nvGrpSpPr>
          <p:grpSpPr>
            <a:xfrm>
              <a:off x="6629400" y="1828800"/>
              <a:ext cx="1371600" cy="685799"/>
              <a:chOff x="5334000" y="1828801"/>
              <a:chExt cx="1066800" cy="685799"/>
            </a:xfrm>
          </p:grpSpPr>
          <p:sp>
            <p:nvSpPr>
              <p:cNvPr id="22" name="Left Brace 21"/>
              <p:cNvSpPr/>
              <p:nvPr/>
            </p:nvSpPr>
            <p:spPr>
              <a:xfrm rot="16200000">
                <a:off x="5676900" y="1485901"/>
                <a:ext cx="381000" cy="1066800"/>
              </a:xfrm>
              <a:prstGeom prst="leftBrace">
                <a:avLst>
                  <a:gd name="adj1" fmla="val 8333"/>
                  <a:gd name="adj2" fmla="val 48810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>
                <a:off x="5854700" y="2133600"/>
                <a:ext cx="1" cy="381000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6858000" y="2438400"/>
              <a:ext cx="9284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Offset</a:t>
              </a:r>
              <a:endParaRPr lang="en-US" sz="2000" b="1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1290018"/>
              </p:ext>
            </p:extLst>
          </p:nvPr>
        </p:nvGraphicFramePr>
        <p:xfrm>
          <a:off x="1447800" y="1295400"/>
          <a:ext cx="6199187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2" name="Equation" r:id="rId7" imgW="2540000" imgH="444500" progId="Equation.3">
                  <p:embed/>
                </p:oleObj>
              </mc:Choice>
              <mc:Fallback>
                <p:oleObj name="Equation" r:id="rId7" imgW="2540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295400"/>
                        <a:ext cx="6199187" cy="108426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956300" y="4457700"/>
            <a:ext cx="29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ε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143000" y="4769344"/>
            <a:ext cx="3352800" cy="2097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431890" y="2855960"/>
            <a:ext cx="3289300" cy="1892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462866" y="4769345"/>
            <a:ext cx="3289300" cy="2082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0" y="19178"/>
            <a:ext cx="9158941" cy="707886"/>
            <a:chOff x="0" y="19178"/>
            <a:chExt cx="9158941" cy="707886"/>
          </a:xfrm>
        </p:grpSpPr>
        <p:sp>
          <p:nvSpPr>
            <p:cNvPr id="32" name="TextBox 31"/>
            <p:cNvSpPr txBox="1"/>
            <p:nvPr/>
          </p:nvSpPr>
          <p:spPr>
            <a:xfrm>
              <a:off x="268938" y="19178"/>
              <a:ext cx="50112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>
                  <a:solidFill>
                    <a:srgbClr val="2063CE"/>
                  </a:solidFill>
                </a:rPr>
                <a:t>Rosenbluth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 separation</a:t>
              </a:r>
              <a:endParaRPr lang="en-US" sz="40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0" y="72527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1815724" y="2514600"/>
            <a:ext cx="2832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R.C.Walker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,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PRD 49 5671 (1994)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16020" y="2514600"/>
            <a:ext cx="3532180" cy="2289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6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862" y="946582"/>
            <a:ext cx="9457800" cy="5543543"/>
          </a:xfrm>
          <a:prstGeom prst="rect">
            <a:avLst/>
          </a:prstGeom>
        </p:spPr>
      </p:pic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9" name="TextBox 8"/>
            <p:cNvSpPr txBox="1"/>
            <p:nvPr/>
          </p:nvSpPr>
          <p:spPr>
            <a:xfrm>
              <a:off x="268938" y="-120232"/>
              <a:ext cx="56255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Proton’s charge form-factor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0806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24" name="TextBox 27"/>
          <p:cNvSpPr txBox="1">
            <a:spLocks noChangeArrowheads="1"/>
          </p:cNvSpPr>
          <p:nvPr/>
        </p:nvSpPr>
        <p:spPr bwMode="auto">
          <a:xfrm>
            <a:off x="76200" y="838200"/>
            <a:ext cx="3657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Best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estimate for radius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: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aphicFrame>
        <p:nvGraphicFramePr>
          <p:cNvPr id="2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924615"/>
              </p:ext>
            </p:extLst>
          </p:nvPr>
        </p:nvGraphicFramePr>
        <p:xfrm>
          <a:off x="533400" y="1470025"/>
          <a:ext cx="2878138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8" name="Equation" r:id="rId4" imgW="1651000" imgH="381000" progId="Equation.3">
                  <p:embed/>
                </p:oleObj>
              </mc:Choice>
              <mc:Fallback>
                <p:oleObj name="Equation" r:id="rId4" imgW="1651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470025"/>
                        <a:ext cx="2878138" cy="6635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64" y="1039523"/>
            <a:ext cx="5165454" cy="5590012"/>
          </a:xfrm>
          <a:prstGeom prst="rect">
            <a:avLst/>
          </a:prstGeom>
        </p:spPr>
      </p:pic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76200" y="2971800"/>
            <a:ext cx="3657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Extrapolations to zero are needed!</a:t>
            </a:r>
          </a:p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Instabilities related to extrapolation are sources of systematic offsets. 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27" name="TextBox 27"/>
          <p:cNvSpPr txBox="1">
            <a:spLocks noChangeArrowheads="1"/>
          </p:cNvSpPr>
          <p:nvPr/>
        </p:nvSpPr>
        <p:spPr bwMode="auto">
          <a:xfrm>
            <a:off x="76200" y="2057400"/>
            <a:ext cx="3657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Data available only for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</a:p>
          <a:p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   Q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&gt; 0.004 (</a:t>
            </a:r>
            <a:r>
              <a:rPr lang="en-US" sz="2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GeV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/c)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76200" y="5105400"/>
            <a:ext cx="3657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Measurements accompanied by different reanalyzes of data.</a:t>
            </a:r>
          </a:p>
          <a:p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4595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Proton’s charge radius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ProtonRadiusPresentationNuclearData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72" y="-2235140"/>
            <a:ext cx="5091571" cy="88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83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omic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3" name="Picture 16" descr="Willis_Lamb_195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152400"/>
            <a:ext cx="15621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4300"/>
          </a:effectLst>
        </p:spPr>
      </p:pic>
      <p:sp>
        <p:nvSpPr>
          <p:cNvPr id="65" name="Rounded Rectangular Callout 64"/>
          <p:cNvSpPr/>
          <p:nvPr/>
        </p:nvSpPr>
        <p:spPr>
          <a:xfrm>
            <a:off x="1295400" y="304800"/>
            <a:ext cx="5638800" cy="1219200"/>
          </a:xfrm>
          <a:prstGeom prst="wedgeRoundRectCallout">
            <a:avLst>
              <a:gd name="adj1" fmla="val 61156"/>
              <a:gd name="adj2" fmla="val 5134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0000" dist="23000" dir="5400000" sx="102000" sy="102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There is small difference in energy between </a:t>
            </a:r>
          </a:p>
          <a:p>
            <a:pPr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energy levels 2S</a:t>
            </a:r>
            <a:r>
              <a:rPr lang="en-US" sz="2000" baseline="-25000" dirty="0">
                <a:solidFill>
                  <a:schemeClr val="tx1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1/2 </a:t>
            </a:r>
            <a:r>
              <a:rPr lang="en-US" sz="2000" dirty="0">
                <a:solidFill>
                  <a:schemeClr val="tx1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and 2P</a:t>
            </a:r>
            <a:r>
              <a:rPr lang="en-US" sz="2000" baseline="-25000" dirty="0">
                <a:solidFill>
                  <a:schemeClr val="tx1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1/2</a:t>
            </a:r>
            <a:r>
              <a:rPr lang="en-US" sz="2000" dirty="0">
                <a:solidFill>
                  <a:schemeClr val="tx1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due to QED </a:t>
            </a:r>
          </a:p>
          <a:p>
            <a:pPr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 vacuum fluctuations. 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77274" y="4315132"/>
            <a:ext cx="672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8D6DB5"/>
                </a:solidFill>
                <a:latin typeface="Helvetica"/>
                <a:cs typeface="Helvetica"/>
              </a:rPr>
              <a:t>2s</a:t>
            </a:r>
            <a:endParaRPr lang="en-US" sz="3600" dirty="0">
              <a:solidFill>
                <a:srgbClr val="8D6DB5"/>
              </a:solidFill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85111" y="5209865"/>
            <a:ext cx="698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8D6DB5"/>
                </a:solidFill>
                <a:latin typeface="Helvetica"/>
                <a:cs typeface="Helvetica"/>
              </a:rPr>
              <a:t>2p</a:t>
            </a:r>
            <a:endParaRPr lang="en-US" sz="3600" dirty="0">
              <a:solidFill>
                <a:srgbClr val="8D6DB5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88859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12" descr="Hydrogen2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0420" y="923925"/>
            <a:ext cx="4265612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33801" name="TextBox 27"/>
          <p:cNvSpPr txBox="1">
            <a:spLocks noChangeArrowheads="1"/>
          </p:cNvSpPr>
          <p:nvPr/>
        </p:nvSpPr>
        <p:spPr bwMode="auto">
          <a:xfrm>
            <a:off x="76200" y="838200"/>
            <a:ext cx="853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  <a:buFontTx/>
              <a:buChar char="-"/>
            </a:pPr>
            <a:r>
              <a:rPr lang="en-US" sz="2000">
                <a:latin typeface="Helvetica" pitchFamily="-100" charset="0"/>
                <a:ea typeface="Helvetica" pitchFamily="-100" charset="0"/>
                <a:cs typeface="Helvetica" pitchFamily="-100" charset="0"/>
              </a:rPr>
              <a:t> Change in level energy (approximately):    </a:t>
            </a:r>
            <a:endParaRPr lang="en-US" sz="2000">
              <a:solidFill>
                <a:schemeClr val="tx2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597552"/>
              </p:ext>
            </p:extLst>
          </p:nvPr>
        </p:nvGraphicFramePr>
        <p:xfrm>
          <a:off x="1050925" y="1544685"/>
          <a:ext cx="245427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9" name="Equation" r:id="rId5" imgW="1079500" imgH="254000" progId="Equation.3">
                  <p:embed/>
                </p:oleObj>
              </mc:Choice>
              <mc:Fallback>
                <p:oleObj name="Equation" r:id="rId5" imgW="1079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925" y="1544685"/>
                        <a:ext cx="2454275" cy="57467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384099"/>
              </p:ext>
            </p:extLst>
          </p:nvPr>
        </p:nvGraphicFramePr>
        <p:xfrm>
          <a:off x="381000" y="2412230"/>
          <a:ext cx="283527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0" name="Equation" r:id="rId7" imgW="1447800" imgH="381000" progId="Equation.3">
                  <p:embed/>
                </p:oleObj>
              </mc:Choice>
              <mc:Fallback>
                <p:oleObj name="Equation" r:id="rId7" imgW="14478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412230"/>
                        <a:ext cx="2835275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577197"/>
              </p:ext>
            </p:extLst>
          </p:nvPr>
        </p:nvGraphicFramePr>
        <p:xfrm>
          <a:off x="304800" y="3538633"/>
          <a:ext cx="2636838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1" name="Equation" r:id="rId9" imgW="1346200" imgH="215900" progId="Equation.3">
                  <p:embed/>
                </p:oleObj>
              </mc:Choice>
              <mc:Fallback>
                <p:oleObj name="Equation" r:id="rId9" imgW="1346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38633"/>
                        <a:ext cx="2636838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76200" y="4043593"/>
            <a:ext cx="50292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 sz="2000" b="1" u="sng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Significant effect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only for S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states.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76200" y="5216668"/>
            <a:ext cx="510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 The center of the hydrogen atom </a:t>
            </a:r>
          </a:p>
          <a:p>
            <a:pPr>
              <a:spcAft>
                <a:spcPts val="2400"/>
              </a:spcAft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is not empty</a:t>
            </a:r>
            <a:r>
              <a:rPr lang="en-US" sz="2000" b="1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  <a:r>
              <a:rPr lang="en-US" sz="2000" b="1" u="sng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Proton is here!</a:t>
            </a:r>
          </a:p>
        </p:txBody>
      </p:sp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76200" y="5948600"/>
            <a:ext cx="85344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 sz="2000" b="1" u="sng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Different </a:t>
            </a:r>
            <a:r>
              <a:rPr lang="en-US" sz="2000" b="1" u="sng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n-dependence</a:t>
            </a:r>
            <a:r>
              <a:rPr lang="en-US" sz="2000" b="1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of the two terms allows the determination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of </a:t>
            </a:r>
            <a:r>
              <a:rPr lang="en-US" sz="2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</a:t>
            </a:r>
            <a:r>
              <a:rPr lang="en-US" sz="2000" baseline="-25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endParaRPr lang="en-US" sz="2000" dirty="0">
              <a:solidFill>
                <a:schemeClr val="tx2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aphicFrame>
        <p:nvGraphicFramePr>
          <p:cNvPr id="1085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227089"/>
              </p:ext>
            </p:extLst>
          </p:nvPr>
        </p:nvGraphicFramePr>
        <p:xfrm>
          <a:off x="304800" y="3492210"/>
          <a:ext cx="3732213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2" name="Equation" r:id="rId11" imgW="1905000" imgH="266700" progId="Equation.3">
                  <p:embed/>
                </p:oleObj>
              </mc:Choice>
              <mc:Fallback>
                <p:oleObj name="Equation" r:id="rId11" imgW="19050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492210"/>
                        <a:ext cx="3732213" cy="520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4" name="TextBox 13"/>
            <p:cNvSpPr txBox="1"/>
            <p:nvPr/>
          </p:nvSpPr>
          <p:spPr>
            <a:xfrm>
              <a:off x="268938" y="-120232"/>
              <a:ext cx="47290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Lamb shift in Hydrogen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345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13399</TotalTime>
  <Words>7801</Words>
  <Application>Microsoft Macintosh PowerPoint</Application>
  <PresentationFormat>On-screen Show (4:3)</PresentationFormat>
  <Paragraphs>942</Paragraphs>
  <Slides>46</Slides>
  <Notes>46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Equation</vt:lpstr>
      <vt:lpstr>Ever-changing proton radius?!  Miha Mihovilovic JGU Mainz and JSI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KPH, Johannes Gutenberg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 Mihovilovic</dc:creator>
  <cp:lastModifiedBy>Miha Mihovilovic</cp:lastModifiedBy>
  <cp:revision>120</cp:revision>
  <cp:lastPrinted>2016-03-11T12:45:58Z</cp:lastPrinted>
  <dcterms:created xsi:type="dcterms:W3CDTF">2016-03-04T18:26:18Z</dcterms:created>
  <dcterms:modified xsi:type="dcterms:W3CDTF">2016-03-16T22:07:55Z</dcterms:modified>
</cp:coreProperties>
</file>