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Microsoft_Equation1.bin" ContentType="application/vnd.openxmlformats-officedocument.oleObject"/>
  <Override PartName="/ppt/notesSlides/notesSlide3.xml" ContentType="application/vnd.openxmlformats-officedocument.presentationml.notesSlide+xml"/>
  <Override PartName="/ppt/embeddings/oleObject3.bin" ContentType="application/vnd.openxmlformats-officedocument.oleObject"/>
  <Override PartName="/ppt/embeddings/Microsoft_Equation2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Microsoft_Equation3.bin" ContentType="application/vnd.openxmlformats-officedocument.oleObject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Microsoft_Equation4.bin" ContentType="application/vnd.openxmlformats-officedocument.oleObject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embeddings/Microsoft_Equation5.bin" ContentType="application/vnd.openxmlformats-officedocument.oleObject"/>
  <Override PartName="/ppt/notesSlides/notesSlide12.xml" ContentType="application/vnd.openxmlformats-officedocument.presentationml.notesSlide+xml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embeddings/Microsoft_Equation6.bin" ContentType="application/vnd.openxmlformats-officedocument.oleObject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embeddings/oleObject9.bin" ContentType="application/vnd.openxmlformats-officedocument.oleObject"/>
  <Override PartName="/ppt/embeddings/Microsoft_Equation7.bin" ContentType="application/vnd.openxmlformats-officedocument.oleObject"/>
  <Override PartName="/ppt/embeddings/oleObject10.bin" ContentType="application/vnd.openxmlformats-officedocument.oleObject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embeddings/Microsoft_Equation8.bin" ContentType="application/vnd.openxmlformats-officedocument.oleObject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embeddings/Microsoft_Equation9.bin" ContentType="application/vnd.openxmlformats-officedocument.oleObject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Microsoft_Equation10.bin" ContentType="application/vnd.openxmlformats-officedocument.oleObject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2" r:id="rId16"/>
    <p:sldId id="274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9" r:id="rId30"/>
    <p:sldId id="288" r:id="rId31"/>
    <p:sldId id="293" r:id="rId32"/>
    <p:sldId id="291" r:id="rId33"/>
    <p:sldId id="292" r:id="rId34"/>
    <p:sldId id="290" r:id="rId35"/>
    <p:sldId id="294" r:id="rId36"/>
    <p:sldId id="295" r:id="rId37"/>
    <p:sldId id="296" r:id="rId38"/>
    <p:sldId id="297" r:id="rId39"/>
    <p:sldId id="298" r:id="rId40"/>
    <p:sldId id="299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8D6DB5"/>
    <a:srgbClr val="2063CE"/>
    <a:srgbClr val="0F60FC"/>
    <a:srgbClr val="2165FC"/>
    <a:srgbClr val="2154FC"/>
    <a:srgbClr val="4F8AFC"/>
    <a:srgbClr val="499E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7431" autoAdjust="0"/>
  </p:normalViewPr>
  <p:slideViewPr>
    <p:cSldViewPr snapToGrid="0" snapToObjects="1">
      <p:cViewPr>
        <p:scale>
          <a:sx n="150" d="100"/>
          <a:sy n="150" d="100"/>
        </p:scale>
        <p:origin x="280" y="15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handoutMaster" Target="handoutMasters/handout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Relationship Id="rId2" Type="http://schemas.openxmlformats.org/officeDocument/2006/relationships/image" Target="../media/image14.emf"/><Relationship Id="rId3" Type="http://schemas.openxmlformats.org/officeDocument/2006/relationships/image" Target="../media/image15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4" Type="http://schemas.openxmlformats.org/officeDocument/2006/relationships/image" Target="../media/image81.emf"/><Relationship Id="rId5" Type="http://schemas.openxmlformats.org/officeDocument/2006/relationships/image" Target="../media/image82.emf"/><Relationship Id="rId6" Type="http://schemas.openxmlformats.org/officeDocument/2006/relationships/image" Target="../media/image83.emf"/><Relationship Id="rId1" Type="http://schemas.openxmlformats.org/officeDocument/2006/relationships/image" Target="../media/image78.emf"/><Relationship Id="rId2" Type="http://schemas.openxmlformats.org/officeDocument/2006/relationships/image" Target="../media/image7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Relationship Id="rId2" Type="http://schemas.openxmlformats.org/officeDocument/2006/relationships/image" Target="../media/image1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9.emf"/><Relationship Id="rId1" Type="http://schemas.openxmlformats.org/officeDocument/2006/relationships/image" Target="../media/image26.emf"/><Relationship Id="rId2" Type="http://schemas.openxmlformats.org/officeDocument/2006/relationships/image" Target="../media/image2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Relationship Id="rId2" Type="http://schemas.openxmlformats.org/officeDocument/2006/relationships/image" Target="../media/image3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Relationship Id="rId2" Type="http://schemas.openxmlformats.org/officeDocument/2006/relationships/image" Target="../media/image54.emf"/><Relationship Id="rId3" Type="http://schemas.openxmlformats.org/officeDocument/2006/relationships/image" Target="../media/image55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95DC2F-8B2A-B340-8ECD-024226D8D4AA}" type="datetimeFigureOut">
              <a:rPr lang="en-US" smtClean="0"/>
              <a:t>05/03/16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1C345B-94E5-B549-96C3-33BB1C283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34651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F538C3-D9A4-4F49-86DB-35848AE62262}" type="datetimeFigureOut">
              <a:rPr lang="en-US" smtClean="0"/>
              <a:t>05/03/16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94A2EA-4611-2844-B6FF-6A162871EF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7721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 When I child gets a present she/he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first checks how big is the box, which is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Analogues to the our measurement of the electromagnetic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formfactors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and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Determination of the radii. Then applies some pressure to the sides to see,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If the box is hard or is again a sweater, which would correspond to measurements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Of the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polarizabilities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. In the third part he then shakes the box to get a filing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What is inside, which is analogous to our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measuremnts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of the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exiited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states of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The nucleons and in the last part he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finaly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opens the present and checks what is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Inside. This last part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coresponds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to the physics dedicated to determining the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parton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Distributions and investigation of spin properties etc. Our S1 project deals only with the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First part of the story and tries to understand the electromagnetic properties of the nucleon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From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varius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different perspectives.   </a:t>
            </a:r>
            <a:endParaRPr lang="en-US" dirty="0" smtClean="0">
              <a:ea typeface="ＭＳ Ｐゴシック" pitchFamily="-100" charset="-128"/>
              <a:cs typeface="ＭＳ Ｐゴシック" pitchFamily="-100" charset="-128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59FA668-CBA1-8441-A92E-379FD8E4D4BD}" type="slidenum">
              <a:rPr lang="en-US" smtClean="0">
                <a:latin typeface="Comic Sans MS" pitchFamily="-100" charset="0"/>
              </a:rPr>
              <a:pPr/>
              <a:t>2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… we get a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mean spectroscopic shown here, and you can see that the result </a:t>
            </a:r>
          </a:p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Is consistent with the value from the scattering experiments. What people</a:t>
            </a:r>
          </a:p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Do next is they combine the results of both types of experiments and </a:t>
            </a:r>
          </a:p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Calculate the so called accepted or CODATA value for the radius, that is </a:t>
            </a:r>
          </a:p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Shown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sith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the orange line.  And this was the status until until 2010, when </a:t>
            </a:r>
          </a:p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A new spectroscopic measurement with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muonic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hydrogen was presented. </a:t>
            </a: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537CC5D-0703-624D-9CBC-FDB4068E6D18}" type="slidenum">
              <a:rPr lang="en-US" smtClean="0">
                <a:latin typeface="Comic Sans MS" pitchFamily="-100" charset="0"/>
              </a:rPr>
              <a:pPr/>
              <a:t>12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Using </a:t>
            </a:r>
            <a:r>
              <a:rPr lang="en-US" dirty="0" err="1" smtClean="0">
                <a:ea typeface="ＭＳ Ｐゴシック" pitchFamily="-100" charset="-128"/>
                <a:cs typeface="ＭＳ Ｐゴシック" pitchFamily="-100" charset="-128"/>
              </a:rPr>
              <a:t>Muons</a:t>
            </a: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 instead of electrons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for the lamb shift measurements makes a huge difference. </a:t>
            </a:r>
            <a:endParaRPr lang="en-US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pPr>
              <a:lnSpc>
                <a:spcPct val="90000"/>
              </a:lnSpc>
            </a:pP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Being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</a:t>
            </a: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200x heavier than electrons, puts them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</a:t>
            </a: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 on a much smaller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Orbit around the proton. This increases the overlap between the proton and the </a:t>
            </a:r>
            <a:r>
              <a:rPr lang="en-US" dirty="0" err="1" smtClean="0">
                <a:ea typeface="ＭＳ Ｐゴシック" pitchFamily="-100" charset="-128"/>
                <a:cs typeface="ＭＳ Ｐゴシック" pitchFamily="-100" charset="-128"/>
              </a:rPr>
              <a:t>muon</a:t>
            </a: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, 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Significantly amplifies the lamb shift effect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and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alows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for a very precise measurement of </a:t>
            </a:r>
          </a:p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The effect. </a:t>
            </a:r>
            <a:endParaRPr lang="en-US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pPr>
              <a:lnSpc>
                <a:spcPct val="90000"/>
              </a:lnSpc>
            </a:pPr>
            <a:endParaRPr lang="en-US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pPr>
              <a:lnSpc>
                <a:spcPct val="90000"/>
              </a:lnSpc>
            </a:pP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The effect can be best observed in the 2S to 2P transition, for which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The full QED calculation, </a:t>
            </a:r>
            <a:r>
              <a:rPr lang="en-US" dirty="0" err="1" smtClean="0">
                <a:ea typeface="ＭＳ Ｐゴシック" pitchFamily="-100" charset="-128"/>
                <a:cs typeface="ＭＳ Ｐゴシック" pitchFamily="-100" charset="-128"/>
              </a:rPr>
              <a:t>Ect</a:t>
            </a: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 predicts the following energy difference.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</a:t>
            </a: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The relative 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Contribution of the proton finite size  terms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here even smaller, but all together is </a:t>
            </a:r>
          </a:p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Effect much larger and allows for much better determination of the proton charge radius. </a:t>
            </a:r>
            <a:endParaRPr lang="en-US" dirty="0" smtClean="0">
              <a:ea typeface="ＭＳ Ｐゴシック" pitchFamily="-100" charset="-128"/>
              <a:cs typeface="ＭＳ Ｐゴシック" pitchFamily="-100" charset="-128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2F4E4B9-8411-A549-AE9D-8761986FCB47}" type="slidenum">
              <a:rPr lang="en-US" smtClean="0">
                <a:latin typeface="Comic Sans MS" pitchFamily="-100" charset="0"/>
              </a:rPr>
              <a:pPr/>
              <a:t>13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First spectroscopic  measurement of the </a:t>
            </a:r>
            <a:r>
              <a:rPr lang="en-US" dirty="0" err="1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MuH</a:t>
            </a:r>
            <a:r>
              <a:rPr lang="en-US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was done the PSI,</a:t>
            </a:r>
            <a:r>
              <a:rPr lang="en-US" baseline="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</a:p>
          <a:p>
            <a:r>
              <a:rPr lang="en-US" baseline="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Where </a:t>
            </a:r>
            <a:r>
              <a:rPr lang="en-US" baseline="0" dirty="0" err="1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muonic</a:t>
            </a:r>
            <a:r>
              <a:rPr lang="en-US" baseline="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beam in combination with H target was used to</a:t>
            </a:r>
          </a:p>
          <a:p>
            <a:r>
              <a:rPr lang="en-US" baseline="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Generate atoms of </a:t>
            </a:r>
            <a:r>
              <a:rPr lang="en-US" baseline="0" dirty="0" err="1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muonic</a:t>
            </a:r>
            <a:r>
              <a:rPr lang="en-US" baseline="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hydrogen in the excited 2S level. </a:t>
            </a:r>
            <a:endParaRPr lang="en-US" dirty="0" smtClean="0">
              <a:solidFill>
                <a:schemeClr val="accent2"/>
              </a:solidFill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spcAft>
                <a:spcPts val="1703"/>
              </a:spcAft>
            </a:pPr>
            <a:r>
              <a:rPr lang="en-US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Then</a:t>
            </a:r>
            <a:r>
              <a:rPr lang="en-US" baseline="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a</a:t>
            </a:r>
            <a:r>
              <a:rPr lang="en-US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  <a:r>
              <a:rPr lang="en-US" dirty="0" smtClean="0">
                <a:solidFill>
                  <a:srgbClr val="0080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tunable pulsed laser was</a:t>
            </a:r>
            <a:r>
              <a:rPr lang="en-US" baseline="0" dirty="0" smtClean="0">
                <a:solidFill>
                  <a:srgbClr val="0080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  <a:r>
              <a:rPr lang="en-US" dirty="0" smtClean="0">
                <a:solidFill>
                  <a:srgbClr val="0080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used to excite these states to </a:t>
            </a:r>
          </a:p>
          <a:p>
            <a:pPr>
              <a:spcAft>
                <a:spcPts val="1703"/>
              </a:spcAft>
            </a:pPr>
            <a:r>
              <a:rPr lang="en-US" dirty="0" smtClean="0">
                <a:solidFill>
                  <a:srgbClr val="0080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2P state. If the frequency of the laser</a:t>
            </a:r>
            <a:r>
              <a:rPr lang="en-US" baseline="0" dirty="0" smtClean="0">
                <a:solidFill>
                  <a:srgbClr val="0080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  <a:r>
              <a:rPr lang="en-US" dirty="0" smtClean="0">
                <a:solidFill>
                  <a:srgbClr val="0080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Was right, and the transition </a:t>
            </a:r>
          </a:p>
          <a:p>
            <a:pPr>
              <a:spcAft>
                <a:spcPts val="1703"/>
              </a:spcAft>
            </a:pPr>
            <a:r>
              <a:rPr lang="en-US" dirty="0" smtClean="0">
                <a:solidFill>
                  <a:srgbClr val="0080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was successful, the </a:t>
            </a:r>
            <a:r>
              <a:rPr lang="en-US" dirty="0" smtClean="0">
                <a:solidFill>
                  <a:srgbClr val="FF00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2P states de-excite emitting 1.9keV X-rays, </a:t>
            </a:r>
          </a:p>
          <a:p>
            <a:pPr>
              <a:spcAft>
                <a:spcPts val="1703"/>
              </a:spcAft>
            </a:pPr>
            <a:r>
              <a:rPr lang="en-US" dirty="0" smtClean="0">
                <a:solidFill>
                  <a:srgbClr val="FF00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which are then detected by the  LAAPD.</a:t>
            </a:r>
          </a:p>
          <a:p>
            <a:pPr>
              <a:spcAft>
                <a:spcPts val="1703"/>
              </a:spcAft>
            </a:pPr>
            <a:endParaRPr lang="en-US" u="sng" dirty="0" smtClean="0">
              <a:solidFill>
                <a:srgbClr val="FF0000"/>
              </a:solidFill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spcAft>
                <a:spcPts val="1703"/>
              </a:spcAft>
            </a:pPr>
            <a:endParaRPr lang="en-US" u="sng" dirty="0" smtClean="0">
              <a:solidFill>
                <a:srgbClr val="FF0000"/>
              </a:solidFill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spcAft>
                <a:spcPts val="1703"/>
              </a:spcAft>
            </a:pPr>
            <a:endParaRPr lang="en-US" u="sng" dirty="0" smtClean="0">
              <a:solidFill>
                <a:srgbClr val="FF0000"/>
              </a:solidFill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spcAft>
                <a:spcPts val="1703"/>
              </a:spcAft>
            </a:pPr>
            <a:endParaRPr lang="en-US" u="sng" dirty="0" smtClean="0">
              <a:solidFill>
                <a:srgbClr val="FF0000"/>
              </a:solidFill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spcAft>
                <a:spcPts val="1703"/>
              </a:spcAft>
            </a:pPr>
            <a:endParaRPr lang="en-US" u="sng" dirty="0" smtClean="0">
              <a:solidFill>
                <a:srgbClr val="FF0000"/>
              </a:solidFill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spcAft>
                <a:spcPts val="1703"/>
              </a:spcAft>
            </a:pPr>
            <a:endParaRPr lang="en-US" u="sng" dirty="0" smtClean="0">
              <a:solidFill>
                <a:srgbClr val="FF0000"/>
              </a:solidFill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spcAft>
                <a:spcPts val="1703"/>
              </a:spcAft>
            </a:pPr>
            <a:endParaRPr lang="en-US" u="sng" dirty="0" smtClean="0">
              <a:solidFill>
                <a:srgbClr val="FF0000"/>
              </a:solidFill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spcAft>
                <a:spcPts val="1703"/>
              </a:spcAft>
            </a:pPr>
            <a:endParaRPr lang="en-US" u="sng" dirty="0" smtClean="0">
              <a:solidFill>
                <a:srgbClr val="FF0000"/>
              </a:solidFill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spcAft>
                <a:spcPts val="1703"/>
              </a:spcAft>
            </a:pPr>
            <a:endParaRPr lang="en-US" u="sng" dirty="0" smtClean="0">
              <a:solidFill>
                <a:srgbClr val="FF0000"/>
              </a:solidFill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15BBAC9-5FEC-0C40-9A66-ED966872A7C3}" type="slidenum">
              <a:rPr lang="en-US" smtClean="0">
                <a:latin typeface="Comic Sans MS" pitchFamily="-100" charset="0"/>
              </a:rPr>
              <a:pPr/>
              <a:t>14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… if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we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comapre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it to the previous results</a:t>
            </a: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  is 4% or 8sigma 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smaller than the CODATA value. 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And the question, which attracted </a:t>
            </a:r>
          </a:p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A huge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interrest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of physics community,  now is, </a:t>
            </a: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where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Does this difference in radii come from? </a:t>
            </a:r>
          </a:p>
          <a:p>
            <a:pPr>
              <a:lnSpc>
                <a:spcPct val="90000"/>
              </a:lnSpc>
            </a:pPr>
            <a:endParaRPr lang="en-US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pPr>
              <a:lnSpc>
                <a:spcPct val="90000"/>
              </a:lnSpc>
            </a:pP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A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possible scenario would be that there is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sometrhing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wrong with </a:t>
            </a:r>
          </a:p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The QED calculations, that combine the measured frequency and </a:t>
            </a:r>
          </a:p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And the radius. </a:t>
            </a:r>
            <a:endParaRPr lang="en-US" dirty="0" smtClean="0">
              <a:ea typeface="ＭＳ Ｐゴシック" pitchFamily="-100" charset="-128"/>
              <a:cs typeface="ＭＳ Ｐゴシック" pitchFamily="-100" charset="-128"/>
            </a:endParaRP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51A7AC8-5B55-EF42-87D5-13A1B62B6E85}" type="slidenum">
              <a:rPr lang="en-US" smtClean="0">
                <a:latin typeface="Comic Sans MS" pitchFamily="-100" charset="0"/>
              </a:rPr>
              <a:pPr/>
              <a:t>15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So, could it be, that there is a term missing in the calculation? Since the the lepton </a:t>
            </a:r>
          </a:p>
          <a:p>
            <a:pPr>
              <a:defRPr/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Corrections to the leasing diagram are well known and calculated by different </a:t>
            </a:r>
          </a:p>
          <a:p>
            <a:pPr>
              <a:defRPr/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Groups, the diagram, that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coould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contribute the missing 320ueV is the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hadronic</a:t>
            </a:r>
            <a:endParaRPr lang="en-US" baseline="0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pPr>
              <a:defRPr/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Two photon exchange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diargam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.  </a:t>
            </a: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And here comes in the first contribution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of the S1 </a:t>
            </a:r>
          </a:p>
          <a:p>
            <a:pPr>
              <a:defRPr/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project and our theoretical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collegaues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(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especiall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M. Gorstein), Who evaluated the </a:t>
            </a:r>
          </a:p>
          <a:p>
            <a:pPr>
              <a:defRPr/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contribution of this two photon exchange diagrams. Unfortunately, they determined, </a:t>
            </a:r>
          </a:p>
          <a:p>
            <a:pPr>
              <a:defRPr/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That this diagram contributes only 30ueV, which is 10x smaller than what we need,</a:t>
            </a:r>
          </a:p>
          <a:p>
            <a:pPr>
              <a:defRPr/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And means that a missing term in calculation could also not be the answer. </a:t>
            </a:r>
          </a:p>
          <a:p>
            <a:pPr>
              <a:defRPr/>
            </a:pPr>
            <a:endParaRPr lang="en-US" baseline="0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pPr>
              <a:defRPr/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And this now brings us to more exotic potential explanations.   </a:t>
            </a:r>
            <a:endParaRPr lang="en-US" dirty="0" smtClean="0">
              <a:ea typeface="ＭＳ Ｐゴシック" pitchFamily="-100" charset="-128"/>
              <a:cs typeface="ＭＳ Ｐゴシック" pitchFamily="-100" charset="-128"/>
            </a:endParaRP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51A7AC8-5B55-EF42-87D5-13A1B62B6E85}" type="slidenum">
              <a:rPr lang="en-US" smtClean="0">
                <a:latin typeface="Comic Sans MS" pitchFamily="-100" charset="0"/>
              </a:rPr>
              <a:pPr/>
              <a:t>16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… and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the </a:t>
            </a: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 first experiment, which will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try to provide better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contraints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on the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Lepton universality is the </a:t>
            </a:r>
            <a:r>
              <a:rPr lang="en-US" dirty="0" err="1" smtClean="0">
                <a:ea typeface="ＭＳ Ｐゴシック" pitchFamily="-100" charset="-128"/>
                <a:cs typeface="ＭＳ Ｐゴシック" pitchFamily="-100" charset="-128"/>
              </a:rPr>
              <a:t>Muon</a:t>
            </a: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 Scattering experiment or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</a:t>
            </a: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MUSE.</a:t>
            </a:r>
          </a:p>
          <a:p>
            <a:pPr>
              <a:lnSpc>
                <a:spcPct val="90000"/>
              </a:lnSpc>
            </a:pPr>
            <a:endParaRPr lang="en-US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pPr>
              <a:lnSpc>
                <a:spcPct val="90000"/>
              </a:lnSpc>
            </a:pP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The experiment aims to measure </a:t>
            </a:r>
            <a:r>
              <a:rPr lang="en-US" dirty="0" err="1" smtClean="0">
                <a:ea typeface="ＭＳ Ｐゴシック" pitchFamily="-100" charset="-128"/>
                <a:cs typeface="ＭＳ Ｐゴシック" pitchFamily="-100" charset="-128"/>
              </a:rPr>
              <a:t>poton</a:t>
            </a: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 charge  form-factor with 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Both mu and electron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</a:t>
            </a: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beam of both polarities with precision better 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than 1% and for Q2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</a:t>
            </a: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As low as 2E-3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. </a:t>
            </a: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This will give them 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Ability to directly test the mu-e 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Universality, study the two photon exchange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effects and of course</a:t>
            </a:r>
          </a:p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Provide the missing counterweight to the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uH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lamb shift measurement, </a:t>
            </a:r>
          </a:p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By determining the radius from the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muon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scattering experiment. </a:t>
            </a:r>
            <a:endParaRPr lang="en-US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pPr>
              <a:lnSpc>
                <a:spcPct val="90000"/>
              </a:lnSpc>
            </a:pPr>
            <a:endParaRPr lang="en-US" dirty="0" smtClean="0">
              <a:ea typeface="ＭＳ Ｐゴシック" pitchFamily="-100" charset="-128"/>
              <a:cs typeface="ＭＳ Ｐゴシック" pitchFamily="-100" charset="-128"/>
            </a:endParaRPr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9051193-6E5A-5F4C-819F-5ACB34D2D85F}" type="slidenum">
              <a:rPr lang="en-US" smtClean="0">
                <a:latin typeface="Comic Sans MS" pitchFamily="-100" charset="0"/>
              </a:rPr>
              <a:pPr/>
              <a:t>17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… and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the </a:t>
            </a: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 first experiment, which will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try to provide better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contraints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on the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Lepton universality is the </a:t>
            </a:r>
            <a:r>
              <a:rPr lang="en-US" dirty="0" err="1" smtClean="0">
                <a:ea typeface="ＭＳ Ｐゴシック" pitchFamily="-100" charset="-128"/>
                <a:cs typeface="ＭＳ Ｐゴシック" pitchFamily="-100" charset="-128"/>
              </a:rPr>
              <a:t>Muon</a:t>
            </a: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 Scattering experiment or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</a:t>
            </a: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MUSE.</a:t>
            </a:r>
          </a:p>
          <a:p>
            <a:pPr>
              <a:lnSpc>
                <a:spcPct val="90000"/>
              </a:lnSpc>
            </a:pPr>
            <a:endParaRPr lang="en-US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pPr>
              <a:lnSpc>
                <a:spcPct val="90000"/>
              </a:lnSpc>
            </a:pP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The experiment aims to measure </a:t>
            </a:r>
            <a:r>
              <a:rPr lang="en-US" dirty="0" err="1" smtClean="0">
                <a:ea typeface="ＭＳ Ｐゴシック" pitchFamily="-100" charset="-128"/>
                <a:cs typeface="ＭＳ Ｐゴシック" pitchFamily="-100" charset="-128"/>
              </a:rPr>
              <a:t>poton</a:t>
            </a: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 charge  form-factor with 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Both mu and electron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</a:t>
            </a: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beam of both polarities with precision better 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than 1% and for Q2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</a:t>
            </a: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As low as 2E-3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. </a:t>
            </a: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This will give them 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Ability to directly test the mu-e 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Universality, study the two photon exchange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effects and of course</a:t>
            </a:r>
          </a:p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Provide the missing counterweight to the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uH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lamb shift measurement, </a:t>
            </a:r>
          </a:p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By determining the radius from the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muon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scattering experiment. </a:t>
            </a:r>
            <a:endParaRPr lang="en-US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pPr>
              <a:lnSpc>
                <a:spcPct val="90000"/>
              </a:lnSpc>
            </a:pPr>
            <a:endParaRPr lang="en-US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pPr>
              <a:lnSpc>
                <a:spcPct val="90000"/>
              </a:lnSpc>
            </a:pP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The </a:t>
            </a: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experiment will be performed  between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2018 and 2020 </a:t>
            </a: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at PSI,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where they will use </a:t>
            </a:r>
          </a:p>
          <a:p>
            <a:pPr>
              <a:lnSpc>
                <a:spcPct val="90000"/>
              </a:lnSpc>
            </a:pP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Muonic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beam in combination with the LH2 target. For the measurements of the </a:t>
            </a:r>
          </a:p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Cross-section,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thew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consider a non magnetic setup, where they will use GEMs </a:t>
            </a:r>
          </a:p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To monitor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positionand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direction if the beam, and wire chambers and scintillators</a:t>
            </a:r>
          </a:p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For detecting scattered particles. </a:t>
            </a:r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62D8394-2592-B440-A262-8BE8018174FB}" type="slidenum">
              <a:rPr lang="en-US" smtClean="0">
                <a:latin typeface="Comic Sans MS" pitchFamily="-100" charset="0"/>
              </a:rPr>
              <a:pPr/>
              <a:t>18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As I mentioned before, to determine the radius, we need to </a:t>
            </a:r>
          </a:p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Know the derivative at Q2=0, while we have data only until 4E-3. </a:t>
            </a:r>
          </a:p>
          <a:p>
            <a:pPr>
              <a:lnSpc>
                <a:spcPct val="90000"/>
              </a:lnSpc>
            </a:pPr>
            <a:endParaRPr lang="en-US" baseline="0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So, what if there is a hidden structure in the region that has not </a:t>
            </a:r>
          </a:p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Been investigated yet</a:t>
            </a: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, that would cause different initial slope and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Change the radius.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</a:t>
            </a: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Of course the problem of these measurements is,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that this Q2 region is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Experimentaly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extremely hard to reach, </a:t>
            </a:r>
          </a:p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requiring some novel approaches  And ideas to investigate this </a:t>
            </a:r>
          </a:p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region. 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 </a:t>
            </a:r>
          </a:p>
          <a:p>
            <a:pPr>
              <a:lnSpc>
                <a:spcPct val="90000"/>
              </a:lnSpc>
            </a:pPr>
            <a:endParaRPr lang="en-US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pPr>
              <a:lnSpc>
                <a:spcPct val="90000"/>
              </a:lnSpc>
            </a:pP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 </a:t>
            </a:r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629C3EC-615D-8F4B-8FD2-844C31E0CDC5}" type="slidenum">
              <a:rPr lang="en-US" smtClean="0">
                <a:latin typeface="Comic Sans MS" pitchFamily="-100" charset="0"/>
              </a:rPr>
              <a:pPr/>
              <a:t>19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The first such experiment, that will be able to reach smaller Q2 is the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err="1" smtClean="0"/>
              <a:t>Prad</a:t>
            </a:r>
            <a:r>
              <a:rPr lang="en-US" baseline="0" dirty="0" smtClean="0"/>
              <a:t> experiment at </a:t>
            </a:r>
            <a:r>
              <a:rPr lang="en-US" baseline="0" dirty="0" err="1" smtClean="0"/>
              <a:t>Jlab</a:t>
            </a:r>
            <a:r>
              <a:rPr lang="en-US" baseline="0" dirty="0" smtClean="0"/>
              <a:t>. The experiment will be performed at Hall-B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In 2016 and will use </a:t>
            </a:r>
            <a:r>
              <a:rPr lang="en-US" dirty="0" smtClean="0"/>
              <a:t>a </a:t>
            </a:r>
            <a:r>
              <a:rPr lang="en-US" dirty="0" err="1" smtClean="0"/>
              <a:t>windowsless</a:t>
            </a:r>
            <a:r>
              <a:rPr lang="en-US" dirty="0" smtClean="0"/>
              <a:t> </a:t>
            </a:r>
            <a:r>
              <a:rPr lang="en-US" dirty="0" err="1" smtClean="0"/>
              <a:t>gasous</a:t>
            </a:r>
            <a:r>
              <a:rPr lang="en-US" dirty="0" smtClean="0"/>
              <a:t> target and a highly segmented 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forward angle calorimeter. This </a:t>
            </a:r>
            <a:r>
              <a:rPr lang="en-US" dirty="0" err="1" smtClean="0"/>
              <a:t>magneticspectrometer</a:t>
            </a:r>
            <a:r>
              <a:rPr lang="en-US" dirty="0" smtClean="0"/>
              <a:t> free approach 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allows them to reach extremely small scattering </a:t>
            </a:r>
            <a:r>
              <a:rPr lang="en-US" baseline="0" dirty="0" smtClean="0"/>
              <a:t> </a:t>
            </a:r>
            <a:r>
              <a:rPr lang="en-US" dirty="0" smtClean="0"/>
              <a:t>Angles and consequently 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measure FF at Q2 as low as 10-4. </a:t>
            </a:r>
          </a:p>
          <a:p>
            <a:pPr>
              <a:lnSpc>
                <a:spcPct val="90000"/>
              </a:lnSpc>
              <a:defRPr/>
            </a:pPr>
            <a:endParaRPr lang="en-US" dirty="0" smtClean="0"/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The experiment was fully</a:t>
            </a:r>
            <a:r>
              <a:rPr lang="en-US" baseline="0" dirty="0" smtClean="0"/>
              <a:t> </a:t>
            </a:r>
            <a:r>
              <a:rPr lang="en-US" dirty="0" smtClean="0"/>
              <a:t>Approved by PAC and is scheduled to run in Hall-B in 2016.</a:t>
            </a:r>
          </a:p>
          <a:p>
            <a:pPr>
              <a:lnSpc>
                <a:spcPct val="90000"/>
              </a:lnSpc>
              <a:defRPr/>
            </a:pPr>
            <a:endParaRPr lang="en-US" dirty="0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C052452-930F-ED4E-910C-1057434DFB08}" type="slidenum">
              <a:rPr lang="en-US" smtClean="0">
                <a:latin typeface="Comic Sans MS" pitchFamily="-100" charset="0"/>
              </a:rPr>
              <a:pPr/>
              <a:t>20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dirty="0" smtClean="0"/>
              <a:t>A special thing about this experiment is, that simultaneously</a:t>
            </a:r>
            <a:r>
              <a:rPr lang="en-US" baseline="0" dirty="0" smtClean="0"/>
              <a:t> with the measurement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Of the elastic cross-section, they will also measure the Moeller cross section,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Which is theoretically well understood understood and could be used for absolute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Normalization of the cross-section. </a:t>
            </a:r>
          </a:p>
          <a:p>
            <a:pPr>
              <a:lnSpc>
                <a:spcPct val="90000"/>
              </a:lnSpc>
              <a:defRPr/>
            </a:pPr>
            <a:endParaRPr lang="en-US" baseline="0" dirty="0" smtClean="0"/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The benefit of such approach is that all the problems related to the determination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Of the Luminosity </a:t>
            </a:r>
            <a:r>
              <a:rPr lang="en-US" baseline="0" dirty="0" err="1" smtClean="0"/>
              <a:t>dissapear</a:t>
            </a:r>
            <a:r>
              <a:rPr lang="en-US" baseline="0" dirty="0" smtClean="0"/>
              <a:t>, leaving them only with the uncertainties related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To the detector efficiencies and acceptance. However, if they decide to run such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That only single Moeller electron is detected, than even these uncertainties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err="1" smtClean="0"/>
              <a:t>Dissapear</a:t>
            </a:r>
            <a:r>
              <a:rPr lang="en-US" baseline="0" dirty="0" smtClean="0"/>
              <a:t>, offering them a nice chance for a very precise measurement of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The form factor with a sub percent uncertainty. </a:t>
            </a:r>
            <a:endParaRPr lang="en-US" dirty="0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102758B-3054-844B-AEF9-3DCA87E3E429}" type="slidenum">
              <a:rPr lang="en-US" smtClean="0">
                <a:latin typeface="Comic Sans MS" pitchFamily="-100" charset="0"/>
              </a:rPr>
              <a:pPr/>
              <a:t>21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… written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here. This formula is nice because directly shows the beauty of the  experiments</a:t>
            </a:r>
          </a:p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With the electrons. The lepton part of the interaction is exactly calculable and is contained</a:t>
            </a:r>
          </a:p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Inside the Mott cross section, thus gives us the direct insight into the electromagnetic</a:t>
            </a:r>
          </a:p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Properties of the nucleons, which is contained inside the two Sachs form-factors GE and GM.</a:t>
            </a:r>
          </a:p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They carry information about the charge and magnetization distributions inside the nucleons</a:t>
            </a:r>
          </a:p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and depend only on the Q2, which is the square of the four momentum transferred to the nucleon. </a:t>
            </a:r>
          </a:p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Here tau is a simple kinematic factor, while epsilon represents size of the longitudinal polarization</a:t>
            </a:r>
          </a:p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Of the virtual photon.  </a:t>
            </a:r>
          </a:p>
          <a:p>
            <a:pPr>
              <a:lnSpc>
                <a:spcPct val="90000"/>
              </a:lnSpc>
            </a:pPr>
            <a:endParaRPr lang="en-US" baseline="0" dirty="0" smtClean="0">
              <a:ea typeface="ＭＳ Ｐゴシック" pitchFamily="-100" charset="-128"/>
              <a:cs typeface="ＭＳ Ｐゴシック" pitchFamily="-100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19F387F-A906-0D47-A7D6-1465E2CBD233}" type="slidenum">
              <a:rPr lang="en-US" smtClean="0">
                <a:latin typeface="Comic Sans MS" pitchFamily="-100" charset="0"/>
              </a:rPr>
              <a:pPr/>
              <a:t>4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The second experiment, that aims to investigate the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proton charge form-factor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At very low Q2 is the ISR experiment, that is already being performed at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MAMI. The idea of this experiment is to try to reach this region by exploiting  the information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stored in The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radiative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tail of the elastic peak.  In particular, we are interested in the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Processes, where electron emits photon before interacting With the proton. This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Lowers its momentum and allows us to  probe protons structure at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Momenta which are much smaller than minimal available elastic setting. 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In other words, this means, that the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radiative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tail contains the information about charge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form factors at smaller Q*2 than in the elastic peak, and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We are now trying to reach it.  </a:t>
            </a:r>
          </a:p>
          <a:p>
            <a:endParaRPr lang="en-US" baseline="0" dirty="0" smtClean="0">
              <a:ea typeface="ＭＳ Ｐゴシック" pitchFamily="-100" charset="-128"/>
              <a:cs typeface="ＭＳ Ｐゴシック" pitchFamily="-100" charset="-128"/>
            </a:endParaRP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A6343C0-F834-3D4F-A14C-A76038F1DC70}" type="slidenum">
              <a:rPr lang="en-US" smtClean="0">
                <a:latin typeface="Comic Sans MS" pitchFamily="-100" charset="0"/>
              </a:rPr>
              <a:pPr/>
              <a:t>22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Of course, is the ISR diagram not the only diagram that contributes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to the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radiative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tail, but is accompanied by the other three leading order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Diagrams and many different higher order corrections, which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camuflage</a:t>
            </a:r>
            <a:endParaRPr lang="en-US" baseline="0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The extraction of The Form-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factos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. Therefore, to reach precise information on the form factor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At low Q2, the experimental data need to be studied in conjunction with a simulation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That encompasses a detailed description of all relevant diagrams, which makes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This project a joint operation of the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experimentalits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who did the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measuements</a:t>
            </a:r>
            <a:endParaRPr lang="en-US" baseline="0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And theorists that performed the calculations.  </a:t>
            </a:r>
          </a:p>
          <a:p>
            <a:endParaRPr lang="en-US" baseline="0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endParaRPr lang="en-US" baseline="0" dirty="0" smtClean="0">
              <a:ea typeface="ＭＳ Ｐゴシック" pitchFamily="-100" charset="-128"/>
              <a:cs typeface="ＭＳ Ｐゴシック" pitchFamily="-100" charset="-128"/>
            </a:endParaRP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E806E32-68AE-2B46-9C60-15D66B6B7EF4}" type="slidenum">
              <a:rPr lang="en-US" smtClean="0">
                <a:latin typeface="Comic Sans MS" pitchFamily="-100" charset="0"/>
              </a:rPr>
              <a:pPr/>
              <a:t>23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  <a:normAutofit fontScale="62500" lnSpcReduction="20000"/>
          </a:bodyPr>
          <a:lstStyle/>
          <a:p>
            <a:pPr>
              <a:defRPr/>
            </a:pPr>
            <a:r>
              <a:rPr lang="en-US" sz="1000" dirty="0"/>
              <a:t>The measurements for this experiment  </a:t>
            </a:r>
            <a:r>
              <a:rPr lang="en-US" sz="1000" dirty="0" err="1"/>
              <a:t>wereperformed</a:t>
            </a:r>
            <a:r>
              <a:rPr lang="en-US" sz="1000" dirty="0"/>
              <a:t> in 2013 and today we Have </a:t>
            </a:r>
          </a:p>
          <a:p>
            <a:pPr>
              <a:defRPr/>
            </a:pPr>
            <a:r>
              <a:rPr lang="en-US" sz="1000" dirty="0"/>
              <a:t>first preliminary results, for the </a:t>
            </a:r>
            <a:r>
              <a:rPr lang="en-US" sz="1000" dirty="0" err="1"/>
              <a:t>highers</a:t>
            </a:r>
            <a:r>
              <a:rPr lang="en-US" sz="1000" dirty="0"/>
              <a:t> energy settings, where</a:t>
            </a:r>
          </a:p>
          <a:p>
            <a:pPr>
              <a:defRPr/>
            </a:pPr>
            <a:r>
              <a:rPr lang="en-US" sz="1000" dirty="0"/>
              <a:t>Form-factors are already known.  What you see here is The </a:t>
            </a:r>
          </a:p>
          <a:p>
            <a:pPr>
              <a:defRPr/>
            </a:pPr>
            <a:r>
              <a:rPr lang="en-US" sz="1000" dirty="0"/>
              <a:t>Comparison between the data shown with black Points and simulation in </a:t>
            </a:r>
          </a:p>
          <a:p>
            <a:pPr>
              <a:defRPr/>
            </a:pPr>
            <a:r>
              <a:rPr lang="en-US" sz="1000" dirty="0"/>
              <a:t>blue that was run with </a:t>
            </a:r>
            <a:r>
              <a:rPr lang="en-US" sz="1000" dirty="0" err="1"/>
              <a:t>bernauers</a:t>
            </a:r>
            <a:r>
              <a:rPr lang="en-US" sz="1000" dirty="0"/>
              <a:t> parameterization of the form-factors. In </a:t>
            </a:r>
          </a:p>
          <a:p>
            <a:pPr>
              <a:defRPr/>
            </a:pPr>
            <a:r>
              <a:rPr lang="en-US" sz="1000" dirty="0"/>
              <a:t>the analysis we also considered effects of the pion production </a:t>
            </a:r>
          </a:p>
          <a:p>
            <a:pPr>
              <a:defRPr/>
            </a:pPr>
            <a:r>
              <a:rPr lang="en-US" sz="1000" dirty="0"/>
              <a:t>processes via Maid model and The residual contributions of the target </a:t>
            </a:r>
          </a:p>
          <a:p>
            <a:pPr>
              <a:defRPr/>
            </a:pPr>
            <a:r>
              <a:rPr lang="en-US" sz="1000" dirty="0"/>
              <a:t>walls which contribute Due to finite resolution of the spectrometers.</a:t>
            </a:r>
          </a:p>
          <a:p>
            <a:pPr>
              <a:defRPr/>
            </a:pPr>
            <a:r>
              <a:rPr lang="en-US" sz="1000" dirty="0"/>
              <a:t>Now if we calculate the relative difference between the two, we see, that </a:t>
            </a:r>
          </a:p>
          <a:p>
            <a:pPr>
              <a:defRPr/>
            </a:pPr>
            <a:r>
              <a:rPr lang="en-US" sz="1000" dirty="0"/>
              <a:t>We get a </a:t>
            </a:r>
            <a:r>
              <a:rPr lang="en-US" sz="1000" dirty="0" err="1"/>
              <a:t>subpercent</a:t>
            </a:r>
            <a:r>
              <a:rPr lang="en-US" sz="1000" dirty="0"/>
              <a:t> agreement between the data and simulation, which </a:t>
            </a:r>
          </a:p>
          <a:p>
            <a:pPr>
              <a:defRPr/>
            </a:pPr>
            <a:r>
              <a:rPr lang="en-US" sz="1000" dirty="0"/>
              <a:t>Validates our ISR approach and gives us confidence, that we can do this </a:t>
            </a:r>
          </a:p>
          <a:p>
            <a:pPr>
              <a:defRPr/>
            </a:pPr>
            <a:r>
              <a:rPr lang="en-US" sz="1000" dirty="0"/>
              <a:t>Successfully also in the region of the momenta, that has not been </a:t>
            </a:r>
          </a:p>
          <a:p>
            <a:pPr>
              <a:defRPr/>
            </a:pPr>
            <a:r>
              <a:rPr lang="en-US" sz="1000" dirty="0"/>
              <a:t>investigated yet. </a:t>
            </a:r>
          </a:p>
          <a:p>
            <a:pPr>
              <a:defRPr/>
            </a:pPr>
            <a:endParaRPr lang="en-US" sz="1000" dirty="0"/>
          </a:p>
          <a:p>
            <a:pPr>
              <a:defRPr/>
            </a:pPr>
            <a:r>
              <a:rPr lang="en-US" sz="1000" dirty="0"/>
              <a:t>Of course, the question is, what about the measurements at lower Q2. </a:t>
            </a:r>
          </a:p>
          <a:p>
            <a:pPr>
              <a:defRPr/>
            </a:pPr>
            <a:r>
              <a:rPr lang="en-US" sz="1000" dirty="0"/>
              <a:t>We indeed  have data all the way down to 10-4, and the analysis of those</a:t>
            </a:r>
          </a:p>
          <a:p>
            <a:pPr>
              <a:defRPr/>
            </a:pPr>
            <a:r>
              <a:rPr lang="en-US" sz="1000" dirty="0"/>
              <a:t>Data in </a:t>
            </a:r>
            <a:r>
              <a:rPr lang="en-US" sz="1000" dirty="0" err="1"/>
              <a:t>udnerway</a:t>
            </a:r>
            <a:r>
              <a:rPr lang="en-US" sz="1000" dirty="0"/>
              <a:t>.  However, when measuring these data,</a:t>
            </a:r>
          </a:p>
          <a:p>
            <a:pPr>
              <a:defRPr/>
            </a:pPr>
            <a:r>
              <a:rPr lang="en-US" sz="1000" dirty="0"/>
              <a:t>We had </a:t>
            </a:r>
            <a:r>
              <a:rPr lang="en-US" sz="1000" dirty="0" err="1"/>
              <a:t>experimntal</a:t>
            </a:r>
            <a:r>
              <a:rPr lang="en-US" sz="1000" dirty="0"/>
              <a:t> difficulties, and we collected a lot of background</a:t>
            </a:r>
          </a:p>
          <a:p>
            <a:pPr>
              <a:defRPr/>
            </a:pPr>
            <a:r>
              <a:rPr lang="en-US" sz="1000" dirty="0"/>
              <a:t>Coming </a:t>
            </a:r>
            <a:r>
              <a:rPr lang="en-US" sz="1000" dirty="0" err="1"/>
              <a:t>moslty</a:t>
            </a:r>
            <a:r>
              <a:rPr lang="en-US" sz="1000" dirty="0"/>
              <a:t> from the target support frame and becomes especially </a:t>
            </a:r>
          </a:p>
          <a:p>
            <a:pPr>
              <a:defRPr/>
            </a:pPr>
            <a:r>
              <a:rPr lang="en-US" sz="1000" dirty="0"/>
              <a:t>Troubling at low momenta. This makes our analysis very difficult and </a:t>
            </a:r>
          </a:p>
          <a:p>
            <a:pPr>
              <a:defRPr/>
            </a:pPr>
            <a:r>
              <a:rPr lang="en-US" sz="1000" dirty="0"/>
              <a:t>rises the question, how much of these data are we going to Be able to </a:t>
            </a:r>
          </a:p>
          <a:p>
            <a:pPr>
              <a:defRPr/>
            </a:pPr>
            <a:r>
              <a:rPr lang="en-US" sz="1000" dirty="0"/>
              <a:t>successfully analyze. </a:t>
            </a:r>
          </a:p>
          <a:p>
            <a:pPr>
              <a:defRPr/>
            </a:pPr>
            <a:endParaRPr lang="en-US" sz="1000" dirty="0"/>
          </a:p>
          <a:p>
            <a:pPr>
              <a:defRPr/>
            </a:pPr>
            <a:r>
              <a:rPr lang="en-US" sz="1000" dirty="0"/>
              <a:t>Therefore, a new generation experiment is already envisioned, that will </a:t>
            </a:r>
          </a:p>
          <a:p>
            <a:pPr>
              <a:defRPr/>
            </a:pPr>
            <a:r>
              <a:rPr lang="en-US" sz="1000" dirty="0"/>
              <a:t>Overcome this problem by using</a:t>
            </a:r>
          </a:p>
          <a:p>
            <a:pPr>
              <a:defRPr/>
            </a:pPr>
            <a:r>
              <a:rPr lang="en-US" sz="1000" dirty="0"/>
              <a:t>A windowless jet target, that is being developed primarily for MESA.</a:t>
            </a:r>
          </a:p>
          <a:p>
            <a:pPr>
              <a:defRPr/>
            </a:pPr>
            <a:r>
              <a:rPr lang="en-US" sz="1000" dirty="0"/>
              <a:t>This target consists of a special nozzle that produces a hypersonic jet of </a:t>
            </a:r>
          </a:p>
          <a:p>
            <a:pPr>
              <a:defRPr/>
            </a:pPr>
            <a:r>
              <a:rPr lang="en-US" sz="1000" dirty="0"/>
              <a:t>Hydrogen with </a:t>
            </a:r>
            <a:r>
              <a:rPr lang="en-US" sz="1000" dirty="0" err="1"/>
              <a:t>densitions</a:t>
            </a:r>
            <a:r>
              <a:rPr lang="en-US" sz="1000" dirty="0"/>
              <a:t> of 10^19 particles per square centimeter. Since </a:t>
            </a:r>
          </a:p>
          <a:p>
            <a:pPr>
              <a:defRPr/>
            </a:pPr>
            <a:r>
              <a:rPr lang="en-US" sz="1000" dirty="0"/>
              <a:t>This target has no windows and no extensive support frame, majority </a:t>
            </a:r>
          </a:p>
          <a:p>
            <a:pPr>
              <a:defRPr/>
            </a:pPr>
            <a:r>
              <a:rPr lang="en-US" sz="1000" dirty="0"/>
              <a:t>Of the backgrounds that are ruining present experiment are removed and will</a:t>
            </a:r>
          </a:p>
          <a:p>
            <a:pPr>
              <a:defRPr/>
            </a:pPr>
            <a:r>
              <a:rPr lang="en-US" sz="1000" dirty="0"/>
              <a:t>Allow for much </a:t>
            </a:r>
            <a:r>
              <a:rPr lang="en-US" sz="1000" dirty="0" err="1"/>
              <a:t>preciser</a:t>
            </a:r>
            <a:r>
              <a:rPr lang="en-US" sz="1000" dirty="0"/>
              <a:t> measurement. The prototype of this target </a:t>
            </a:r>
          </a:p>
          <a:p>
            <a:pPr>
              <a:defRPr/>
            </a:pPr>
            <a:r>
              <a:rPr lang="en-US" sz="1000" dirty="0"/>
              <a:t>has already been made and here you can see A photo of the jet created </a:t>
            </a:r>
          </a:p>
          <a:p>
            <a:pPr>
              <a:defRPr/>
            </a:pPr>
            <a:r>
              <a:rPr lang="en-US" sz="1000" dirty="0"/>
              <a:t>with the </a:t>
            </a:r>
            <a:r>
              <a:rPr lang="en-US" sz="1000" dirty="0" err="1"/>
              <a:t>difraction</a:t>
            </a:r>
            <a:r>
              <a:rPr lang="en-US" sz="1000" dirty="0"/>
              <a:t> camera.   </a:t>
            </a:r>
          </a:p>
          <a:p>
            <a:pPr>
              <a:defRPr/>
            </a:pPr>
            <a:endParaRPr lang="en-US" sz="1000" dirty="0"/>
          </a:p>
          <a:p>
            <a:pPr>
              <a:defRPr/>
            </a:pPr>
            <a:endParaRPr lang="en-US" sz="1000" dirty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3099F31-610B-A049-9BA9-D6CFC9057EA5}" type="slidenum">
              <a:rPr lang="en-US" smtClean="0">
                <a:latin typeface="Comic Sans MS" pitchFamily="-100" charset="0"/>
              </a:rPr>
              <a:pPr/>
              <a:t>24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>
              <a:defRPr/>
            </a:pPr>
            <a:r>
              <a:rPr lang="en-US" sz="1000" dirty="0"/>
              <a:t>Now, although limited in the Q2, we can now use our cross-section data that  </a:t>
            </a:r>
          </a:p>
          <a:p>
            <a:pPr>
              <a:defRPr/>
            </a:pPr>
            <a:r>
              <a:rPr lang="en-US" sz="1000" dirty="0"/>
              <a:t>and use it to extract the form factors, and values that we get are shown </a:t>
            </a:r>
          </a:p>
          <a:p>
            <a:pPr>
              <a:defRPr/>
            </a:pPr>
            <a:r>
              <a:rPr lang="en-US" sz="1000" dirty="0"/>
              <a:t>On this plot with the red points as a function of the Q2, together with the older</a:t>
            </a:r>
          </a:p>
          <a:p>
            <a:pPr>
              <a:defRPr/>
            </a:pPr>
            <a:r>
              <a:rPr lang="en-US" sz="1000" dirty="0"/>
              <a:t>Measurements in this momentum range and the parameterization of the </a:t>
            </a:r>
          </a:p>
          <a:p>
            <a:pPr>
              <a:defRPr/>
            </a:pPr>
            <a:r>
              <a:rPr lang="en-US" sz="1000" dirty="0" err="1"/>
              <a:t>Bernauer</a:t>
            </a:r>
            <a:r>
              <a:rPr lang="en-US" sz="1000" dirty="0"/>
              <a:t> shown with yellow line. </a:t>
            </a:r>
          </a:p>
          <a:p>
            <a:pPr>
              <a:defRPr/>
            </a:pPr>
            <a:endParaRPr lang="en-US" sz="1000" dirty="0"/>
          </a:p>
          <a:p>
            <a:pPr>
              <a:defRPr/>
            </a:pPr>
            <a:r>
              <a:rPr lang="en-US" sz="1000" dirty="0"/>
              <a:t>And once we have that, we can use the simplest dipole model with only two</a:t>
            </a:r>
          </a:p>
          <a:p>
            <a:pPr>
              <a:defRPr/>
            </a:pPr>
            <a:r>
              <a:rPr lang="en-US" sz="1000" dirty="0"/>
              <a:t>Open parameters and with it fit the data. The result that we get is shown with the </a:t>
            </a:r>
          </a:p>
          <a:p>
            <a:pPr>
              <a:defRPr/>
            </a:pPr>
            <a:r>
              <a:rPr lang="en-US" sz="1000" dirty="0"/>
              <a:t>Blue line, and you can see that obtained result is at the moment inferior to the </a:t>
            </a:r>
          </a:p>
          <a:p>
            <a:pPr>
              <a:defRPr/>
            </a:pPr>
            <a:r>
              <a:rPr lang="en-US" sz="1000" dirty="0"/>
              <a:t>fit of the </a:t>
            </a:r>
            <a:r>
              <a:rPr lang="en-US" sz="1000" dirty="0" err="1"/>
              <a:t>Bernauer</a:t>
            </a:r>
            <a:r>
              <a:rPr lang="en-US" sz="1000" dirty="0"/>
              <a:t>. This is somehow expected, because we do the analysis</a:t>
            </a:r>
          </a:p>
          <a:p>
            <a:pPr>
              <a:defRPr/>
            </a:pPr>
            <a:r>
              <a:rPr lang="en-US" sz="1000" dirty="0"/>
              <a:t>On a very limited range of a Q2, where we are very close to 1 and have only little</a:t>
            </a:r>
          </a:p>
          <a:p>
            <a:pPr>
              <a:defRPr/>
            </a:pPr>
            <a:r>
              <a:rPr lang="en-US" sz="1000" dirty="0"/>
              <a:t>Lever arm to fix the model. So in this sense, this results is very nice. And once</a:t>
            </a:r>
          </a:p>
          <a:p>
            <a:pPr>
              <a:defRPr/>
            </a:pPr>
            <a:r>
              <a:rPr lang="en-US" sz="1000" dirty="0"/>
              <a:t>We have the fit we can also calculate the radius, with </a:t>
            </a:r>
            <a:r>
              <a:rPr lang="en-US" sz="1000" dirty="0" err="1"/>
              <a:t>expectingly</a:t>
            </a:r>
            <a:r>
              <a:rPr lang="en-US" sz="1000" dirty="0"/>
              <a:t> </a:t>
            </a:r>
          </a:p>
          <a:p>
            <a:pPr>
              <a:defRPr/>
            </a:pPr>
            <a:r>
              <a:rPr lang="en-US" sz="1000" dirty="0"/>
              <a:t>Large error bar.  Here I need to stress that this analysis is very very preliminary.</a:t>
            </a:r>
          </a:p>
          <a:p>
            <a:pPr>
              <a:defRPr/>
            </a:pPr>
            <a:endParaRPr lang="en-US" sz="1000" dirty="0"/>
          </a:p>
          <a:p>
            <a:pPr>
              <a:defRPr/>
            </a:pPr>
            <a:r>
              <a:rPr lang="en-US" sz="1000" dirty="0"/>
              <a:t>Now, looking at these data points, one can also ask </a:t>
            </a:r>
            <a:r>
              <a:rPr lang="en-US" sz="1000" dirty="0" err="1"/>
              <a:t>hm</a:t>
            </a:r>
            <a:r>
              <a:rPr lang="en-US" sz="1000" dirty="0"/>
              <a:t> self, what is the point, </a:t>
            </a:r>
          </a:p>
          <a:p>
            <a:pPr>
              <a:defRPr/>
            </a:pPr>
            <a:r>
              <a:rPr lang="en-US" sz="1000" dirty="0"/>
              <a:t>Of further measurements at even lower q2, if the uncertainty remains final, because</a:t>
            </a:r>
          </a:p>
          <a:p>
            <a:pPr>
              <a:defRPr/>
            </a:pPr>
            <a:r>
              <a:rPr lang="en-US" sz="1000" dirty="0"/>
              <a:t>Than this is a simple measurement of one. But exactly this is the point. At very low</a:t>
            </a:r>
          </a:p>
          <a:p>
            <a:pPr>
              <a:defRPr/>
            </a:pPr>
            <a:r>
              <a:rPr lang="en-US" sz="1000" dirty="0"/>
              <a:t>Q2 we know, that FF must be very close to one, and we can use these points for </a:t>
            </a:r>
          </a:p>
          <a:p>
            <a:pPr>
              <a:defRPr/>
            </a:pPr>
            <a:r>
              <a:rPr lang="en-US" sz="1000" dirty="0"/>
              <a:t>Absolute normalization. This way we remove an </a:t>
            </a:r>
            <a:r>
              <a:rPr lang="en-US" sz="1000" dirty="0" err="1"/>
              <a:t>importan</a:t>
            </a:r>
            <a:r>
              <a:rPr lang="en-US" sz="1000" dirty="0"/>
              <a:t> ambiguity which limits </a:t>
            </a:r>
          </a:p>
          <a:p>
            <a:pPr>
              <a:defRPr/>
            </a:pPr>
            <a:r>
              <a:rPr lang="en-US" sz="1000" dirty="0"/>
              <a:t>Present results and will offer much better results. </a:t>
            </a:r>
          </a:p>
          <a:p>
            <a:pPr>
              <a:defRPr/>
            </a:pPr>
            <a:endParaRPr lang="en-US" sz="1000" dirty="0"/>
          </a:p>
          <a:p>
            <a:pPr>
              <a:defRPr/>
            </a:pPr>
            <a:r>
              <a:rPr lang="en-US" sz="1000" dirty="0"/>
              <a:t> </a:t>
            </a: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3099F31-610B-A049-9BA9-D6CFC9057EA5}" type="slidenum">
              <a:rPr lang="en-US" smtClean="0">
                <a:latin typeface="Comic Sans MS" pitchFamily="-100" charset="0"/>
              </a:rPr>
              <a:pPr/>
              <a:t>25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dirty="0" smtClean="0"/>
              <a:t>A special thing about this experiment is, that simultaneously</a:t>
            </a:r>
            <a:r>
              <a:rPr lang="en-US" baseline="0" dirty="0" smtClean="0"/>
              <a:t> with the measurement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Of the elastic cross-section, they will also measure the Moeller cross section,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Which is theoretically well understood understood and could be used for absolute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Normalization of the cross-section. </a:t>
            </a:r>
          </a:p>
          <a:p>
            <a:pPr>
              <a:lnSpc>
                <a:spcPct val="90000"/>
              </a:lnSpc>
              <a:defRPr/>
            </a:pPr>
            <a:endParaRPr lang="en-US" baseline="0" dirty="0" smtClean="0"/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The benefit of such approach is that all the problems related to the determination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Of the Luminosity </a:t>
            </a:r>
            <a:r>
              <a:rPr lang="en-US" baseline="0" dirty="0" err="1" smtClean="0"/>
              <a:t>dissapear</a:t>
            </a:r>
            <a:r>
              <a:rPr lang="en-US" baseline="0" dirty="0" smtClean="0"/>
              <a:t>, leaving them only with the uncertainties related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To the detector efficiencies and acceptance. However, if they decide to run such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That only single Moeller electron is detected, than even these uncertainties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err="1" smtClean="0"/>
              <a:t>Dissapear</a:t>
            </a:r>
            <a:r>
              <a:rPr lang="en-US" baseline="0" dirty="0" smtClean="0"/>
              <a:t>, offering them a nice chance for a very precise measurement of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The form factor with a sub percent uncertainty. </a:t>
            </a:r>
            <a:endParaRPr lang="en-US" dirty="0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102758B-3054-844B-AEF9-3DCA87E3E429}" type="slidenum">
              <a:rPr lang="en-US" smtClean="0">
                <a:latin typeface="Comic Sans MS" pitchFamily="-100" charset="0"/>
              </a:rPr>
              <a:pPr/>
              <a:t>26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dirty="0" smtClean="0"/>
              <a:t>So</a:t>
            </a:r>
            <a:r>
              <a:rPr lang="en-US" baseline="0" dirty="0" smtClean="0"/>
              <a:t> at the end you can see, that proton remains a </a:t>
            </a:r>
            <a:r>
              <a:rPr lang="en-US" baseline="0" dirty="0" err="1" smtClean="0"/>
              <a:t>mistery</a:t>
            </a:r>
            <a:r>
              <a:rPr lang="en-US" baseline="0" dirty="0" smtClean="0"/>
              <a:t>, a surprise if you will.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It is not only only the details that are puzzling us, but also the property simple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As its radius is still a </a:t>
            </a:r>
            <a:r>
              <a:rPr lang="en-US" baseline="0" dirty="0" err="1" smtClean="0"/>
              <a:t>mistery</a:t>
            </a:r>
            <a:r>
              <a:rPr lang="en-US" baseline="0" dirty="0" smtClean="0"/>
              <a:t> to us. Radius has been measured since 1960s but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As you could see, </a:t>
            </a:r>
            <a:r>
              <a:rPr lang="en-US" baseline="0" dirty="0" err="1" smtClean="0"/>
              <a:t>inspite</a:t>
            </a:r>
            <a:r>
              <a:rPr lang="en-US" baseline="0" dirty="0" smtClean="0"/>
              <a:t> all the progress, that we have made is still changing.</a:t>
            </a:r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102758B-3054-844B-AEF9-3DCA87E3E429}" type="slidenum">
              <a:rPr lang="en-US" smtClean="0">
                <a:latin typeface="Comic Sans MS" pitchFamily="-100" charset="0"/>
              </a:rPr>
              <a:pPr/>
              <a:t>27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dirty="0" smtClean="0"/>
              <a:t>A special thing about this experiment is, that simultaneously</a:t>
            </a:r>
            <a:r>
              <a:rPr lang="en-US" baseline="0" dirty="0" smtClean="0"/>
              <a:t> with the measurement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Of the elastic cross-section, they will also measure the Moeller cross section,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Which is theoretically well understood understood and could be used for absolute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Normalization of the cross-section. </a:t>
            </a:r>
          </a:p>
          <a:p>
            <a:pPr>
              <a:lnSpc>
                <a:spcPct val="90000"/>
              </a:lnSpc>
              <a:defRPr/>
            </a:pPr>
            <a:endParaRPr lang="en-US" baseline="0" dirty="0" smtClean="0"/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The benefit of such approach is that all the problems related to the determination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Of the Luminosity </a:t>
            </a:r>
            <a:r>
              <a:rPr lang="en-US" baseline="0" dirty="0" err="1" smtClean="0"/>
              <a:t>dissapear</a:t>
            </a:r>
            <a:r>
              <a:rPr lang="en-US" baseline="0" dirty="0" smtClean="0"/>
              <a:t>, leaving them only with the uncertainties related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To the detector efficiencies and acceptance. However, if they decide to run such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That only single Moeller electron is detected, than even these uncertainties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err="1" smtClean="0"/>
              <a:t>Dissapear</a:t>
            </a:r>
            <a:r>
              <a:rPr lang="en-US" baseline="0" dirty="0" smtClean="0"/>
              <a:t>, offering them a nice chance for a very precise measurement of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The form factor with a sub percent uncertainty. </a:t>
            </a:r>
            <a:endParaRPr lang="en-US" dirty="0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102758B-3054-844B-AEF9-3DCA87E3E429}" type="slidenum">
              <a:rPr lang="en-US" smtClean="0">
                <a:latin typeface="Comic Sans MS" pitchFamily="-100" charset="0"/>
              </a:rPr>
              <a:pPr/>
              <a:t>28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dirty="0" smtClean="0"/>
              <a:t>A special thing about this experiment is, that simultaneously</a:t>
            </a:r>
            <a:r>
              <a:rPr lang="en-US" baseline="0" dirty="0" smtClean="0"/>
              <a:t> with the measurement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Of the elastic cross-section, they will also measure the Moeller cross section,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Which is theoretically well understood understood and could be used for absolute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Normalization of the cross-section. </a:t>
            </a:r>
          </a:p>
          <a:p>
            <a:pPr>
              <a:lnSpc>
                <a:spcPct val="90000"/>
              </a:lnSpc>
              <a:defRPr/>
            </a:pPr>
            <a:endParaRPr lang="en-US" baseline="0" dirty="0" smtClean="0"/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The benefit of such approach is that all the problems related to the determination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Of the Luminosity </a:t>
            </a:r>
            <a:r>
              <a:rPr lang="en-US" baseline="0" dirty="0" err="1" smtClean="0"/>
              <a:t>dissapear</a:t>
            </a:r>
            <a:r>
              <a:rPr lang="en-US" baseline="0" dirty="0" smtClean="0"/>
              <a:t>, leaving them only with the uncertainties related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To the detector efficiencies and acceptance. However, if they decide to run such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That only single Moeller electron is detected, than even these uncertainties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err="1" smtClean="0"/>
              <a:t>Dissapear</a:t>
            </a:r>
            <a:r>
              <a:rPr lang="en-US" baseline="0" dirty="0" smtClean="0"/>
              <a:t>, offering them a nice chance for a very precise measurement of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The form factor with a sub percent uncertainty. </a:t>
            </a:r>
            <a:endParaRPr lang="en-US" dirty="0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102758B-3054-844B-AEF9-3DCA87E3E429}" type="slidenum">
              <a:rPr lang="en-US" smtClean="0">
                <a:latin typeface="Comic Sans MS" pitchFamily="-100" charset="0"/>
              </a:rPr>
              <a:pPr/>
              <a:t>29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 fontScale="92500"/>
          </a:bodyPr>
          <a:lstStyle/>
          <a:p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And once we know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the charge form-factor, we can also calculate the radius,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Which is defined as a derivative of the form factor at Q2=0. </a:t>
            </a:r>
          </a:p>
          <a:p>
            <a:endParaRPr lang="en-US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However,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a known handicap formula is that the  data are available only to Q2=0.004,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This  means that in order to calculate the radius, the data need to be extrapolated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Towards zero, which can led to unwanted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siystematic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offsets. The radii obtained from the existing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Nuclear experiments are  Are shown In this plot, where The first radius was determined by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Hand, while the best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curent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value Is, as I already mentioned, one from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jan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Bernauer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. </a:t>
            </a:r>
          </a:p>
          <a:p>
            <a:endParaRPr lang="en-US" baseline="0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Here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it is also important to emphasize that there is a very important difference between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Determining the radius of the proton and radius determination of the heavy nuclei. With the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heavy nuclei, we first derive a physics model for the charge distribution which parameters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Are determined by fitting its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fourier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transformation to the data. And once we know the distribution,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We use this formula to determine the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radus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. However, with the proton, we somehow do not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Care about the charge distribution, and determine the radius directly from the form-factors. 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And if we now compare the nuclear scattering results with the high precision results from the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Lamb shift Measurements, about which Aldo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Antognini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was talking about,…</a:t>
            </a:r>
          </a:p>
          <a:p>
            <a:endParaRPr lang="en-US" dirty="0" smtClean="0">
              <a:ea typeface="ＭＳ Ｐゴシック" pitchFamily="-100" charset="-128"/>
              <a:cs typeface="ＭＳ Ｐゴシック" pitchFamily="-100" charset="-128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4F632AB-C214-0B47-90C0-C3D45F5988E2}" type="slidenum">
              <a:rPr lang="en-US" smtClean="0">
                <a:latin typeface="Comic Sans MS" pitchFamily="-100" charset="0"/>
              </a:rPr>
              <a:pPr/>
              <a:t>30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There are many many different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potential explanations now on the market,</a:t>
            </a:r>
          </a:p>
          <a:p>
            <a:pPr>
              <a:defRPr/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Ranging from the trivial errors in the measurements down to the controversial</a:t>
            </a:r>
          </a:p>
          <a:p>
            <a:pPr>
              <a:defRPr/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Claims that there must be something fundamentally wrong with the QED and</a:t>
            </a:r>
          </a:p>
          <a:p>
            <a:pPr>
              <a:defRPr/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Ideas about effects and physics beyond Standard model. </a:t>
            </a:r>
          </a:p>
          <a:p>
            <a:pPr>
              <a:defRPr/>
            </a:pPr>
            <a:endParaRPr lang="en-US" baseline="0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pPr>
              <a:defRPr/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However, in order to confirm or deny any of these scenarios further theoretical </a:t>
            </a:r>
          </a:p>
          <a:p>
            <a:pPr>
              <a:defRPr/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and experimental efforts are required. </a:t>
            </a:r>
            <a:endParaRPr lang="en-US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pPr>
              <a:defRPr/>
            </a:pPr>
            <a:endParaRPr lang="en-US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pPr>
              <a:defRPr/>
            </a:pPr>
            <a:endParaRPr lang="en-US" dirty="0" smtClean="0">
              <a:ea typeface="ＭＳ Ｐゴシック" pitchFamily="-100" charset="-128"/>
              <a:cs typeface="ＭＳ Ｐゴシック" pitchFamily="-100" charset="-128"/>
            </a:endParaRP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51A7AC8-5B55-EF42-87D5-13A1B62B6E85}" type="slidenum">
              <a:rPr lang="en-US" smtClean="0">
                <a:latin typeface="Comic Sans MS" pitchFamily="-100" charset="0"/>
              </a:rPr>
              <a:pPr/>
              <a:t>31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To extract both FFs from the measurements a technique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called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Rosenbluth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Separation is applied where </a:t>
            </a:r>
          </a:p>
          <a:p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measruements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are done at fixed Q2 but at different epsilon!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And if we now rewrite the CS formula, Into the reduced form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you can see, that this CS is a linear function Of epsilon, where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GE represents its slope while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tauGM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represents Its offset. Then,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to get the Q*2 dependence, the whole process needs To be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repeated at different Q*2.  </a:t>
            </a: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4F632AB-C214-0B47-90C0-C3D45F5988E2}" type="slidenum">
              <a:rPr lang="en-US" smtClean="0">
                <a:latin typeface="Comic Sans MS" pitchFamily="-100" charset="0"/>
              </a:rPr>
              <a:pPr/>
              <a:t>5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At the end I would like to mention, that the cross-section data discussed in the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Beginning are being accompanied by many different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reanalyses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, with their own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Extraction of the radius, that are shown here. And looking at this plot I can not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get rid of the feeling, that after 2010 these Results somehow tend to lower values.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So the question is, can all of these Fits be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thrusted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? I do not want to judge the results,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but would like to emphasize four criteria, that  credible fit should obey.</a:t>
            </a:r>
          </a:p>
          <a:p>
            <a:endParaRPr lang="en-US" baseline="0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It should be efficient, meaning that the  the variance of the fit should be minimal.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Then the fit should be unbiased, meaning that if we generate pseudo data with a give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Radius, the fit to these data should return the same value. Fits should also be robust,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So that it does not change dramatically if small perturbation is applied. It should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Also be consistent, meaning that if we expand the fitting range, the parameters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Should change accordingly and it should Be physical. With that I mean, that it is not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Enough just to find the fit that agrees with the data, but should result in meaningful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Charge distribution in coordinate space , without poles etc. </a:t>
            </a:r>
          </a:p>
          <a:p>
            <a:endParaRPr lang="en-US" baseline="0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endParaRPr lang="en-US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endParaRPr lang="en-US" dirty="0" smtClean="0">
              <a:ea typeface="ＭＳ Ｐゴシック" pitchFamily="-100" charset="-128"/>
              <a:cs typeface="ＭＳ Ｐゴシック" pitchFamily="-100" charset="-128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4F632AB-C214-0B47-90C0-C3D45F5988E2}" type="slidenum">
              <a:rPr lang="en-US" smtClean="0">
                <a:latin typeface="Comic Sans MS" pitchFamily="-100" charset="0"/>
              </a:rPr>
              <a:pPr/>
              <a:t>32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If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we decide go to a special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Breit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coordinate system of no Energy transfer, there Form-factors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Get especially nice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intepretation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.  There the FFs depend only on the momentum transfer three vector</a:t>
            </a:r>
          </a:p>
          <a:p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And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can be interpreted as the Fourier transformation of the charge distribution. Hence, if we measure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The FFs as a function of the Q, we can determine how are the magnetization and charge distributed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Inside the nucleons. If the measured FF is constant, then we get point like charge distribution, if the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FF has a dipole form, than the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distibution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is exponential, and if we get a oscillatory shape of the FF, than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This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usualy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results in a spherical charge distribution with a diffuse surface. And, measuring FF and determining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The parameters of the charge distribution of the nucleon is actually our fundamental goal. </a:t>
            </a:r>
          </a:p>
          <a:p>
            <a:endParaRPr lang="en-US" baseline="0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endParaRPr lang="en-US" baseline="0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endParaRPr lang="en-US" baseline="0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endParaRPr lang="en-US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endParaRPr lang="en-US" dirty="0" smtClean="0">
              <a:ea typeface="ＭＳ Ｐゴシック" pitchFamily="-100" charset="-128"/>
              <a:cs typeface="ＭＳ Ｐゴシック" pitchFamily="-100" charset="-128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4F632AB-C214-0B47-90C0-C3D45F5988E2}" type="slidenum">
              <a:rPr lang="en-US" smtClean="0">
                <a:latin typeface="Comic Sans MS" pitchFamily="-100" charset="0"/>
              </a:rPr>
              <a:pPr/>
              <a:t>33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To exercise this idea, I made a simple model, and added a diagram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To my simulation with a heavy vector boson and a vertex weighted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And interaction vertices weighted with coupling constant epsilon.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And there results that I got are shown here, where you can see the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relative difference between the  modified and standard cross section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As a function of mass of the boson and the available Q2. And you can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See that for this </a:t>
            </a:r>
            <a:r>
              <a:rPr lang="en-US" baseline="0" dirty="0" err="1" smtClean="0"/>
              <a:t>unphysically</a:t>
            </a:r>
            <a:r>
              <a:rPr lang="en-US" baseline="0" dirty="0" smtClean="0"/>
              <a:t> large coupling constant we get a percent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Difference, meaning that finding new physics with ISR is very unlikely. </a:t>
            </a:r>
          </a:p>
          <a:p>
            <a:pPr>
              <a:lnSpc>
                <a:spcPct val="90000"/>
              </a:lnSpc>
              <a:defRPr/>
            </a:pPr>
            <a:endParaRPr lang="en-US" baseline="0" dirty="0" smtClean="0"/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  </a:t>
            </a:r>
            <a:endParaRPr lang="en-US" dirty="0" smtClean="0"/>
          </a:p>
          <a:p>
            <a:pPr>
              <a:lnSpc>
                <a:spcPct val="90000"/>
              </a:lnSpc>
            </a:pPr>
            <a:endParaRPr lang="en-US" baseline="0" dirty="0" smtClean="0">
              <a:ea typeface="ＭＳ Ｐゴシック" pitchFamily="-100" charset="-128"/>
              <a:cs typeface="ＭＳ Ｐゴシック" pitchFamily="-100" charset="-128"/>
            </a:endParaRPr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9051193-6E5A-5F4C-819F-5ACB34D2D85F}" type="slidenum">
              <a:rPr lang="en-US" smtClean="0">
                <a:latin typeface="Comic Sans MS" pitchFamily="-100" charset="0"/>
              </a:rPr>
              <a:pPr/>
              <a:t>34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defRPr/>
            </a:pPr>
            <a:endParaRPr lang="en-US" dirty="0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D647E1C-0FB4-8845-9ED8-AFE7785C925D}" type="slidenum">
              <a:rPr lang="en-US" smtClean="0">
                <a:latin typeface="Comic Sans MS" pitchFamily="-100" charset="0"/>
              </a:rPr>
              <a:pPr/>
              <a:t>35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  <a:normAutofit fontScale="92500"/>
          </a:bodyPr>
          <a:lstStyle/>
          <a:p>
            <a:pPr>
              <a:lnSpc>
                <a:spcPct val="90000"/>
              </a:lnSpc>
              <a:defRPr/>
            </a:pPr>
            <a:r>
              <a:rPr lang="en-US" dirty="0" smtClean="0"/>
              <a:t>In the scattering experiments the radius of a proton is obtained indirectly by measuring 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the cross-section for the electrons off </a:t>
            </a:r>
            <a:r>
              <a:rPr lang="en-US" dirty="0" err="1" smtClean="0"/>
              <a:t>Hydrogen.The</a:t>
            </a:r>
            <a:r>
              <a:rPr lang="en-US" dirty="0" smtClean="0"/>
              <a:t> measured cross section depends on 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two form factors GE and GM, which carry the information about the charge and magnetization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distribution inside the proton. To extract these form-factors from the data, </a:t>
            </a:r>
            <a:r>
              <a:rPr lang="en-US" dirty="0" err="1" smtClean="0"/>
              <a:t>Rosenbluth</a:t>
            </a:r>
            <a:r>
              <a:rPr lang="en-US" dirty="0" smtClean="0"/>
              <a:t> separation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is employed, or a more sophisticated Super-</a:t>
            </a:r>
            <a:r>
              <a:rPr lang="en-US" dirty="0" err="1" smtClean="0"/>
              <a:t>Rosenbluth</a:t>
            </a:r>
            <a:r>
              <a:rPr lang="en-US" dirty="0" smtClean="0"/>
              <a:t> separation developed by Jan </a:t>
            </a:r>
            <a:r>
              <a:rPr lang="en-US" dirty="0" err="1" smtClean="0"/>
              <a:t>Bernauer</a:t>
            </a:r>
            <a:r>
              <a:rPr lang="en-US" dirty="0" smtClean="0"/>
              <a:t>, 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where the FF are determined by comparing the data directly to the simulation, that uses different 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FF parameterizations.  The parameters of this parameterizations are determined using a Chi2 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Parameterization. Then, Considering that FF are Fourier transformations of charge distributions, 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the best value of the charge radius can be determined by this formula.  In an approximation that 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GE can be described by the dipole function, this means, that proton charge distribution 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obeys the exponential function.</a:t>
            </a:r>
          </a:p>
          <a:p>
            <a:pPr>
              <a:lnSpc>
                <a:spcPct val="90000"/>
              </a:lnSpc>
              <a:defRPr/>
            </a:pPr>
            <a:endParaRPr lang="en-US" dirty="0" smtClean="0"/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Of course, A known problem of this technique is, that for calculation of charge radius a derivative 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of the </a:t>
            </a:r>
            <a:r>
              <a:rPr lang="en-US" dirty="0" err="1" smtClean="0"/>
              <a:t>FFs</a:t>
            </a:r>
            <a:r>
              <a:rPr lang="en-US" dirty="0" smtClean="0"/>
              <a:t> at Q2=0 is required, where no data exist. The measurements exist at very small values, 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but data at Q2&lt;0.005 are still missing.  Therefore we need to rely in our Calculations on the 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extrapolation of the Form-Factors to Q2. This means, that If by any chance something strange is 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happening with </a:t>
            </a:r>
            <a:r>
              <a:rPr lang="en-US" dirty="0" err="1" smtClean="0"/>
              <a:t>FFs</a:t>
            </a:r>
            <a:r>
              <a:rPr lang="en-US" dirty="0" smtClean="0"/>
              <a:t> at very low Q2&lt;0.005, this could result in a different value of the Proton charge 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radius. </a:t>
            </a:r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72E6269-993D-824C-9054-447D0C633657}" type="slidenum">
              <a:rPr lang="en-US" smtClean="0">
                <a:latin typeface="Comic Sans MS" pitchFamily="-100" charset="0"/>
              </a:rPr>
              <a:pPr/>
              <a:t>36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dirty="0" smtClean="0"/>
              <a:t>Now…. I would like to point out, that investigating</a:t>
            </a:r>
            <a:r>
              <a:rPr lang="en-US" baseline="0" dirty="0" smtClean="0"/>
              <a:t> the </a:t>
            </a:r>
            <a:r>
              <a:rPr lang="en-US" baseline="0" dirty="0" err="1" smtClean="0"/>
              <a:t>Formafactors</a:t>
            </a:r>
            <a:r>
              <a:rPr lang="en-US" baseline="0" dirty="0" smtClean="0"/>
              <a:t>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with the electron scattering experiments in the space like region is only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One side of the story. Form-factors also have another face in the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The time-like region that is very poorly understood and can be investigated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Via the </a:t>
            </a:r>
            <a:r>
              <a:rPr lang="en-US" baseline="0" dirty="0" err="1" smtClean="0"/>
              <a:t>anihilation</a:t>
            </a:r>
            <a:r>
              <a:rPr lang="en-US" baseline="0" dirty="0" smtClean="0"/>
              <a:t> or </a:t>
            </a:r>
            <a:r>
              <a:rPr lang="en-US" baseline="0" dirty="0" err="1" smtClean="0"/>
              <a:t>ckreation</a:t>
            </a:r>
            <a:r>
              <a:rPr lang="en-US" baseline="0" dirty="0" smtClean="0"/>
              <a:t> of the nucleon-antinucleon pairs.  </a:t>
            </a:r>
            <a:endParaRPr lang="en-US" dirty="0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3785D72-1C30-034C-84C4-CE6BCF3726E6}" type="slidenum">
              <a:rPr lang="en-US" smtClean="0">
                <a:latin typeface="Comic Sans MS" pitchFamily="-100" charset="0"/>
              </a:rPr>
              <a:pPr/>
              <a:t>37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dirty="0" smtClean="0"/>
              <a:t>The</a:t>
            </a:r>
            <a:r>
              <a:rPr lang="en-US" baseline="0" dirty="0" smtClean="0"/>
              <a:t> cross-section for creation of the nucleon-antinucleon pairs via </a:t>
            </a:r>
            <a:r>
              <a:rPr lang="en-US" baseline="0" dirty="0" err="1" smtClean="0"/>
              <a:t>anihilation</a:t>
            </a:r>
            <a:endParaRPr lang="en-US" baseline="0" dirty="0" smtClean="0"/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Of the lepton pair has very similar structure to the </a:t>
            </a:r>
            <a:r>
              <a:rPr lang="en-US" baseline="0" dirty="0" err="1" smtClean="0"/>
              <a:t>Rosenbluth</a:t>
            </a:r>
            <a:r>
              <a:rPr lang="en-US" baseline="0" dirty="0" smtClean="0"/>
              <a:t> formula,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Again depending on the GE and GM. And there are two important facts to know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When investigating such processes. First at high Q2 the GE becomes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Irrelevant and second, at high Q*2 the QDC predicts from basic principles,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That the form factor in the </a:t>
            </a:r>
            <a:r>
              <a:rPr lang="en-US" baseline="0" dirty="0" err="1" smtClean="0"/>
              <a:t>timelike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regioin</a:t>
            </a:r>
            <a:r>
              <a:rPr lang="en-US" baseline="0" dirty="0" smtClean="0"/>
              <a:t> should agree with the one n the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err="1" smtClean="0"/>
              <a:t>Spece</a:t>
            </a:r>
            <a:r>
              <a:rPr lang="en-US" baseline="0" dirty="0" smtClean="0"/>
              <a:t> like region. </a:t>
            </a:r>
          </a:p>
          <a:p>
            <a:pPr>
              <a:lnSpc>
                <a:spcPct val="90000"/>
              </a:lnSpc>
              <a:defRPr/>
            </a:pPr>
            <a:endParaRPr lang="en-US" baseline="0" dirty="0" smtClean="0"/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However, the experiments discovered, that the measured FF is much larger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than its brother in the </a:t>
            </a:r>
            <a:r>
              <a:rPr lang="en-US" baseline="0" dirty="0" err="1" smtClean="0"/>
              <a:t>specelike</a:t>
            </a:r>
            <a:r>
              <a:rPr lang="en-US" baseline="0" dirty="0" smtClean="0"/>
              <a:t> region, which is the first open question: where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Does this difference come from? The second open question is related to the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err="1" smtClean="0"/>
              <a:t>Measurment</a:t>
            </a:r>
            <a:r>
              <a:rPr lang="en-US" baseline="0" dirty="0" smtClean="0"/>
              <a:t> of the FF ratio, where two experiments gave excluding results. </a:t>
            </a:r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3785D72-1C30-034C-84C4-CE6BCF3726E6}" type="slidenum">
              <a:rPr lang="en-US" smtClean="0">
                <a:latin typeface="Comic Sans MS" pitchFamily="-100" charset="0"/>
              </a:rPr>
              <a:pPr/>
              <a:t>38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dirty="0" smtClean="0"/>
              <a:t>So, To</a:t>
            </a:r>
            <a:r>
              <a:rPr lang="en-US" baseline="0" dirty="0" smtClean="0"/>
              <a:t> improve the current situation, the Mainz group started an initiative at BES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Which aims to </a:t>
            </a:r>
            <a:r>
              <a:rPr lang="en-US" baseline="0" dirty="0" err="1" smtClean="0"/>
              <a:t>remeasure</a:t>
            </a:r>
            <a:r>
              <a:rPr lang="en-US" baseline="0" dirty="0" smtClean="0"/>
              <a:t> the form-factors in the </a:t>
            </a:r>
            <a:r>
              <a:rPr lang="en-US" baseline="0" dirty="0" err="1" smtClean="0"/>
              <a:t>timelike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regoin</a:t>
            </a:r>
            <a:r>
              <a:rPr lang="en-US" baseline="0" dirty="0" smtClean="0"/>
              <a:t> with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Much better precision. Since, BEPC is the fixed energy machine, they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Also use the ISR approach to be able to measure at the more than one energy.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What you see here on these two plots in red, are their results from the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First quick energy sweep of the region, which already produced world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Best results. Once, proving that the approach works, they performed a much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More detailed sweep last year, which data are now under the analysis, and will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Provide even further </a:t>
            </a:r>
            <a:r>
              <a:rPr lang="en-US" baseline="0" dirty="0" err="1" smtClean="0"/>
              <a:t>constraines</a:t>
            </a:r>
            <a:r>
              <a:rPr lang="en-US" baseline="0" dirty="0" smtClean="0"/>
              <a:t> to the form-factors in the time like region.</a:t>
            </a:r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3785D72-1C30-034C-84C4-CE6BCF3726E6}" type="slidenum">
              <a:rPr lang="en-US" smtClean="0">
                <a:latin typeface="Comic Sans MS" pitchFamily="-100" charset="0"/>
              </a:rPr>
              <a:pPr/>
              <a:t>39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dirty="0" smtClean="0"/>
              <a:t>Of course,</a:t>
            </a:r>
            <a:r>
              <a:rPr lang="en-US" baseline="0" dirty="0" smtClean="0"/>
              <a:t> our </a:t>
            </a:r>
            <a:r>
              <a:rPr lang="en-US" baseline="0" dirty="0" err="1" smtClean="0"/>
              <a:t>ultimative</a:t>
            </a:r>
            <a:r>
              <a:rPr lang="en-US" baseline="0" dirty="0" smtClean="0"/>
              <a:t> goal is to understand the </a:t>
            </a:r>
            <a:r>
              <a:rPr lang="en-US" baseline="0" dirty="0" err="1" smtClean="0"/>
              <a:t>behaviour</a:t>
            </a:r>
            <a:r>
              <a:rPr lang="en-US" baseline="0" dirty="0" smtClean="0"/>
              <a:t> of the form factors and the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err="1" smtClean="0"/>
              <a:t>Undelying</a:t>
            </a:r>
            <a:r>
              <a:rPr lang="en-US" baseline="0" dirty="0" smtClean="0"/>
              <a:t> electromagnetic structure of the nucleons from the basic QCD principles. And this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Is </a:t>
            </a:r>
            <a:r>
              <a:rPr lang="en-US" baseline="0" dirty="0" err="1" smtClean="0"/>
              <a:t>excatly</a:t>
            </a:r>
            <a:r>
              <a:rPr lang="en-US" baseline="0" dirty="0" smtClean="0"/>
              <a:t> what the Lattice QCD community is trying to achieve. There has been a </a:t>
            </a:r>
            <a:r>
              <a:rPr lang="en-US" baseline="0" dirty="0" err="1" smtClean="0"/>
              <a:t>tramendous</a:t>
            </a:r>
            <a:r>
              <a:rPr lang="en-US" baseline="0" dirty="0" smtClean="0"/>
              <a:t>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Progress done in the last couple of </a:t>
            </a:r>
            <a:r>
              <a:rPr lang="en-US" baseline="0" dirty="0" err="1" smtClean="0"/>
              <a:t>yrear</a:t>
            </a:r>
            <a:r>
              <a:rPr lang="en-US" baseline="0" dirty="0" smtClean="0"/>
              <a:t>. Now, majority of the groups are calculating with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Pion masses smaller than 200MeV and thanks to the Mainz group, who precisely investigated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The error budged of their calculations, they can also provide the </a:t>
            </a:r>
            <a:r>
              <a:rPr lang="en-US" baseline="0" dirty="0" err="1" smtClean="0"/>
              <a:t>errorbars</a:t>
            </a:r>
            <a:r>
              <a:rPr lang="en-US" baseline="0" dirty="0" smtClean="0"/>
              <a:t> on their results.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These two plots show the results of their latest calculation of the charge and magnetic radius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Of the proton as a </a:t>
            </a:r>
            <a:r>
              <a:rPr lang="en-US" baseline="0" dirty="0" err="1" smtClean="0"/>
              <a:t>functon</a:t>
            </a:r>
            <a:r>
              <a:rPr lang="en-US" baseline="0" dirty="0" smtClean="0"/>
              <a:t> of the mass of the pion and you can see, that within their </a:t>
            </a:r>
            <a:r>
              <a:rPr lang="en-US" baseline="0" dirty="0" err="1" smtClean="0"/>
              <a:t>errorbars</a:t>
            </a:r>
            <a:endParaRPr lang="en-US" baseline="0" dirty="0" smtClean="0"/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They are consistent with the experiments. </a:t>
            </a:r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3785D72-1C30-034C-84C4-CE6BCF3726E6}" type="slidenum">
              <a:rPr lang="en-US" smtClean="0">
                <a:latin typeface="Comic Sans MS" pitchFamily="-100" charset="0"/>
              </a:rPr>
              <a:pPr/>
              <a:t>40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The best present FF measurement is that of JC </a:t>
            </a:r>
            <a:r>
              <a:rPr lang="en-US" dirty="0" err="1" smtClean="0">
                <a:ea typeface="ＭＳ Ｐゴシック" pitchFamily="-100" charset="-128"/>
                <a:cs typeface="ＭＳ Ｐゴシック" pitchFamily="-100" charset="-128"/>
              </a:rPr>
              <a:t>Bernauer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that was measured at MAMI and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Published in 2010. </a:t>
            </a: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For this experiment, three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</a:t>
            </a:r>
            <a:r>
              <a:rPr lang="en-US" dirty="0" err="1" smtClean="0">
                <a:ea typeface="ＭＳ Ｐゴシック" pitchFamily="-100" charset="-128"/>
                <a:cs typeface="ＭＳ Ｐゴシック" pitchFamily="-100" charset="-128"/>
              </a:rPr>
              <a:t>HiRes</a:t>
            </a: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 spectrometer were </a:t>
            </a:r>
          </a:p>
          <a:p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employed in combination with The liquid H2 target and electron beam at </a:t>
            </a:r>
          </a:p>
          <a:p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different beam energies and beam currents.</a:t>
            </a:r>
          </a:p>
          <a:p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In the experiment 14 </a:t>
            </a:r>
            <a:r>
              <a:rPr lang="en-US" dirty="0" err="1" smtClean="0">
                <a:ea typeface="ＭＳ Ｐゴシック" pitchFamily="-100" charset="-128"/>
                <a:cs typeface="ＭＳ Ｐゴシック" pitchFamily="-100" charset="-128"/>
              </a:rPr>
              <a:t>hudred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</a:t>
            </a: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Different cross-section points were measured covering the </a:t>
            </a:r>
          </a:p>
          <a:p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Q2 range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</a:t>
            </a: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From 0.8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</a:t>
            </a:r>
            <a:r>
              <a:rPr lang="en-US" dirty="0" err="1" smtClean="0">
                <a:ea typeface="ＭＳ Ｐゴシック" pitchFamily="-100" charset="-128"/>
                <a:cs typeface="ＭＳ Ｐゴシック" pitchFamily="-100" charset="-128"/>
              </a:rPr>
              <a:t>GeV</a:t>
            </a: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/c^2 down to </a:t>
            </a:r>
            <a:r>
              <a:rPr lang="en-US" dirty="0" err="1" smtClean="0">
                <a:ea typeface="ＭＳ Ｐゴシック" pitchFamily="-100" charset="-128"/>
                <a:cs typeface="ＭＳ Ｐゴシック" pitchFamily="-100" charset="-128"/>
              </a:rPr>
              <a:t>obly</a:t>
            </a: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 4E-3 GeV/c^2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as demonstrated in this picture.</a:t>
            </a:r>
          </a:p>
          <a:p>
            <a:endParaRPr lang="en-US" baseline="0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This rich set of data could then be used in the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Rosenbluth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separation.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Howerver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, the problem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Of this approach is that when looking along epsilon, the measurements are never made at the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Exactly same Q2, which introduces some systematic uncertainty. Furthermore, he would loose a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Part of the acceptance. To avoid this problems, he considered a different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approacth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, where he </a:t>
            </a:r>
          </a:p>
          <a:p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Devised models for the form-factors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and </a:t>
            </a: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fitted them directly to all the measured data points for</a:t>
            </a:r>
          </a:p>
          <a:p>
            <a:pPr>
              <a:defRPr/>
            </a:pP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All Q2 and all theta. He tested different models, which all gave similar and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very precise results. </a:t>
            </a:r>
          </a:p>
          <a:p>
            <a:pPr>
              <a:defRPr/>
            </a:pPr>
            <a:endParaRPr lang="en-US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endParaRPr lang="en-US" dirty="0" smtClean="0">
              <a:ea typeface="ＭＳ Ｐゴシック" pitchFamily="-100" charset="-128"/>
              <a:cs typeface="ＭＳ Ｐゴシック" pitchFamily="-100" charset="-128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4F632AB-C214-0B47-90C0-C3D45F5988E2}" type="slidenum">
              <a:rPr lang="en-US" smtClean="0">
                <a:latin typeface="Comic Sans MS" pitchFamily="-100" charset="0"/>
              </a:rPr>
              <a:pPr/>
              <a:t>6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And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here is the current status of the available data. Top plot shows GE/D as a function of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The </a:t>
            </a: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 Q2, while the bottom plot shows the GM/D.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You can see various points corresponding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to of older/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stdandard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type experiments and the curve, which are the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Jans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data. Again,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Because of the different approach in the analysis, his result is not a discrete set of points but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A smooth curve. You can also see that his results are precise until 0.8GeV2,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whre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he runs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Out of data points and his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errorbars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infplate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.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Furthemore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, while his result GE is consistent with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Old measurements, his GM is systematically off! </a:t>
            </a:r>
          </a:p>
          <a:p>
            <a:endParaRPr lang="en-US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endParaRPr lang="en-US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endParaRPr lang="en-US" dirty="0" smtClean="0">
              <a:ea typeface="ＭＳ Ｐゴシック" pitchFamily="-100" charset="-128"/>
              <a:cs typeface="ＭＳ Ｐゴシック" pitchFamily="-100" charset="-128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4F632AB-C214-0B47-90C0-C3D45F5988E2}" type="slidenum">
              <a:rPr lang="en-US" smtClean="0">
                <a:latin typeface="Comic Sans MS" pitchFamily="-100" charset="0"/>
              </a:rPr>
              <a:pPr/>
              <a:t>7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And once we know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the charge form-factor, we can also calculate the radius,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Which is defined as a derivative of the form factor at Q2=0. </a:t>
            </a:r>
          </a:p>
          <a:p>
            <a:endParaRPr lang="en-US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However,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a known handicap formula is that the  data are available only to Q2=0.004,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This  means that in order to calculate the radius, the data need to be extrapolated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Towards zero, which can led to unwanted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siystematic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offsets. The radii obtained from the existing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Nuclear experiments are  Are shown In this plot, where The first radius was determined by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Hand, while the best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curent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value Is, as I already mentioned, one from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jan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Bernauer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.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The measurements have been accompanied By several different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reanalyses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of the data,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which are more or lest consistent with the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Jans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result.  </a:t>
            </a:r>
          </a:p>
          <a:p>
            <a:endParaRPr lang="en-US" baseline="0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Beside the nuclear scattering experiments, the radius can be determined from the atomic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Spectroscopy measurements.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</a:t>
            </a: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 </a:t>
            </a:r>
          </a:p>
          <a:p>
            <a:endParaRPr lang="en-US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endParaRPr lang="en-US" dirty="0" smtClean="0">
              <a:ea typeface="ＭＳ Ｐゴシック" pitchFamily="-100" charset="-128"/>
              <a:cs typeface="ＭＳ Ｐゴシック" pitchFamily="-100" charset="-128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4F632AB-C214-0B47-90C0-C3D45F5988E2}" type="slidenum">
              <a:rPr lang="en-US" smtClean="0">
                <a:latin typeface="Comic Sans MS" pitchFamily="-100" charset="0"/>
              </a:rPr>
              <a:pPr/>
              <a:t>8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Here, the the radius  determined by measuring the Labs shift, a small energy difference </a:t>
            </a:r>
          </a:p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Between the 2S and 2P levels, which arises mostly </a:t>
            </a:r>
            <a:r>
              <a:rPr lang="en-US" sz="1100" dirty="0">
                <a:latin typeface="Calibri" charset="0"/>
                <a:ea typeface="ＭＳ Ｐゴシック" charset="0"/>
                <a:cs typeface="ＭＳ Ｐゴシック" charset="0"/>
              </a:rPr>
              <a:t>due to the vacuum fluctuations, and  </a:t>
            </a:r>
          </a:p>
          <a:p>
            <a:pPr>
              <a:lnSpc>
                <a:spcPct val="90000"/>
              </a:lnSpc>
            </a:pPr>
            <a:r>
              <a:rPr lang="en-US" sz="1100" dirty="0">
                <a:latin typeface="Calibri" charset="0"/>
                <a:ea typeface="ＭＳ Ｐゴシック" charset="0"/>
                <a:cs typeface="ＭＳ Ｐゴシック" charset="0"/>
              </a:rPr>
              <a:t> was discovered by the Willis Lamb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in 1947.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38D119-192A-DA46-BD30-44AB1EA97D15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5724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  <a:normAutofit fontScale="85000" lnSpcReduction="20000"/>
          </a:bodyPr>
          <a:lstStyle/>
          <a:p>
            <a:pPr>
              <a:lnSpc>
                <a:spcPct val="90000"/>
              </a:lnSpc>
              <a:defRPr/>
            </a:pPr>
            <a:r>
              <a:rPr lang="en-US" dirty="0" smtClean="0"/>
              <a:t>Very roughly speaking is the change in the energy level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Proportional to the </a:t>
            </a:r>
            <a:r>
              <a:rPr lang="en-US" dirty="0" err="1" smtClean="0"/>
              <a:t>propability</a:t>
            </a:r>
            <a:r>
              <a:rPr lang="en-US" dirty="0" smtClean="0"/>
              <a:t> of finding  an electron with quantum numbers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N and </a:t>
            </a:r>
            <a:r>
              <a:rPr lang="en-US" dirty="0" err="1" smtClean="0"/>
              <a:t>l</a:t>
            </a:r>
            <a:r>
              <a:rPr lang="en-US" dirty="0" smtClean="0"/>
              <a:t> in at the center of an atom. </a:t>
            </a:r>
          </a:p>
          <a:p>
            <a:pPr>
              <a:lnSpc>
                <a:spcPct val="90000"/>
              </a:lnSpc>
              <a:defRPr/>
            </a:pPr>
            <a:endParaRPr lang="en-US" dirty="0" smtClean="0"/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This plot here shows the well known  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probability densities for hydrogen atom for first few quantum numbers and 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We can see, that in the S state electron spends most of its time at the center, 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Which means that energy levels of the S states shift due to lamb effect.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The new energy levels can be  Approximately written as  a sum of a Bohr term  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and a small Lamb Correction. </a:t>
            </a:r>
          </a:p>
          <a:p>
            <a:pPr>
              <a:lnSpc>
                <a:spcPct val="90000"/>
              </a:lnSpc>
              <a:defRPr/>
            </a:pPr>
            <a:endParaRPr lang="en-US" dirty="0" smtClean="0"/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On the other hand, is for all the other states probability for finding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Electron at the center zero, which means, that are these states have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A negligible lamb shift. </a:t>
            </a:r>
          </a:p>
          <a:p>
            <a:pPr>
              <a:lnSpc>
                <a:spcPct val="90000"/>
              </a:lnSpc>
              <a:defRPr/>
            </a:pPr>
            <a:endParaRPr lang="en-US" dirty="0" smtClean="0"/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Of course, the center of the atom is not empty but is occupied by the proton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With a finite size,  which brings additional term to the lamb shift, that depends 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on the proton radius. This is usually a small correction to the total Lamb 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Shift but is the term  that is exploited to determine the proton radius. </a:t>
            </a:r>
          </a:p>
          <a:p>
            <a:pPr>
              <a:lnSpc>
                <a:spcPct val="90000"/>
              </a:lnSpc>
              <a:defRPr/>
            </a:pPr>
            <a:endParaRPr lang="en-US" dirty="0" smtClean="0"/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And from this formula we can already see, that there are many possibilities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How to do the measurements. If we are interested only in Lamb shift, we 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measure 2S-2P transition.    However, if we can combine for example 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 1S-2S and 1S-3S transitions and then use the different </a:t>
            </a:r>
            <a:r>
              <a:rPr lang="en-US" dirty="0" err="1" smtClean="0"/>
              <a:t>n</a:t>
            </a:r>
            <a:r>
              <a:rPr lang="en-US" dirty="0" smtClean="0"/>
              <a:t> </a:t>
            </a:r>
            <a:r>
              <a:rPr lang="en-US" dirty="0" err="1" smtClean="0"/>
              <a:t>depende</a:t>
            </a:r>
            <a:r>
              <a:rPr lang="en-US" dirty="0" smtClean="0"/>
              <a:t> of the 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Two terms to extract both, the </a:t>
            </a:r>
            <a:r>
              <a:rPr lang="en-US" dirty="0" err="1" smtClean="0"/>
              <a:t>Rydberg</a:t>
            </a:r>
            <a:r>
              <a:rPr lang="en-US" dirty="0" smtClean="0"/>
              <a:t> constant and the radius.  </a:t>
            </a:r>
          </a:p>
          <a:p>
            <a:pPr>
              <a:lnSpc>
                <a:spcPct val="90000"/>
              </a:lnSpc>
              <a:defRPr/>
            </a:pPr>
            <a:endParaRPr lang="en-US" dirty="0" smtClean="0"/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 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 </a:t>
            </a: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DB085EE-F3B6-4D43-84DD-E292FC6ED2F8}" type="slidenum">
              <a:rPr lang="en-US" smtClean="0">
                <a:latin typeface="Comic Sans MS" pitchFamily="-100" charset="0"/>
              </a:rPr>
              <a:pPr/>
              <a:t>10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Using this philosophy many different transitions have bean measured by 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many different groups and then combined with the QED to determine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 the the </a:t>
            </a:r>
            <a:r>
              <a:rPr lang="en-US" dirty="0" err="1" smtClean="0">
                <a:ea typeface="ＭＳ Ｐゴシック" pitchFamily="-100" charset="-128"/>
                <a:cs typeface="ＭＳ Ｐゴシック" pitchFamily="-100" charset="-128"/>
              </a:rPr>
              <a:t>Ry</a:t>
            </a: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 and the radius.  This table here summarizes the efforts in 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determining the proton charge Radius and you can see all the 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Transitions that have been studied.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If we now calculate the average value </a:t>
            </a:r>
          </a:p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Of these points, we get </a:t>
            </a: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 </a:t>
            </a:r>
            <a:endParaRPr lang="en-US" dirty="0" smtClean="0">
              <a:solidFill>
                <a:schemeClr val="accent2"/>
              </a:solidFill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spcAft>
                <a:spcPts val="1703"/>
              </a:spcAft>
            </a:pPr>
            <a:endParaRPr lang="en-US" u="sng" dirty="0" smtClean="0">
              <a:solidFill>
                <a:srgbClr val="FF0000"/>
              </a:solidFill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spcAft>
                <a:spcPts val="1703"/>
              </a:spcAft>
            </a:pPr>
            <a:endParaRPr lang="en-US" u="sng" dirty="0" smtClean="0">
              <a:solidFill>
                <a:srgbClr val="FF0000"/>
              </a:solidFill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spcAft>
                <a:spcPts val="1703"/>
              </a:spcAft>
            </a:pPr>
            <a:endParaRPr lang="en-US" u="sng" dirty="0" smtClean="0">
              <a:solidFill>
                <a:srgbClr val="FF0000"/>
              </a:solidFill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spcAft>
                <a:spcPts val="1703"/>
              </a:spcAft>
            </a:pPr>
            <a:endParaRPr lang="en-US" u="sng" dirty="0" smtClean="0">
              <a:solidFill>
                <a:srgbClr val="FF0000"/>
              </a:solidFill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spcAft>
                <a:spcPts val="1703"/>
              </a:spcAft>
            </a:pPr>
            <a:endParaRPr lang="en-US" u="sng" dirty="0" smtClean="0">
              <a:solidFill>
                <a:srgbClr val="FF0000"/>
              </a:solidFill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spcAft>
                <a:spcPts val="1703"/>
              </a:spcAft>
            </a:pPr>
            <a:endParaRPr lang="en-US" u="sng" dirty="0" smtClean="0">
              <a:solidFill>
                <a:srgbClr val="FF0000"/>
              </a:solidFill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spcAft>
                <a:spcPts val="1703"/>
              </a:spcAft>
            </a:pPr>
            <a:endParaRPr lang="en-US" u="sng" dirty="0" smtClean="0">
              <a:solidFill>
                <a:srgbClr val="FF0000"/>
              </a:solidFill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spcAft>
                <a:spcPts val="1703"/>
              </a:spcAft>
            </a:pPr>
            <a:endParaRPr lang="en-US" u="sng" dirty="0" smtClean="0">
              <a:solidFill>
                <a:srgbClr val="FF0000"/>
              </a:solidFill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spcAft>
                <a:spcPts val="1703"/>
              </a:spcAft>
            </a:pPr>
            <a:endParaRPr lang="en-US" u="sng" dirty="0" smtClean="0">
              <a:solidFill>
                <a:srgbClr val="FF0000"/>
              </a:solidFill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15BBAC9-5FEC-0C40-9A66-ED966872A7C3}" type="slidenum">
              <a:rPr lang="en-US" smtClean="0">
                <a:latin typeface="Comic Sans MS" pitchFamily="-100" charset="0"/>
              </a:rPr>
              <a:pPr/>
              <a:t>11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C4994-E534-CA44-8A44-8DEEAD912F0C}" type="datetime1">
              <a:rPr lang="en-US" smtClean="0"/>
              <a:t>05/03/16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CBBAB-366D-3342-B967-21D5BE268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08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94776-5E8A-8843-8F8F-B9D2F2D3EAF9}" type="datetime1">
              <a:rPr lang="en-US" smtClean="0"/>
              <a:t>05/03/16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CBBAB-366D-3342-B967-21D5BE268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502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1E146-3E38-4E47-947E-244B989912EB}" type="datetime1">
              <a:rPr lang="en-US" smtClean="0"/>
              <a:t>05/03/16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CBBAB-366D-3342-B967-21D5BE268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801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1F669-E3DD-5648-BE7F-365F108F1DDA}" type="datetime1">
              <a:rPr lang="en-US" smtClean="0"/>
              <a:t>05/03/16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CBBAB-366D-3342-B967-21D5BE268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18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2A009-4F38-434E-A8F3-197D6AB33CD5}" type="datetime1">
              <a:rPr lang="en-US" smtClean="0"/>
              <a:t>05/03/16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CBBAB-366D-3342-B967-21D5BE268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44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5EDAB-E28A-F54E-90F4-D98614694359}" type="datetime1">
              <a:rPr lang="en-US" smtClean="0"/>
              <a:t>05/03/16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CBBAB-366D-3342-B967-21D5BE268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908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E47F1-3A00-0049-BFC9-293046137D23}" type="datetime1">
              <a:rPr lang="en-US" smtClean="0"/>
              <a:t>05/03/16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CBBAB-366D-3342-B967-21D5BE268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54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4D246-46EE-6948-A1D6-1B20F489F01B}" type="datetime1">
              <a:rPr lang="en-US" smtClean="0"/>
              <a:t>05/03/16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CBBAB-366D-3342-B967-21D5BE268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258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8DA7-8862-6D4B-89C9-03B1349465C2}" type="datetime1">
              <a:rPr lang="en-US" smtClean="0"/>
              <a:t>05/03/16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CBBAB-366D-3342-B967-21D5BE268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766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E0974-A19F-DF4F-879C-FC58291C1775}" type="datetime1">
              <a:rPr lang="en-US" smtClean="0"/>
              <a:t>05/03/16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CBBAB-366D-3342-B967-21D5BE268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828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9F54-251D-CA4B-B77D-638614A36CCB}" type="datetime1">
              <a:rPr lang="en-US" smtClean="0"/>
              <a:t>05/03/16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CBBAB-366D-3342-B967-21D5BE268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081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254E2-D887-E04A-96F6-E7C1E4CCBA84}" type="datetime1">
              <a:rPr lang="en-US" smtClean="0"/>
              <a:t>05/03/16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CBBAB-366D-3342-B967-21D5BE268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650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.png"/><Relationship Id="rId5" Type="http://schemas.microsoft.com/office/2007/relationships/hdphoto" Target="../media/hdphoto2.wdp"/><Relationship Id="rId6" Type="http://schemas.openxmlformats.org/officeDocument/2006/relationships/image" Target="../media/image3.png"/><Relationship Id="rId7" Type="http://schemas.microsoft.com/office/2007/relationships/hdphoto" Target="../media/hdphoto3.wdp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Microsoft_Equation4.bin"/><Relationship Id="rId12" Type="http://schemas.openxmlformats.org/officeDocument/2006/relationships/image" Target="../media/image29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Relationship Id="rId4" Type="http://schemas.openxmlformats.org/officeDocument/2006/relationships/image" Target="../media/image30.png"/><Relationship Id="rId5" Type="http://schemas.openxmlformats.org/officeDocument/2006/relationships/oleObject" Target="../embeddings/oleObject4.bin"/><Relationship Id="rId6" Type="http://schemas.openxmlformats.org/officeDocument/2006/relationships/image" Target="../media/image26.emf"/><Relationship Id="rId7" Type="http://schemas.openxmlformats.org/officeDocument/2006/relationships/oleObject" Target="../embeddings/oleObject5.bin"/><Relationship Id="rId8" Type="http://schemas.openxmlformats.org/officeDocument/2006/relationships/image" Target="../media/image27.emf"/><Relationship Id="rId9" Type="http://schemas.openxmlformats.org/officeDocument/2006/relationships/oleObject" Target="../embeddings/oleObject6.bin"/><Relationship Id="rId10" Type="http://schemas.openxmlformats.org/officeDocument/2006/relationships/image" Target="../media/image28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jpg"/><Relationship Id="rId5" Type="http://schemas.openxmlformats.org/officeDocument/2006/relationships/image" Target="../media/image34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oleObject" Target="../embeddings/Microsoft_Equation5.bin"/><Relationship Id="rId5" Type="http://schemas.openxmlformats.org/officeDocument/2006/relationships/image" Target="../media/image35.emf"/><Relationship Id="rId6" Type="http://schemas.openxmlformats.org/officeDocument/2006/relationships/image" Target="../media/image36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39.png"/><Relationship Id="rId5" Type="http://schemas.openxmlformats.org/officeDocument/2006/relationships/oleObject" Target="../embeddings/oleObject7.bin"/><Relationship Id="rId6" Type="http://schemas.openxmlformats.org/officeDocument/2006/relationships/image" Target="../media/image37.emf"/><Relationship Id="rId7" Type="http://schemas.openxmlformats.org/officeDocument/2006/relationships/oleObject" Target="../embeddings/oleObject8.bin"/><Relationship Id="rId8" Type="http://schemas.openxmlformats.org/officeDocument/2006/relationships/image" Target="../media/image38.emf"/><Relationship Id="rId9" Type="http://schemas.openxmlformats.org/officeDocument/2006/relationships/image" Target="../media/image40.jpe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oleObject" Target="../embeddings/Microsoft_Equation6.bin"/><Relationship Id="rId5" Type="http://schemas.openxmlformats.org/officeDocument/2006/relationships/image" Target="../media/image49.emf"/><Relationship Id="rId6" Type="http://schemas.openxmlformats.org/officeDocument/2006/relationships/image" Target="../media/image50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jpeg"/><Relationship Id="rId5" Type="http://schemas.openxmlformats.org/officeDocument/2006/relationships/image" Target="../media/image9.gif"/><Relationship Id="rId6" Type="http://schemas.openxmlformats.org/officeDocument/2006/relationships/image" Target="../media/image10.png"/><Relationship Id="rId7" Type="http://schemas.openxmlformats.org/officeDocument/2006/relationships/image" Target="../media/image11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image" Target="../media/image56.png"/><Relationship Id="rId5" Type="http://schemas.openxmlformats.org/officeDocument/2006/relationships/oleObject" Target="../embeddings/oleObject9.bin"/><Relationship Id="rId6" Type="http://schemas.openxmlformats.org/officeDocument/2006/relationships/image" Target="../media/image53.emf"/><Relationship Id="rId7" Type="http://schemas.openxmlformats.org/officeDocument/2006/relationships/oleObject" Target="../embeddings/Microsoft_Equation7.bin"/><Relationship Id="rId8" Type="http://schemas.openxmlformats.org/officeDocument/2006/relationships/image" Target="../media/image54.emf"/><Relationship Id="rId9" Type="http://schemas.openxmlformats.org/officeDocument/2006/relationships/oleObject" Target="../embeddings/oleObject10.bin"/><Relationship Id="rId10" Type="http://schemas.openxmlformats.org/officeDocument/2006/relationships/image" Target="../media/image55.emf"/><Relationship Id="rId11" Type="http://schemas.openxmlformats.org/officeDocument/2006/relationships/image" Target="../media/image57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2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3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4" Type="http://schemas.openxmlformats.org/officeDocument/2006/relationships/oleObject" Target="../embeddings/Microsoft_Equation8.bin"/><Relationship Id="rId5" Type="http://schemas.openxmlformats.org/officeDocument/2006/relationships/image" Target="../media/image22.emf"/><Relationship Id="rId6" Type="http://schemas.openxmlformats.org/officeDocument/2006/relationships/image" Target="../media/image68.emf"/><Relationship Id="rId7" Type="http://schemas.openxmlformats.org/officeDocument/2006/relationships/image" Target="../media/image69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70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71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4" Type="http://schemas.openxmlformats.org/officeDocument/2006/relationships/image" Target="../media/image73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4" Type="http://schemas.openxmlformats.org/officeDocument/2006/relationships/oleObject" Target="../embeddings/Microsoft_Equation9.bin"/><Relationship Id="rId5" Type="http://schemas.openxmlformats.org/officeDocument/2006/relationships/image" Target="../media/image74.emf"/><Relationship Id="rId6" Type="http://schemas.openxmlformats.org/officeDocument/2006/relationships/image" Target="../media/image75.emf"/><Relationship Id="rId7" Type="http://schemas.openxmlformats.org/officeDocument/2006/relationships/image" Target="../media/image76.png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77.png"/></Relationships>
</file>

<file path=ppt/slides/_rels/slide36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4.bin"/><Relationship Id="rId12" Type="http://schemas.openxmlformats.org/officeDocument/2006/relationships/image" Target="../media/image81.emf"/><Relationship Id="rId13" Type="http://schemas.openxmlformats.org/officeDocument/2006/relationships/oleObject" Target="../embeddings/oleObject15.bin"/><Relationship Id="rId14" Type="http://schemas.openxmlformats.org/officeDocument/2006/relationships/image" Target="../media/image82.emf"/><Relationship Id="rId15" Type="http://schemas.openxmlformats.org/officeDocument/2006/relationships/oleObject" Target="../embeddings/Microsoft_Equation10.bin"/><Relationship Id="rId16" Type="http://schemas.openxmlformats.org/officeDocument/2006/relationships/image" Target="../media/image83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4.xml"/><Relationship Id="rId4" Type="http://schemas.openxmlformats.org/officeDocument/2006/relationships/image" Target="../media/image84.png"/><Relationship Id="rId5" Type="http://schemas.openxmlformats.org/officeDocument/2006/relationships/oleObject" Target="../embeddings/oleObject11.bin"/><Relationship Id="rId6" Type="http://schemas.openxmlformats.org/officeDocument/2006/relationships/image" Target="../media/image78.emf"/><Relationship Id="rId7" Type="http://schemas.openxmlformats.org/officeDocument/2006/relationships/oleObject" Target="../embeddings/oleObject12.bin"/><Relationship Id="rId8" Type="http://schemas.openxmlformats.org/officeDocument/2006/relationships/image" Target="../media/image79.emf"/><Relationship Id="rId9" Type="http://schemas.openxmlformats.org/officeDocument/2006/relationships/oleObject" Target="../embeddings/oleObject13.bin"/><Relationship Id="rId10" Type="http://schemas.openxmlformats.org/officeDocument/2006/relationships/image" Target="../media/image80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6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86.png"/><Relationship Id="rId5" Type="http://schemas.openxmlformats.org/officeDocument/2006/relationships/image" Target="../media/image90.gif"/><Relationship Id="rId6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16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13.emf"/><Relationship Id="rId7" Type="http://schemas.openxmlformats.org/officeDocument/2006/relationships/oleObject" Target="../embeddings/oleObject2.bin"/><Relationship Id="rId8" Type="http://schemas.openxmlformats.org/officeDocument/2006/relationships/image" Target="../media/image14.emf"/><Relationship Id="rId9" Type="http://schemas.openxmlformats.org/officeDocument/2006/relationships/oleObject" Target="../embeddings/Microsoft_Equation1.bin"/><Relationship Id="rId10" Type="http://schemas.openxmlformats.org/officeDocument/2006/relationships/image" Target="../media/image1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18.png"/><Relationship Id="rId5" Type="http://schemas.openxmlformats.org/officeDocument/2006/relationships/oleObject" Target="../embeddings/oleObject3.bin"/><Relationship Id="rId6" Type="http://schemas.openxmlformats.org/officeDocument/2006/relationships/image" Target="../media/image17.emf"/><Relationship Id="rId7" Type="http://schemas.openxmlformats.org/officeDocument/2006/relationships/oleObject" Target="../embeddings/Microsoft_Equation2.bin"/><Relationship Id="rId8" Type="http://schemas.openxmlformats.org/officeDocument/2006/relationships/image" Target="../media/image13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Microsoft_Equation3.bin"/><Relationship Id="rId5" Type="http://schemas.openxmlformats.org/officeDocument/2006/relationships/image" Target="../media/image22.emf"/><Relationship Id="rId6" Type="http://schemas.openxmlformats.org/officeDocument/2006/relationships/image" Target="../media/image23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84026"/>
            <a:ext cx="9158941" cy="3941856"/>
          </a:xfrm>
          <a:solidFill>
            <a:srgbClr val="2063CE"/>
          </a:solidFill>
          <a:ln>
            <a:noFill/>
          </a:ln>
        </p:spPr>
        <p:txBody>
          <a:bodyPr/>
          <a:lstStyle/>
          <a:p>
            <a:pPr>
              <a:lnSpc>
                <a:spcPct val="140000"/>
              </a:lnSpc>
            </a:pPr>
            <a:r>
              <a:rPr lang="en-US" sz="5400" b="1" dirty="0" smtClean="0">
                <a:solidFill>
                  <a:schemeClr val="bg1"/>
                </a:solidFill>
              </a:rPr>
              <a:t>Ever-changing </a:t>
            </a:r>
            <a:r>
              <a:rPr lang="en-US" sz="5400" b="1" dirty="0" smtClean="0">
                <a:solidFill>
                  <a:schemeClr val="bg1"/>
                </a:solidFill>
              </a:rPr>
              <a:t>proton</a:t>
            </a:r>
            <a:br>
              <a:rPr lang="en-US" sz="5400" b="1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>Miha Mihovilovic</a:t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JGU Mainz and JSI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23" name="Picture 22" descr="PRadSetup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594" y="-2"/>
            <a:ext cx="4583615" cy="2096868"/>
          </a:xfrm>
          <a:prstGeom prst="rect">
            <a:avLst/>
          </a:prstGeom>
          <a:effectLst/>
        </p:spPr>
      </p:pic>
      <p:pic>
        <p:nvPicPr>
          <p:cNvPr id="4" name="Picture 3" descr="spectrometerhall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794000" cy="209686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11000" contrast="-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07718" y="0"/>
            <a:ext cx="1596230" cy="209686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-1" y="6256492"/>
            <a:ext cx="630517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7F7F7F"/>
                </a:solidFill>
                <a:latin typeface="Calibri"/>
                <a:cs typeface="Calibri"/>
              </a:rPr>
              <a:t>DPG-</a:t>
            </a:r>
            <a:r>
              <a:rPr lang="en-US" sz="2400" dirty="0" err="1" smtClean="0">
                <a:solidFill>
                  <a:srgbClr val="7F7F7F"/>
                </a:solidFill>
                <a:latin typeface="Calibri"/>
                <a:cs typeface="Calibri"/>
              </a:rPr>
              <a:t>Frühjahrstagung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, Darmstadt 2016</a:t>
            </a:r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 </a:t>
            </a:r>
          </a:p>
        </p:txBody>
      </p:sp>
      <p:pic>
        <p:nvPicPr>
          <p:cNvPr id="27" name="Picture 17" descr="sfb_logo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657317" y="6236433"/>
            <a:ext cx="902918" cy="523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 descr="JGU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343" y="6172233"/>
            <a:ext cx="617221" cy="617221"/>
          </a:xfrm>
          <a:prstGeom prst="rect">
            <a:avLst/>
          </a:prstGeom>
        </p:spPr>
      </p:pic>
      <p:pic>
        <p:nvPicPr>
          <p:cNvPr id="29" name="Picture 28" descr="Jozef_Stefan_Logo-3-2b710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882" y="6187174"/>
            <a:ext cx="509808" cy="632162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3830728" y="2478023"/>
            <a:ext cx="2131513" cy="603992"/>
          </a:xfrm>
          <a:custGeom>
            <a:avLst/>
            <a:gdLst>
              <a:gd name="connsiteX0" fmla="*/ 0 w 2139787"/>
              <a:gd name="connsiteY0" fmla="*/ 537801 h 603992"/>
              <a:gd name="connsiteX1" fmla="*/ 136516 w 2139787"/>
              <a:gd name="connsiteY1" fmla="*/ 463336 h 603992"/>
              <a:gd name="connsiteX2" fmla="*/ 268895 w 2139787"/>
              <a:gd name="connsiteY2" fmla="*/ 388871 h 603992"/>
              <a:gd name="connsiteX3" fmla="*/ 401275 w 2139787"/>
              <a:gd name="connsiteY3" fmla="*/ 322680 h 603992"/>
              <a:gd name="connsiteX4" fmla="*/ 554338 w 2139787"/>
              <a:gd name="connsiteY4" fmla="*/ 248216 h 603992"/>
              <a:gd name="connsiteX5" fmla="*/ 703265 w 2139787"/>
              <a:gd name="connsiteY5" fmla="*/ 190299 h 603992"/>
              <a:gd name="connsiteX6" fmla="*/ 885287 w 2139787"/>
              <a:gd name="connsiteY6" fmla="*/ 124108 h 603992"/>
              <a:gd name="connsiteX7" fmla="*/ 1034213 w 2139787"/>
              <a:gd name="connsiteY7" fmla="*/ 78601 h 603992"/>
              <a:gd name="connsiteX8" fmla="*/ 1207961 w 2139787"/>
              <a:gd name="connsiteY8" fmla="*/ 37232 h 603992"/>
              <a:gd name="connsiteX9" fmla="*/ 1365162 w 2139787"/>
              <a:gd name="connsiteY9" fmla="*/ 12410 h 603992"/>
              <a:gd name="connsiteX10" fmla="*/ 1497541 w 2139787"/>
              <a:gd name="connsiteY10" fmla="*/ 0 h 603992"/>
              <a:gd name="connsiteX11" fmla="*/ 1625784 w 2139787"/>
              <a:gd name="connsiteY11" fmla="*/ 0 h 603992"/>
              <a:gd name="connsiteX12" fmla="*/ 1749889 w 2139787"/>
              <a:gd name="connsiteY12" fmla="*/ 12410 h 603992"/>
              <a:gd name="connsiteX13" fmla="*/ 1878132 w 2139787"/>
              <a:gd name="connsiteY13" fmla="*/ 41369 h 603992"/>
              <a:gd name="connsiteX14" fmla="*/ 1985690 w 2139787"/>
              <a:gd name="connsiteY14" fmla="*/ 91012 h 603992"/>
              <a:gd name="connsiteX15" fmla="*/ 2060153 w 2139787"/>
              <a:gd name="connsiteY15" fmla="*/ 148929 h 603992"/>
              <a:gd name="connsiteX16" fmla="*/ 2113932 w 2139787"/>
              <a:gd name="connsiteY16" fmla="*/ 235805 h 603992"/>
              <a:gd name="connsiteX17" fmla="*/ 2138753 w 2139787"/>
              <a:gd name="connsiteY17" fmla="*/ 326817 h 603992"/>
              <a:gd name="connsiteX18" fmla="*/ 2130480 w 2139787"/>
              <a:gd name="connsiteY18" fmla="*/ 446788 h 603992"/>
              <a:gd name="connsiteX19" fmla="*/ 2089111 w 2139787"/>
              <a:gd name="connsiteY19" fmla="*/ 558486 h 603992"/>
              <a:gd name="connsiteX20" fmla="*/ 2068427 w 2139787"/>
              <a:gd name="connsiteY20" fmla="*/ 603992 h 603992"/>
              <a:gd name="connsiteX0" fmla="*/ 0 w 2131513"/>
              <a:gd name="connsiteY0" fmla="*/ 541938 h 603992"/>
              <a:gd name="connsiteX1" fmla="*/ 128242 w 2131513"/>
              <a:gd name="connsiteY1" fmla="*/ 463336 h 603992"/>
              <a:gd name="connsiteX2" fmla="*/ 260621 w 2131513"/>
              <a:gd name="connsiteY2" fmla="*/ 388871 h 603992"/>
              <a:gd name="connsiteX3" fmla="*/ 393001 w 2131513"/>
              <a:gd name="connsiteY3" fmla="*/ 322680 h 603992"/>
              <a:gd name="connsiteX4" fmla="*/ 546064 w 2131513"/>
              <a:gd name="connsiteY4" fmla="*/ 248216 h 603992"/>
              <a:gd name="connsiteX5" fmla="*/ 694991 w 2131513"/>
              <a:gd name="connsiteY5" fmla="*/ 190299 h 603992"/>
              <a:gd name="connsiteX6" fmla="*/ 877013 w 2131513"/>
              <a:gd name="connsiteY6" fmla="*/ 124108 h 603992"/>
              <a:gd name="connsiteX7" fmla="*/ 1025939 w 2131513"/>
              <a:gd name="connsiteY7" fmla="*/ 78601 h 603992"/>
              <a:gd name="connsiteX8" fmla="*/ 1199687 w 2131513"/>
              <a:gd name="connsiteY8" fmla="*/ 37232 h 603992"/>
              <a:gd name="connsiteX9" fmla="*/ 1356888 w 2131513"/>
              <a:gd name="connsiteY9" fmla="*/ 12410 h 603992"/>
              <a:gd name="connsiteX10" fmla="*/ 1489267 w 2131513"/>
              <a:gd name="connsiteY10" fmla="*/ 0 h 603992"/>
              <a:gd name="connsiteX11" fmla="*/ 1617510 w 2131513"/>
              <a:gd name="connsiteY11" fmla="*/ 0 h 603992"/>
              <a:gd name="connsiteX12" fmla="*/ 1741615 w 2131513"/>
              <a:gd name="connsiteY12" fmla="*/ 12410 h 603992"/>
              <a:gd name="connsiteX13" fmla="*/ 1869858 w 2131513"/>
              <a:gd name="connsiteY13" fmla="*/ 41369 h 603992"/>
              <a:gd name="connsiteX14" fmla="*/ 1977416 w 2131513"/>
              <a:gd name="connsiteY14" fmla="*/ 91012 h 603992"/>
              <a:gd name="connsiteX15" fmla="*/ 2051879 w 2131513"/>
              <a:gd name="connsiteY15" fmla="*/ 148929 h 603992"/>
              <a:gd name="connsiteX16" fmla="*/ 2105658 w 2131513"/>
              <a:gd name="connsiteY16" fmla="*/ 235805 h 603992"/>
              <a:gd name="connsiteX17" fmla="*/ 2130479 w 2131513"/>
              <a:gd name="connsiteY17" fmla="*/ 326817 h 603992"/>
              <a:gd name="connsiteX18" fmla="*/ 2122206 w 2131513"/>
              <a:gd name="connsiteY18" fmla="*/ 446788 h 603992"/>
              <a:gd name="connsiteX19" fmla="*/ 2080837 w 2131513"/>
              <a:gd name="connsiteY19" fmla="*/ 558486 h 603992"/>
              <a:gd name="connsiteX20" fmla="*/ 2060153 w 2131513"/>
              <a:gd name="connsiteY20" fmla="*/ 603992 h 603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131513" h="603992">
                <a:moveTo>
                  <a:pt x="0" y="541938"/>
                </a:moveTo>
                <a:cubicBezTo>
                  <a:pt x="42747" y="515737"/>
                  <a:pt x="84805" y="488847"/>
                  <a:pt x="128242" y="463336"/>
                </a:cubicBezTo>
                <a:cubicBezTo>
                  <a:pt x="171679" y="437825"/>
                  <a:pt x="216495" y="412314"/>
                  <a:pt x="260621" y="388871"/>
                </a:cubicBezTo>
                <a:cubicBezTo>
                  <a:pt x="304748" y="365428"/>
                  <a:pt x="393001" y="322680"/>
                  <a:pt x="393001" y="322680"/>
                </a:cubicBezTo>
                <a:cubicBezTo>
                  <a:pt x="440575" y="299237"/>
                  <a:pt x="495732" y="270279"/>
                  <a:pt x="546064" y="248216"/>
                </a:cubicBezTo>
                <a:cubicBezTo>
                  <a:pt x="596396" y="226153"/>
                  <a:pt x="639833" y="210984"/>
                  <a:pt x="694991" y="190299"/>
                </a:cubicBezTo>
                <a:cubicBezTo>
                  <a:pt x="750149" y="169614"/>
                  <a:pt x="821855" y="142724"/>
                  <a:pt x="877013" y="124108"/>
                </a:cubicBezTo>
                <a:cubicBezTo>
                  <a:pt x="932171" y="105492"/>
                  <a:pt x="972160" y="93080"/>
                  <a:pt x="1025939" y="78601"/>
                </a:cubicBezTo>
                <a:cubicBezTo>
                  <a:pt x="1079718" y="64122"/>
                  <a:pt x="1144529" y="48264"/>
                  <a:pt x="1199687" y="37232"/>
                </a:cubicBezTo>
                <a:cubicBezTo>
                  <a:pt x="1254845" y="26200"/>
                  <a:pt x="1308625" y="18615"/>
                  <a:pt x="1356888" y="12410"/>
                </a:cubicBezTo>
                <a:cubicBezTo>
                  <a:pt x="1405151" y="6205"/>
                  <a:pt x="1445830" y="2068"/>
                  <a:pt x="1489267" y="0"/>
                </a:cubicBezTo>
                <a:cubicBezTo>
                  <a:pt x="1532704" y="-2068"/>
                  <a:pt x="1575452" y="-2068"/>
                  <a:pt x="1617510" y="0"/>
                </a:cubicBezTo>
                <a:cubicBezTo>
                  <a:pt x="1659568" y="2068"/>
                  <a:pt x="1699557" y="5515"/>
                  <a:pt x="1741615" y="12410"/>
                </a:cubicBezTo>
                <a:cubicBezTo>
                  <a:pt x="1783673" y="19305"/>
                  <a:pt x="1830558" y="28269"/>
                  <a:pt x="1869858" y="41369"/>
                </a:cubicBezTo>
                <a:cubicBezTo>
                  <a:pt x="1909158" y="54469"/>
                  <a:pt x="1947079" y="73085"/>
                  <a:pt x="1977416" y="91012"/>
                </a:cubicBezTo>
                <a:cubicBezTo>
                  <a:pt x="2007753" y="108939"/>
                  <a:pt x="2030505" y="124797"/>
                  <a:pt x="2051879" y="148929"/>
                </a:cubicBezTo>
                <a:cubicBezTo>
                  <a:pt x="2073253" y="173061"/>
                  <a:pt x="2092558" y="206157"/>
                  <a:pt x="2105658" y="235805"/>
                </a:cubicBezTo>
                <a:cubicBezTo>
                  <a:pt x="2118758" y="265453"/>
                  <a:pt x="2127721" y="291653"/>
                  <a:pt x="2130479" y="326817"/>
                </a:cubicBezTo>
                <a:cubicBezTo>
                  <a:pt x="2133237" y="361981"/>
                  <a:pt x="2130480" y="408177"/>
                  <a:pt x="2122206" y="446788"/>
                </a:cubicBezTo>
                <a:cubicBezTo>
                  <a:pt x="2113932" y="485399"/>
                  <a:pt x="2091179" y="532285"/>
                  <a:pt x="2080837" y="558486"/>
                </a:cubicBezTo>
                <a:cubicBezTo>
                  <a:pt x="2070495" y="584687"/>
                  <a:pt x="2060153" y="603992"/>
                  <a:pt x="2060153" y="603992"/>
                </a:cubicBezTo>
              </a:path>
            </a:pathLst>
          </a:custGeom>
          <a:ln w="571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3043497" y="3499845"/>
            <a:ext cx="2396474" cy="839433"/>
          </a:xfrm>
          <a:custGeom>
            <a:avLst/>
            <a:gdLst>
              <a:gd name="connsiteX0" fmla="*/ 224618 w 2396474"/>
              <a:gd name="connsiteY0" fmla="*/ 0 h 839433"/>
              <a:gd name="connsiteX1" fmla="*/ 141881 w 2396474"/>
              <a:gd name="connsiteY1" fmla="*/ 103423 h 839433"/>
              <a:gd name="connsiteX2" fmla="*/ 83965 w 2396474"/>
              <a:gd name="connsiteY2" fmla="*/ 206847 h 839433"/>
              <a:gd name="connsiteX3" fmla="*/ 30186 w 2396474"/>
              <a:gd name="connsiteY3" fmla="*/ 326818 h 839433"/>
              <a:gd name="connsiteX4" fmla="*/ 1228 w 2396474"/>
              <a:gd name="connsiteY4" fmla="*/ 430241 h 839433"/>
              <a:gd name="connsiteX5" fmla="*/ 9502 w 2396474"/>
              <a:gd name="connsiteY5" fmla="*/ 537801 h 839433"/>
              <a:gd name="connsiteX6" fmla="*/ 46733 w 2396474"/>
              <a:gd name="connsiteY6" fmla="*/ 641225 h 839433"/>
              <a:gd name="connsiteX7" fmla="*/ 121197 w 2396474"/>
              <a:gd name="connsiteY7" fmla="*/ 719826 h 839433"/>
              <a:gd name="connsiteX8" fmla="*/ 208071 w 2396474"/>
              <a:gd name="connsiteY8" fmla="*/ 777743 h 839433"/>
              <a:gd name="connsiteX9" fmla="*/ 328040 w 2396474"/>
              <a:gd name="connsiteY9" fmla="*/ 819113 h 839433"/>
              <a:gd name="connsiteX10" fmla="*/ 481103 w 2396474"/>
              <a:gd name="connsiteY10" fmla="*/ 835660 h 839433"/>
              <a:gd name="connsiteX11" fmla="*/ 696220 w 2396474"/>
              <a:gd name="connsiteY11" fmla="*/ 835660 h 839433"/>
              <a:gd name="connsiteX12" fmla="*/ 965115 w 2396474"/>
              <a:gd name="connsiteY12" fmla="*/ 794291 h 839433"/>
              <a:gd name="connsiteX13" fmla="*/ 1250558 w 2396474"/>
              <a:gd name="connsiteY13" fmla="*/ 719826 h 839433"/>
              <a:gd name="connsiteX14" fmla="*/ 1585643 w 2396474"/>
              <a:gd name="connsiteY14" fmla="*/ 591581 h 839433"/>
              <a:gd name="connsiteX15" fmla="*/ 1829718 w 2396474"/>
              <a:gd name="connsiteY15" fmla="*/ 471610 h 839433"/>
              <a:gd name="connsiteX16" fmla="*/ 1995192 w 2396474"/>
              <a:gd name="connsiteY16" fmla="*/ 380598 h 839433"/>
              <a:gd name="connsiteX17" fmla="*/ 2189624 w 2396474"/>
              <a:gd name="connsiteY17" fmla="*/ 256490 h 839433"/>
              <a:gd name="connsiteX18" fmla="*/ 2363372 w 2396474"/>
              <a:gd name="connsiteY18" fmla="*/ 128245 h 839433"/>
              <a:gd name="connsiteX19" fmla="*/ 2396467 w 2396474"/>
              <a:gd name="connsiteY19" fmla="*/ 99286 h 839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396474" h="839433">
                <a:moveTo>
                  <a:pt x="224618" y="0"/>
                </a:moveTo>
                <a:cubicBezTo>
                  <a:pt x="194970" y="34474"/>
                  <a:pt x="165323" y="68949"/>
                  <a:pt x="141881" y="103423"/>
                </a:cubicBezTo>
                <a:cubicBezTo>
                  <a:pt x="118439" y="137897"/>
                  <a:pt x="102581" y="169615"/>
                  <a:pt x="83965" y="206847"/>
                </a:cubicBezTo>
                <a:cubicBezTo>
                  <a:pt x="65349" y="244079"/>
                  <a:pt x="43975" y="289586"/>
                  <a:pt x="30186" y="326818"/>
                </a:cubicBezTo>
                <a:cubicBezTo>
                  <a:pt x="16397" y="364050"/>
                  <a:pt x="4675" y="395077"/>
                  <a:pt x="1228" y="430241"/>
                </a:cubicBezTo>
                <a:cubicBezTo>
                  <a:pt x="-2219" y="465405"/>
                  <a:pt x="1918" y="502637"/>
                  <a:pt x="9502" y="537801"/>
                </a:cubicBezTo>
                <a:cubicBezTo>
                  <a:pt x="17086" y="572965"/>
                  <a:pt x="28117" y="610888"/>
                  <a:pt x="46733" y="641225"/>
                </a:cubicBezTo>
                <a:cubicBezTo>
                  <a:pt x="65349" y="671563"/>
                  <a:pt x="94307" y="697073"/>
                  <a:pt x="121197" y="719826"/>
                </a:cubicBezTo>
                <a:cubicBezTo>
                  <a:pt x="148087" y="742579"/>
                  <a:pt x="173597" y="761195"/>
                  <a:pt x="208071" y="777743"/>
                </a:cubicBezTo>
                <a:cubicBezTo>
                  <a:pt x="242545" y="794291"/>
                  <a:pt x="282535" y="809460"/>
                  <a:pt x="328040" y="819113"/>
                </a:cubicBezTo>
                <a:cubicBezTo>
                  <a:pt x="373545" y="828766"/>
                  <a:pt x="419740" y="832902"/>
                  <a:pt x="481103" y="835660"/>
                </a:cubicBezTo>
                <a:cubicBezTo>
                  <a:pt x="542466" y="838418"/>
                  <a:pt x="615551" y="842555"/>
                  <a:pt x="696220" y="835660"/>
                </a:cubicBezTo>
                <a:cubicBezTo>
                  <a:pt x="776889" y="828765"/>
                  <a:pt x="872725" y="813597"/>
                  <a:pt x="965115" y="794291"/>
                </a:cubicBezTo>
                <a:cubicBezTo>
                  <a:pt x="1057505" y="774985"/>
                  <a:pt x="1147137" y="753611"/>
                  <a:pt x="1250558" y="719826"/>
                </a:cubicBezTo>
                <a:cubicBezTo>
                  <a:pt x="1353979" y="686041"/>
                  <a:pt x="1489116" y="632950"/>
                  <a:pt x="1585643" y="591581"/>
                </a:cubicBezTo>
                <a:cubicBezTo>
                  <a:pt x="1682170" y="550212"/>
                  <a:pt x="1761460" y="506774"/>
                  <a:pt x="1829718" y="471610"/>
                </a:cubicBezTo>
                <a:cubicBezTo>
                  <a:pt x="1897976" y="436446"/>
                  <a:pt x="1935208" y="416451"/>
                  <a:pt x="1995192" y="380598"/>
                </a:cubicBezTo>
                <a:cubicBezTo>
                  <a:pt x="2055176" y="344745"/>
                  <a:pt x="2128261" y="298549"/>
                  <a:pt x="2189624" y="256490"/>
                </a:cubicBezTo>
                <a:cubicBezTo>
                  <a:pt x="2250987" y="214431"/>
                  <a:pt x="2328898" y="154446"/>
                  <a:pt x="2363372" y="128245"/>
                </a:cubicBezTo>
                <a:cubicBezTo>
                  <a:pt x="2397846" y="102044"/>
                  <a:pt x="2396467" y="99286"/>
                  <a:pt x="2396467" y="99286"/>
                </a:cubicBezTo>
              </a:path>
            </a:pathLst>
          </a:custGeom>
          <a:ln w="571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593594" y="2478023"/>
            <a:ext cx="288000" cy="28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CBBAB-366D-3342-B967-21D5BE26854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160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8" name="Picture 12" descr="Hydrogen22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90420" y="923925"/>
            <a:ext cx="4265612" cy="501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9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sp>
        <p:nvSpPr>
          <p:cNvPr id="33801" name="TextBox 27"/>
          <p:cNvSpPr txBox="1">
            <a:spLocks noChangeArrowheads="1"/>
          </p:cNvSpPr>
          <p:nvPr/>
        </p:nvSpPr>
        <p:spPr bwMode="auto">
          <a:xfrm>
            <a:off x="76200" y="838200"/>
            <a:ext cx="8534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Aft>
                <a:spcPts val="1800"/>
              </a:spcAft>
              <a:buFontTx/>
              <a:buChar char="-"/>
            </a:pPr>
            <a:r>
              <a:rPr lang="en-US" sz="2000">
                <a:latin typeface="Helvetica" pitchFamily="-100" charset="0"/>
                <a:ea typeface="Helvetica" pitchFamily="-100" charset="0"/>
                <a:cs typeface="Helvetica" pitchFamily="-100" charset="0"/>
              </a:rPr>
              <a:t> Change in level energy (approximately):    </a:t>
            </a:r>
            <a:endParaRPr lang="en-US" sz="2000">
              <a:solidFill>
                <a:schemeClr val="tx2"/>
              </a:solidFill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</p:txBody>
      </p:sp>
      <p:graphicFrame>
        <p:nvGraphicFramePr>
          <p:cNvPr id="3379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1597552"/>
              </p:ext>
            </p:extLst>
          </p:nvPr>
        </p:nvGraphicFramePr>
        <p:xfrm>
          <a:off x="1050925" y="1544685"/>
          <a:ext cx="2454275" cy="57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77" name="Equation" r:id="rId5" imgW="1079500" imgH="254000" progId="Equation.3">
                  <p:embed/>
                </p:oleObj>
              </mc:Choice>
              <mc:Fallback>
                <p:oleObj name="Equation" r:id="rId5" imgW="10795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0925" y="1544685"/>
                        <a:ext cx="2454275" cy="574675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89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2384099"/>
              </p:ext>
            </p:extLst>
          </p:nvPr>
        </p:nvGraphicFramePr>
        <p:xfrm>
          <a:off x="381000" y="2412230"/>
          <a:ext cx="2835275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78" name="Equation" r:id="rId7" imgW="1447800" imgH="381000" progId="Equation.3">
                  <p:embed/>
                </p:oleObj>
              </mc:Choice>
              <mc:Fallback>
                <p:oleObj name="Equation" r:id="rId7" imgW="1447800" imgH="38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412230"/>
                        <a:ext cx="2835275" cy="742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89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8577197"/>
              </p:ext>
            </p:extLst>
          </p:nvPr>
        </p:nvGraphicFramePr>
        <p:xfrm>
          <a:off x="304800" y="3538633"/>
          <a:ext cx="2636838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79" name="Equation" r:id="rId9" imgW="1346200" imgH="215900" progId="Equation.3">
                  <p:embed/>
                </p:oleObj>
              </mc:Choice>
              <mc:Fallback>
                <p:oleObj name="Equation" r:id="rId9" imgW="13462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3538633"/>
                        <a:ext cx="2636838" cy="422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27"/>
          <p:cNvSpPr txBox="1">
            <a:spLocks noChangeArrowheads="1"/>
          </p:cNvSpPr>
          <p:nvPr/>
        </p:nvSpPr>
        <p:spPr bwMode="auto">
          <a:xfrm>
            <a:off x="76200" y="4043593"/>
            <a:ext cx="502920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endParaRPr lang="en-US" sz="2000" b="1" u="sng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buFontTx/>
              <a:buChar char="-"/>
            </a:pP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Significant effect 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only for 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S</a:t>
            </a: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-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states.</a:t>
            </a:r>
            <a:endParaRPr lang="en-US" sz="20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</p:txBody>
      </p:sp>
      <p:sp>
        <p:nvSpPr>
          <p:cNvPr id="16" name="TextBox 27"/>
          <p:cNvSpPr txBox="1">
            <a:spLocks noChangeArrowheads="1"/>
          </p:cNvSpPr>
          <p:nvPr/>
        </p:nvSpPr>
        <p:spPr bwMode="auto">
          <a:xfrm>
            <a:off x="76200" y="5216668"/>
            <a:ext cx="5105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- The center of the hydrogen atom </a:t>
            </a:r>
          </a:p>
          <a:p>
            <a:pPr>
              <a:spcAft>
                <a:spcPts val="2400"/>
              </a:spcAft>
            </a:pP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 is not empty</a:t>
            </a:r>
            <a:r>
              <a:rPr lang="en-US" sz="2000" b="1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. </a:t>
            </a:r>
            <a:r>
              <a:rPr lang="en-US" sz="2000" b="1" u="sng" dirty="0">
                <a:solidFill>
                  <a:srgbClr val="2063CE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Proton is here!</a:t>
            </a:r>
          </a:p>
        </p:txBody>
      </p:sp>
      <p:sp>
        <p:nvSpPr>
          <p:cNvPr id="17" name="TextBox 27"/>
          <p:cNvSpPr txBox="1">
            <a:spLocks noChangeArrowheads="1"/>
          </p:cNvSpPr>
          <p:nvPr/>
        </p:nvSpPr>
        <p:spPr bwMode="auto">
          <a:xfrm>
            <a:off x="76200" y="5948600"/>
            <a:ext cx="853440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endParaRPr lang="en-US" sz="2000" b="1" u="sng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buFontTx/>
              <a:buChar char="-"/>
            </a:pP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Different </a:t>
            </a:r>
            <a:r>
              <a:rPr lang="en-US" sz="2000" b="1" u="sng" dirty="0">
                <a:solidFill>
                  <a:srgbClr val="2063CE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n-dependence</a:t>
            </a:r>
            <a:r>
              <a:rPr lang="en-US" sz="2000" b="1" dirty="0">
                <a:solidFill>
                  <a:srgbClr val="2063CE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of the two terms allows the determination 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of </a:t>
            </a:r>
            <a:r>
              <a:rPr lang="en-US" sz="2000" dirty="0" err="1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r</a:t>
            </a:r>
            <a:r>
              <a:rPr lang="en-US" sz="2000" baseline="-25000" dirty="0" err="1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p</a:t>
            </a: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.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  <a:endParaRPr lang="en-US" sz="2000" dirty="0">
              <a:solidFill>
                <a:schemeClr val="tx2"/>
              </a:solidFill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</p:txBody>
      </p:sp>
      <p:graphicFrame>
        <p:nvGraphicFramePr>
          <p:cNvPr id="10854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3227089"/>
              </p:ext>
            </p:extLst>
          </p:nvPr>
        </p:nvGraphicFramePr>
        <p:xfrm>
          <a:off x="304800" y="3492210"/>
          <a:ext cx="3732213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80" name="Equation" r:id="rId11" imgW="1905000" imgH="266700" progId="Equation.3">
                  <p:embed/>
                </p:oleObj>
              </mc:Choice>
              <mc:Fallback>
                <p:oleObj name="Equation" r:id="rId11" imgW="1905000" imgH="266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3492210"/>
                        <a:ext cx="3732213" cy="5207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Group 12"/>
          <p:cNvGrpSpPr/>
          <p:nvPr/>
        </p:nvGrpSpPr>
        <p:grpSpPr>
          <a:xfrm>
            <a:off x="0" y="-73762"/>
            <a:ext cx="9158941" cy="721585"/>
            <a:chOff x="0" y="-120232"/>
            <a:chExt cx="9158941" cy="721585"/>
          </a:xfrm>
        </p:grpSpPr>
        <p:sp>
          <p:nvSpPr>
            <p:cNvPr id="14" name="TextBox 13"/>
            <p:cNvSpPr txBox="1"/>
            <p:nvPr/>
          </p:nvSpPr>
          <p:spPr>
            <a:xfrm>
              <a:off x="268938" y="-120232"/>
              <a:ext cx="472905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2063CE"/>
                  </a:solidFill>
                </a:rPr>
                <a:t> </a:t>
              </a:r>
              <a:r>
                <a:rPr lang="en-US" sz="3600" b="1" dirty="0" smtClean="0">
                  <a:solidFill>
                    <a:srgbClr val="2063CE"/>
                  </a:solidFill>
                </a:rPr>
                <a:t>Lamb shift in Hydrogen</a:t>
              </a:r>
              <a:endParaRPr lang="en-US" sz="3600" dirty="0">
                <a:solidFill>
                  <a:srgbClr val="2063CE"/>
                </a:solidFill>
                <a:latin typeface="Arial" pitchFamily="-65" charset="0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0" y="60135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53454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8" y="1410325"/>
            <a:ext cx="7442352" cy="4903197"/>
          </a:xfrm>
          <a:prstGeom prst="rect">
            <a:avLst/>
          </a:prstGeom>
        </p:spPr>
      </p:pic>
      <p:sp>
        <p:nvSpPr>
          <p:cNvPr id="24" name="TextBox 27"/>
          <p:cNvSpPr txBox="1">
            <a:spLocks noChangeArrowheads="1"/>
          </p:cNvSpPr>
          <p:nvPr/>
        </p:nvSpPr>
        <p:spPr bwMode="auto">
          <a:xfrm>
            <a:off x="74960" y="914400"/>
            <a:ext cx="8001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2000" u="sng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D</a:t>
            </a:r>
            <a:r>
              <a:rPr lang="en-US" sz="2000" u="sng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irect </a:t>
            </a:r>
            <a:r>
              <a:rPr lang="en-US" sz="2000" u="sng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(RF)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and </a:t>
            </a:r>
            <a:r>
              <a:rPr lang="en-US" sz="2000" u="sng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indirect (laser)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spectroscopy measurements:</a:t>
            </a:r>
            <a:endParaRPr lang="en-US" sz="20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</p:txBody>
      </p:sp>
      <p:sp>
        <p:nvSpPr>
          <p:cNvPr id="6" name="TextBox 5"/>
          <p:cNvSpPr txBox="1"/>
          <p:nvPr/>
        </p:nvSpPr>
        <p:spPr bwMode="auto">
          <a:xfrm rot="5400000">
            <a:off x="6422142" y="3458747"/>
            <a:ext cx="2953378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A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fter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 </a:t>
            </a:r>
            <a:r>
              <a:rPr lang="en-US" sz="1200" dirty="0" err="1" smtClean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Annu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. Rev. </a:t>
            </a:r>
            <a:r>
              <a:rPr lang="en-US" sz="1200" dirty="0" err="1" smtClean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Nucl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. Part. Sci. 2013.63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Helvetica"/>
              <a:cs typeface="Helvetica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-73762"/>
            <a:ext cx="9158941" cy="721585"/>
            <a:chOff x="0" y="-120232"/>
            <a:chExt cx="9158941" cy="721585"/>
          </a:xfrm>
        </p:grpSpPr>
        <p:sp>
          <p:nvSpPr>
            <p:cNvPr id="9" name="TextBox 8"/>
            <p:cNvSpPr txBox="1"/>
            <p:nvPr/>
          </p:nvSpPr>
          <p:spPr>
            <a:xfrm>
              <a:off x="268938" y="-120232"/>
              <a:ext cx="723214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2063CE"/>
                  </a:solidFill>
                </a:rPr>
                <a:t> </a:t>
              </a:r>
              <a:r>
                <a:rPr lang="en-US" sz="3600" b="1" dirty="0" smtClean="0">
                  <a:solidFill>
                    <a:srgbClr val="2063CE"/>
                  </a:solidFill>
                </a:rPr>
                <a:t>Hydrogen Lamb shift measurements</a:t>
              </a:r>
              <a:endParaRPr lang="en-US" sz="3600" dirty="0">
                <a:solidFill>
                  <a:srgbClr val="2063CE"/>
                </a:solidFill>
                <a:latin typeface="Arial" pitchFamily="-65" charset="0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0" y="60135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27"/>
          <p:cNvSpPr txBox="1">
            <a:spLocks noChangeArrowheads="1"/>
          </p:cNvSpPr>
          <p:nvPr/>
        </p:nvSpPr>
        <p:spPr bwMode="auto">
          <a:xfrm>
            <a:off x="76200" y="6353145"/>
            <a:ext cx="8610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Radius from spectroscopic measurements</a:t>
            </a:r>
            <a:r>
              <a:rPr lang="en-US" sz="2000" b="1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: </a:t>
            </a:r>
            <a:r>
              <a:rPr lang="en-US" sz="2000" b="1" dirty="0" smtClean="0">
                <a:solidFill>
                  <a:srgbClr val="2063CE"/>
                </a:solidFill>
                <a:latin typeface="Helvetica"/>
                <a:ea typeface="Helvetica" pitchFamily="-100" charset="0"/>
                <a:cs typeface="Helvetica"/>
              </a:rPr>
              <a:t>r = (</a:t>
            </a:r>
            <a:r>
              <a:rPr lang="en-US" sz="2000" b="1" dirty="0" smtClean="0">
                <a:solidFill>
                  <a:srgbClr val="2063CE"/>
                </a:solidFill>
                <a:latin typeface="Helvetica"/>
                <a:cs typeface="Helvetica"/>
              </a:rPr>
              <a:t>0.8758 ± 0.0077) </a:t>
            </a:r>
            <a:r>
              <a:rPr lang="en-US" sz="2000" b="1" dirty="0" err="1" smtClean="0">
                <a:solidFill>
                  <a:srgbClr val="2063CE"/>
                </a:solidFill>
                <a:latin typeface="Helvetica"/>
                <a:cs typeface="Helvetica"/>
              </a:rPr>
              <a:t>fm</a:t>
            </a:r>
            <a:endParaRPr lang="en-US" sz="2000" b="1" dirty="0">
              <a:solidFill>
                <a:srgbClr val="2063CE"/>
              </a:solidFill>
              <a:latin typeface="Helvetica"/>
              <a:ea typeface="Helvetica" pitchFamily="-100" charset="0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673709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3" y="774478"/>
            <a:ext cx="5546793" cy="600269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411170" y="5619690"/>
            <a:ext cx="19572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smtClean="0">
                <a:solidFill>
                  <a:srgbClr val="FF6600"/>
                </a:solidFill>
                <a:latin typeface="Helvetica"/>
                <a:cs typeface="Helvetica"/>
              </a:rPr>
              <a:t>CODATA value:</a:t>
            </a:r>
            <a:endParaRPr lang="en-US" sz="2000" u="sng" dirty="0">
              <a:solidFill>
                <a:srgbClr val="FF6600"/>
              </a:solidFill>
              <a:latin typeface="Helvetica"/>
              <a:cs typeface="Helvetica"/>
            </a:endParaRPr>
          </a:p>
        </p:txBody>
      </p:sp>
      <p:sp>
        <p:nvSpPr>
          <p:cNvPr id="10" name="Equal 9"/>
          <p:cNvSpPr/>
          <p:nvPr/>
        </p:nvSpPr>
        <p:spPr>
          <a:xfrm>
            <a:off x="7162800" y="4953000"/>
            <a:ext cx="533400" cy="457200"/>
          </a:xfrm>
          <a:prstGeom prst="mathEqual">
            <a:avLst/>
          </a:prstGeom>
          <a:gradFill>
            <a:gsLst>
              <a:gs pos="0">
                <a:srgbClr val="FF6600"/>
              </a:gs>
              <a:gs pos="100000">
                <a:schemeClr val="bg1"/>
              </a:gs>
            </a:gsLst>
          </a:gra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943600" y="6140100"/>
            <a:ext cx="29845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6600"/>
                </a:solidFill>
                <a:latin typeface="Helvetica"/>
                <a:ea typeface="Helvetica" pitchFamily="-100" charset="0"/>
                <a:cs typeface="Helvetica"/>
              </a:rPr>
              <a:t>r = (</a:t>
            </a:r>
            <a:r>
              <a:rPr lang="en-US" sz="2000" b="1" dirty="0" smtClean="0">
                <a:solidFill>
                  <a:srgbClr val="FF6600"/>
                </a:solidFill>
                <a:latin typeface="Helvetica"/>
                <a:cs typeface="Helvetica"/>
              </a:rPr>
              <a:t>0.8775 </a:t>
            </a:r>
            <a:r>
              <a:rPr lang="en-US" sz="2000" b="1" dirty="0">
                <a:solidFill>
                  <a:srgbClr val="FF6600"/>
                </a:solidFill>
                <a:latin typeface="Helvetica"/>
                <a:cs typeface="Helvetica"/>
              </a:rPr>
              <a:t>± </a:t>
            </a:r>
            <a:r>
              <a:rPr lang="en-US" sz="2000" b="1" dirty="0" smtClean="0">
                <a:solidFill>
                  <a:srgbClr val="FF6600"/>
                </a:solidFill>
                <a:latin typeface="Helvetica"/>
                <a:cs typeface="Helvetica"/>
              </a:rPr>
              <a:t>0.0051) </a:t>
            </a:r>
            <a:r>
              <a:rPr lang="en-US" sz="2000" b="1" dirty="0" err="1">
                <a:solidFill>
                  <a:srgbClr val="FF6600"/>
                </a:solidFill>
                <a:latin typeface="Helvetica"/>
                <a:cs typeface="Helvetica"/>
              </a:rPr>
              <a:t>fm</a:t>
            </a:r>
            <a:endParaRPr lang="en-US" sz="2000" b="1" dirty="0">
              <a:solidFill>
                <a:srgbClr val="FF6600"/>
              </a:solidFill>
              <a:latin typeface="Helvetica"/>
              <a:ea typeface="Helvetica" pitchFamily="-100" charset="0"/>
              <a:cs typeface="Helvetica"/>
            </a:endParaRPr>
          </a:p>
        </p:txBody>
      </p:sp>
      <p:pic>
        <p:nvPicPr>
          <p:cNvPr id="18" name="Picture 17" descr="Slide0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108270"/>
            <a:ext cx="1981200" cy="1485900"/>
          </a:xfrm>
          <a:prstGeom prst="rect">
            <a:avLst/>
          </a:prstGeom>
        </p:spPr>
      </p:pic>
      <p:pic>
        <p:nvPicPr>
          <p:cNvPr id="19" name="Picture 18" descr="Slide1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412" y="3502700"/>
            <a:ext cx="2019300" cy="1131261"/>
          </a:xfrm>
          <a:prstGeom prst="rect">
            <a:avLst/>
          </a:prstGeom>
        </p:spPr>
      </p:pic>
      <p:sp>
        <p:nvSpPr>
          <p:cNvPr id="20" name="Plus 19"/>
          <p:cNvSpPr/>
          <p:nvPr/>
        </p:nvSpPr>
        <p:spPr>
          <a:xfrm>
            <a:off x="7150100" y="2812570"/>
            <a:ext cx="609600" cy="609600"/>
          </a:xfrm>
          <a:prstGeom prst="mathPlus">
            <a:avLst/>
          </a:prstGeom>
          <a:gradFill>
            <a:gsLst>
              <a:gs pos="0">
                <a:srgbClr val="FF6600"/>
              </a:gs>
              <a:gs pos="100000">
                <a:schemeClr val="bg1"/>
              </a:gs>
            </a:gsLst>
          </a:gra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0" y="-73762"/>
            <a:ext cx="9158941" cy="721585"/>
            <a:chOff x="0" y="-120232"/>
            <a:chExt cx="9158941" cy="721585"/>
          </a:xfrm>
        </p:grpSpPr>
        <p:sp>
          <p:nvSpPr>
            <p:cNvPr id="13" name="TextBox 12"/>
            <p:cNvSpPr txBox="1"/>
            <p:nvPr/>
          </p:nvSpPr>
          <p:spPr>
            <a:xfrm>
              <a:off x="268938" y="-120232"/>
              <a:ext cx="332151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2063CE"/>
                  </a:solidFill>
                </a:rPr>
                <a:t> </a:t>
              </a:r>
              <a:r>
                <a:rPr lang="en-US" sz="3600" b="1" dirty="0" smtClean="0">
                  <a:solidFill>
                    <a:srgbClr val="2063CE"/>
                  </a:solidFill>
                </a:rPr>
                <a:t>CODATA Radius</a:t>
              </a:r>
              <a:endParaRPr lang="en-US" sz="3600" dirty="0">
                <a:solidFill>
                  <a:srgbClr val="2063CE"/>
                </a:solidFill>
                <a:latin typeface="Arial" pitchFamily="-65" charset="0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0" y="60135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22676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sp>
        <p:nvSpPr>
          <p:cNvPr id="37893" name="TextBox 27"/>
          <p:cNvSpPr txBox="1">
            <a:spLocks noChangeArrowheads="1"/>
          </p:cNvSpPr>
          <p:nvPr/>
        </p:nvSpPr>
        <p:spPr bwMode="auto">
          <a:xfrm>
            <a:off x="152400" y="900292"/>
            <a:ext cx="8534400" cy="6324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  <a:buFontTx/>
              <a:buChar char="-"/>
            </a:pPr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Due </a:t>
            </a: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to </a:t>
            </a:r>
            <a:r>
              <a:rPr lang="en-US" sz="1900" u="sng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larger mass</a:t>
            </a: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  <a:r>
              <a:rPr lang="en-US" sz="1900" dirty="0" err="1">
                <a:latin typeface="Helvetica" pitchFamily="-100" charset="0"/>
                <a:ea typeface="Helvetica" pitchFamily="-100" charset="0"/>
                <a:cs typeface="Helvetica" pitchFamily="-100" charset="0"/>
              </a:rPr>
              <a:t>muon</a:t>
            </a: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much closer to the nucleus, resulting </a:t>
            </a:r>
          </a:p>
          <a:p>
            <a:pPr>
              <a:spcAft>
                <a:spcPts val="3600"/>
              </a:spcAft>
            </a:pP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 in a more </a:t>
            </a:r>
            <a:r>
              <a:rPr lang="en-US" sz="1900" b="1" dirty="0">
                <a:solidFill>
                  <a:srgbClr val="2063CE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pronounced Lamb shift effect</a:t>
            </a:r>
            <a:r>
              <a:rPr lang="en-US" sz="1900" dirty="0">
                <a:solidFill>
                  <a:srgbClr val="2063CE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.</a:t>
            </a:r>
          </a:p>
          <a:p>
            <a:pPr>
              <a:spcAft>
                <a:spcPts val="600"/>
              </a:spcAft>
            </a:pPr>
            <a:endParaRPr lang="en-US" sz="19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spcAft>
                <a:spcPts val="600"/>
              </a:spcAft>
            </a:pPr>
            <a:endParaRPr lang="en-US" sz="19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spcAft>
                <a:spcPts val="600"/>
              </a:spcAft>
            </a:pPr>
            <a:endParaRPr lang="en-US" sz="19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spcAft>
                <a:spcPts val="600"/>
              </a:spcAft>
            </a:pPr>
            <a:endParaRPr lang="en-US" sz="19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spcAft>
                <a:spcPts val="600"/>
              </a:spcAft>
            </a:pPr>
            <a:endParaRPr lang="en-US" sz="19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spcAft>
                <a:spcPts val="600"/>
              </a:spcAft>
            </a:pPr>
            <a:endParaRPr lang="en-US" sz="1900" dirty="0" smtClean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spcAft>
                <a:spcPts val="600"/>
              </a:spcAft>
            </a:pPr>
            <a:endParaRPr lang="en-US" sz="19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spcAft>
                <a:spcPts val="1800"/>
              </a:spcAft>
            </a:pP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- The largest signal is given by the 2S</a:t>
            </a:r>
            <a:r>
              <a:rPr lang="en-US" sz="1900" baseline="-25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1/2</a:t>
            </a:r>
            <a:r>
              <a:rPr lang="en-US" sz="1900" baseline="30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F=1</a:t>
            </a:r>
            <a:r>
              <a:rPr lang="en-US" sz="1900" baseline="-25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and 2P</a:t>
            </a:r>
            <a:r>
              <a:rPr lang="en-US" sz="1900" baseline="-25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3/2</a:t>
            </a:r>
            <a:r>
              <a:rPr lang="en-US" sz="1900" baseline="30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F=2</a:t>
            </a: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transition.</a:t>
            </a:r>
          </a:p>
          <a:p>
            <a:pPr>
              <a:buFontTx/>
              <a:buChar char="-"/>
            </a:pP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The QED </a:t>
            </a:r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calculation </a:t>
            </a: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predict</a:t>
            </a:r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:</a:t>
            </a:r>
          </a:p>
          <a:p>
            <a:pPr>
              <a:buFontTx/>
              <a:buChar char="-"/>
            </a:pPr>
            <a:endParaRPr lang="en-US" sz="19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spcAft>
                <a:spcPts val="600"/>
              </a:spcAft>
            </a:pPr>
            <a:endParaRPr lang="en-US" sz="19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spcAft>
                <a:spcPts val="600"/>
              </a:spcAft>
            </a:pPr>
            <a:endParaRPr lang="en-US" sz="19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spcAft>
                <a:spcPts val="600"/>
              </a:spcAft>
            </a:pP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- </a:t>
            </a:r>
            <a:r>
              <a:rPr lang="en-US" sz="1900" u="sng" dirty="0">
                <a:solidFill>
                  <a:srgbClr val="2063CE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Finite size of the proton contributes 1.8% </a:t>
            </a: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of the energy difference.   </a:t>
            </a:r>
          </a:p>
          <a:p>
            <a:pPr>
              <a:spcAft>
                <a:spcPts val="600"/>
              </a:spcAft>
            </a:pPr>
            <a:endParaRPr lang="en-US" sz="2000" dirty="0">
              <a:solidFill>
                <a:schemeClr val="tx2"/>
              </a:solidFill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</p:txBody>
      </p:sp>
      <p:graphicFrame>
        <p:nvGraphicFramePr>
          <p:cNvPr id="3789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5886590"/>
              </p:ext>
            </p:extLst>
          </p:nvPr>
        </p:nvGraphicFramePr>
        <p:xfrm>
          <a:off x="1371600" y="5715000"/>
          <a:ext cx="5697538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03" name="Equation" r:id="rId4" imgW="2908300" imgH="228600" progId="Equation.3">
                  <p:embed/>
                </p:oleObj>
              </mc:Choice>
              <mc:Fallback>
                <p:oleObj name="Equation" r:id="rId4" imgW="29083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5715000"/>
                        <a:ext cx="5697538" cy="447675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3366FF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7894" name="Picture 12" descr="MuonicHydrogen1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71600" y="1793875"/>
            <a:ext cx="6248400" cy="254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 rot="5400000">
            <a:off x="6511131" y="2907506"/>
            <a:ext cx="2489200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Sci. Amer. Feb. 2014 , 34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0" y="-73762"/>
            <a:ext cx="9158941" cy="721585"/>
            <a:chOff x="0" y="-120232"/>
            <a:chExt cx="9158941" cy="721585"/>
          </a:xfrm>
        </p:grpSpPr>
        <p:sp>
          <p:nvSpPr>
            <p:cNvPr id="9" name="TextBox 8"/>
            <p:cNvSpPr txBox="1"/>
            <p:nvPr/>
          </p:nvSpPr>
          <p:spPr>
            <a:xfrm>
              <a:off x="268938" y="-120232"/>
              <a:ext cx="594345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2063CE"/>
                  </a:solidFill>
                </a:rPr>
                <a:t> </a:t>
              </a:r>
              <a:r>
                <a:rPr lang="en-US" sz="4000" b="1" dirty="0" err="1" smtClean="0">
                  <a:solidFill>
                    <a:srgbClr val="2063CE"/>
                  </a:solidFill>
                </a:rPr>
                <a:t>μ</a:t>
              </a:r>
              <a:r>
                <a:rPr lang="en-US" sz="3600" b="1" dirty="0" err="1" smtClean="0">
                  <a:solidFill>
                    <a:srgbClr val="2063CE"/>
                  </a:solidFill>
                </a:rPr>
                <a:t>H</a:t>
              </a:r>
              <a:r>
                <a:rPr lang="en-US" sz="3600" b="1" dirty="0" smtClean="0">
                  <a:solidFill>
                    <a:srgbClr val="2063CE"/>
                  </a:solidFill>
                </a:rPr>
                <a:t> Lamb shift measurements</a:t>
              </a:r>
              <a:endParaRPr lang="en-US" sz="3600" dirty="0">
                <a:solidFill>
                  <a:srgbClr val="2063CE"/>
                </a:solidFill>
                <a:latin typeface="Arial" pitchFamily="-65" charset="0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0" y="60135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48114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sp>
        <p:nvSpPr>
          <p:cNvPr id="17" name="TextBox 27"/>
          <p:cNvSpPr txBox="1">
            <a:spLocks noChangeArrowheads="1"/>
          </p:cNvSpPr>
          <p:nvPr/>
        </p:nvSpPr>
        <p:spPr bwMode="auto">
          <a:xfrm>
            <a:off x="42333" y="788933"/>
            <a:ext cx="85344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Char char="-"/>
            </a:pP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The </a:t>
            </a:r>
            <a:r>
              <a:rPr lang="en-US" sz="1900" dirty="0" err="1">
                <a:latin typeface="Helvetica" pitchFamily="-100" charset="0"/>
                <a:ea typeface="Helvetica" pitchFamily="-100" charset="0"/>
                <a:cs typeface="Helvetica" pitchFamily="-100" charset="0"/>
              </a:rPr>
              <a:t>μs</a:t>
            </a: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are stopped in H</a:t>
            </a:r>
            <a:r>
              <a:rPr lang="en-US" sz="1900" baseline="-25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2</a:t>
            </a: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target</a:t>
            </a:r>
          </a:p>
          <a:p>
            <a:pPr>
              <a:spcAft>
                <a:spcPts val="1800"/>
              </a:spcAft>
            </a:pP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 where the excited </a:t>
            </a:r>
            <a:r>
              <a:rPr lang="en-US" sz="1900" dirty="0" err="1">
                <a:latin typeface="Helvetica" pitchFamily="-100" charset="0"/>
                <a:ea typeface="Helvetica" pitchFamily="-100" charset="0"/>
                <a:cs typeface="Helvetica" pitchFamily="-100" charset="0"/>
              </a:rPr>
              <a:t>μH</a:t>
            </a: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is formed.</a:t>
            </a:r>
          </a:p>
          <a:p>
            <a:pPr>
              <a:spcAft>
                <a:spcPts val="600"/>
              </a:spcAft>
            </a:pPr>
            <a:endParaRPr lang="en-US" sz="20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</p:txBody>
      </p:sp>
      <p:sp>
        <p:nvSpPr>
          <p:cNvPr id="21" name="TextBox 27"/>
          <p:cNvSpPr txBox="1">
            <a:spLocks noChangeArrowheads="1"/>
          </p:cNvSpPr>
          <p:nvPr/>
        </p:nvSpPr>
        <p:spPr bwMode="auto">
          <a:xfrm>
            <a:off x="28222" y="4318354"/>
            <a:ext cx="85344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Char char="-"/>
            </a:pPr>
            <a:r>
              <a:rPr lang="en-US" sz="1900" dirty="0">
                <a:solidFill>
                  <a:srgbClr val="0080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 Tunable pulsed laser induces the </a:t>
            </a:r>
          </a:p>
          <a:p>
            <a:pPr>
              <a:spcAft>
                <a:spcPts val="1800"/>
              </a:spcAft>
            </a:pPr>
            <a:r>
              <a:rPr lang="en-US" sz="1900" dirty="0">
                <a:solidFill>
                  <a:srgbClr val="0080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  2S</a:t>
            </a:r>
            <a:r>
              <a:rPr lang="en-US" sz="1900" dirty="0">
                <a:solidFill>
                  <a:srgbClr val="008000"/>
                </a:solidFill>
                <a:latin typeface="Wingdings" pitchFamily="-100" charset="2"/>
                <a:ea typeface="Wingdings" pitchFamily="-100" charset="2"/>
                <a:cs typeface="Wingdings" pitchFamily="-100" charset="2"/>
              </a:rPr>
              <a:t></a:t>
            </a:r>
            <a:r>
              <a:rPr lang="en-US" sz="1900" dirty="0">
                <a:solidFill>
                  <a:srgbClr val="0080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2P transitions</a:t>
            </a: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. </a:t>
            </a:r>
            <a:endParaRPr lang="en-US" sz="20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</p:txBody>
      </p:sp>
      <p:sp>
        <p:nvSpPr>
          <p:cNvPr id="22" name="TextBox 27"/>
          <p:cNvSpPr txBox="1">
            <a:spLocks noChangeArrowheads="1"/>
          </p:cNvSpPr>
          <p:nvPr/>
        </p:nvSpPr>
        <p:spPr bwMode="auto">
          <a:xfrm>
            <a:off x="0" y="5130128"/>
            <a:ext cx="85344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Char char="-"/>
            </a:pPr>
            <a:r>
              <a:rPr lang="en-US" sz="1900" dirty="0">
                <a:solidFill>
                  <a:srgbClr val="FF00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  <a:r>
              <a:rPr lang="en-US" sz="1900" u="sng" dirty="0">
                <a:solidFill>
                  <a:srgbClr val="FF00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2P states de-excite instantly to</a:t>
            </a:r>
          </a:p>
          <a:p>
            <a:pPr>
              <a:spcAft>
                <a:spcPts val="1800"/>
              </a:spcAft>
            </a:pPr>
            <a:r>
              <a:rPr lang="en-US" sz="1900" dirty="0">
                <a:solidFill>
                  <a:srgbClr val="FF00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  </a:t>
            </a:r>
            <a:r>
              <a:rPr lang="en-US" sz="1900" u="sng" dirty="0">
                <a:solidFill>
                  <a:srgbClr val="FF00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1S, emitting 1.9 </a:t>
            </a:r>
            <a:r>
              <a:rPr lang="en-US" sz="1900" u="sng" dirty="0" err="1">
                <a:solidFill>
                  <a:srgbClr val="FF00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keV</a:t>
            </a:r>
            <a:r>
              <a:rPr lang="en-US" sz="1900" u="sng" dirty="0">
                <a:solidFill>
                  <a:srgbClr val="FF00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 X-rays</a:t>
            </a:r>
            <a:r>
              <a:rPr lang="en-US" sz="1900" dirty="0">
                <a:solidFill>
                  <a:srgbClr val="FF00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.</a:t>
            </a:r>
          </a:p>
          <a:p>
            <a:pPr>
              <a:spcAft>
                <a:spcPts val="600"/>
              </a:spcAft>
            </a:pPr>
            <a:endParaRPr lang="en-US" sz="20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</p:txBody>
      </p:sp>
      <p:sp>
        <p:nvSpPr>
          <p:cNvPr id="23" name="TextBox 27"/>
          <p:cNvSpPr txBox="1">
            <a:spLocks noChangeArrowheads="1"/>
          </p:cNvSpPr>
          <p:nvPr/>
        </p:nvSpPr>
        <p:spPr bwMode="auto">
          <a:xfrm>
            <a:off x="44888" y="6046788"/>
            <a:ext cx="85344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Char char="-"/>
            </a:pP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The whole resonance peak recorded</a:t>
            </a:r>
          </a:p>
          <a:p>
            <a:pPr>
              <a:spcAft>
                <a:spcPts val="600"/>
              </a:spcAft>
            </a:pP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 by changing the laser frequency. </a:t>
            </a:r>
          </a:p>
          <a:p>
            <a:pPr>
              <a:spcAft>
                <a:spcPts val="600"/>
              </a:spcAft>
            </a:pPr>
            <a:endParaRPr lang="en-US" sz="20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07" y="1648653"/>
            <a:ext cx="2330182" cy="2330182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0" y="-73762"/>
            <a:ext cx="9158941" cy="721585"/>
            <a:chOff x="0" y="-120232"/>
            <a:chExt cx="9158941" cy="721585"/>
          </a:xfrm>
        </p:grpSpPr>
        <p:sp>
          <p:nvSpPr>
            <p:cNvPr id="13" name="TextBox 12"/>
            <p:cNvSpPr txBox="1"/>
            <p:nvPr/>
          </p:nvSpPr>
          <p:spPr>
            <a:xfrm>
              <a:off x="268938" y="-120232"/>
              <a:ext cx="540752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2063CE"/>
                  </a:solidFill>
                </a:rPr>
                <a:t> CREMA </a:t>
              </a:r>
              <a:r>
                <a:rPr lang="en-US" sz="3600" b="1" dirty="0" smtClean="0">
                  <a:solidFill>
                    <a:srgbClr val="2063CE"/>
                  </a:solidFill>
                </a:rPr>
                <a:t>Experiment @ PSI</a:t>
              </a:r>
              <a:endParaRPr lang="en-US" sz="3600" dirty="0">
                <a:solidFill>
                  <a:srgbClr val="2063CE"/>
                </a:solidFill>
                <a:latin typeface="Arial" pitchFamily="-65" charset="0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0" y="60135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1060681"/>
              </p:ext>
            </p:extLst>
          </p:nvPr>
        </p:nvGraphicFramePr>
        <p:xfrm>
          <a:off x="5229577" y="5503718"/>
          <a:ext cx="3382963" cy="347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7" name="Equation" r:id="rId5" imgW="1727200" imgH="177800" progId="Equation.3">
                  <p:embed/>
                </p:oleObj>
              </mc:Choice>
              <mc:Fallback>
                <p:oleObj name="Equation" r:id="rId5" imgW="17272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9577" y="5503718"/>
                        <a:ext cx="3382963" cy="347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3366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6696542"/>
              </p:ext>
            </p:extLst>
          </p:nvPr>
        </p:nvGraphicFramePr>
        <p:xfrm>
          <a:off x="5545490" y="6018068"/>
          <a:ext cx="3036887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8" name="Equation" r:id="rId7" imgW="1549400" imgH="165100" progId="Equation.3">
                  <p:embed/>
                </p:oleObj>
              </mc:Choice>
              <mc:Fallback>
                <p:oleObj name="Equation" r:id="rId7" imgW="15494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5490" y="6018068"/>
                        <a:ext cx="3036887" cy="323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3366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14"/>
          <p:cNvSpPr txBox="1">
            <a:spLocks noChangeArrowheads="1"/>
          </p:cNvSpPr>
          <p:nvPr/>
        </p:nvSpPr>
        <p:spPr bwMode="auto">
          <a:xfrm>
            <a:off x="5153377" y="5052002"/>
            <a:ext cx="3706813" cy="363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u="sng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The mean position of the peak: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451903" y="773819"/>
            <a:ext cx="4801756" cy="3796840"/>
            <a:chOff x="4451903" y="773819"/>
            <a:chExt cx="4801756" cy="3796840"/>
          </a:xfrm>
        </p:grpSpPr>
        <p:pic>
          <p:nvPicPr>
            <p:cNvPr id="15" name="Picture 23" descr="Pohl_muP_Radius.jpg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4451903" y="1050818"/>
              <a:ext cx="4618312" cy="35198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Box 15"/>
            <p:cNvSpPr txBox="1"/>
            <p:nvPr/>
          </p:nvSpPr>
          <p:spPr bwMode="auto">
            <a:xfrm>
              <a:off x="7445848" y="773819"/>
              <a:ext cx="1807811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200" dirty="0">
                  <a:solidFill>
                    <a:schemeClr val="tx2">
                      <a:lumMod val="50000"/>
                      <a:lumOff val="50000"/>
                    </a:schemeClr>
                  </a:solidFill>
                  <a:latin typeface="Helvetica"/>
                  <a:cs typeface="Helvetica"/>
                </a:rPr>
                <a:t>Nature, Vol. 466, 2010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4981222" y="1093151"/>
              <a:ext cx="1566334" cy="713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80139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2" y="904542"/>
            <a:ext cx="5485159" cy="5935993"/>
          </a:xfrm>
          <a:prstGeom prst="rect">
            <a:avLst/>
          </a:prstGeom>
        </p:spPr>
      </p:pic>
      <p:sp>
        <p:nvSpPr>
          <p:cNvPr id="46083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1016" y="914400"/>
            <a:ext cx="1955340" cy="2514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000" y="2286000"/>
            <a:ext cx="1905000" cy="250247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1016" y="4267200"/>
            <a:ext cx="1905000" cy="246884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0" y="-73762"/>
            <a:ext cx="9158941" cy="721585"/>
            <a:chOff x="0" y="-120232"/>
            <a:chExt cx="9158941" cy="721585"/>
          </a:xfrm>
        </p:grpSpPr>
        <p:sp>
          <p:nvSpPr>
            <p:cNvPr id="10" name="TextBox 9"/>
            <p:cNvSpPr txBox="1"/>
            <p:nvPr/>
          </p:nvSpPr>
          <p:spPr>
            <a:xfrm>
              <a:off x="268938" y="-120232"/>
              <a:ext cx="493481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2063CE"/>
                  </a:solidFill>
                </a:rPr>
                <a:t> Proton radius puzzle!</a:t>
              </a:r>
              <a:endParaRPr lang="en-US" sz="3600" dirty="0">
                <a:solidFill>
                  <a:srgbClr val="2063CE"/>
                </a:solidFill>
                <a:latin typeface="Arial" pitchFamily="-65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0" y="60135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16582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27"/>
          <p:cNvSpPr txBox="1">
            <a:spLocks noChangeArrowheads="1"/>
          </p:cNvSpPr>
          <p:nvPr/>
        </p:nvSpPr>
        <p:spPr bwMode="auto">
          <a:xfrm>
            <a:off x="76200" y="762000"/>
            <a:ext cx="5410200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Problem or missing term in calculations?</a:t>
            </a:r>
          </a:p>
          <a:p>
            <a:pPr marL="342900" indent="-342900">
              <a:buFont typeface="Wingdings" charset="2"/>
              <a:buChar char="§"/>
            </a:pPr>
            <a:endParaRPr lang="en-US" sz="15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Lepton correction well known!</a:t>
            </a:r>
          </a:p>
          <a:p>
            <a:pPr marL="342900" indent="-342900">
              <a:buFont typeface="Wingdings" charset="2"/>
              <a:buChar char="§"/>
            </a:pPr>
            <a:endParaRPr lang="en-US" sz="1500" dirty="0" smtClean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Could it be the </a:t>
            </a:r>
            <a:r>
              <a:rPr lang="en-US" sz="2000" dirty="0" err="1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hadronic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two photon corrections?</a:t>
            </a:r>
          </a:p>
          <a:p>
            <a:pPr marL="342900" indent="-342900">
              <a:buFont typeface="Wingdings" charset="2"/>
              <a:buChar char="§"/>
            </a:pPr>
            <a:endParaRPr lang="en-US" sz="1500" dirty="0" smtClean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The correction 10x too small.</a:t>
            </a:r>
          </a:p>
          <a:p>
            <a:pPr marL="342900" indent="-342900">
              <a:buFont typeface="Wingdings" charset="2"/>
              <a:buChar char="§"/>
            </a:pPr>
            <a:endParaRPr lang="en-US" sz="2000" b="1" dirty="0">
              <a:solidFill>
                <a:srgbClr val="0000FF"/>
              </a:solidFill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</p:txBody>
      </p:sp>
      <p:sp>
        <p:nvSpPr>
          <p:cNvPr id="46083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pic>
        <p:nvPicPr>
          <p:cNvPr id="2" name="Picture 1" descr="MuHCorrection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429000"/>
            <a:ext cx="5432419" cy="3276600"/>
          </a:xfrm>
          <a:prstGeom prst="rect">
            <a:avLst/>
          </a:prstGeom>
        </p:spPr>
      </p:pic>
      <p:pic>
        <p:nvPicPr>
          <p:cNvPr id="3" name="Picture 2" descr="TwoPhot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147" y="990600"/>
            <a:ext cx="3864853" cy="1752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562600" y="4343400"/>
            <a:ext cx="3446484" cy="400110"/>
          </a:xfrm>
          <a:prstGeom prst="rect">
            <a:avLst/>
          </a:prstGeom>
          <a:solidFill>
            <a:srgbClr val="FF0000">
              <a:alpha val="24000"/>
            </a:srgbClr>
          </a:solidFill>
          <a:ln w="3810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Helvetica"/>
                <a:cs typeface="Helvetica"/>
              </a:rPr>
              <a:t>ΔE</a:t>
            </a:r>
            <a:r>
              <a:rPr lang="en-US" sz="2000" baseline="-25000" dirty="0" smtClean="0">
                <a:latin typeface="Helvetica"/>
                <a:cs typeface="Helvetica"/>
              </a:rPr>
              <a:t>2P-2S</a:t>
            </a:r>
            <a:r>
              <a:rPr lang="en-US" sz="2000" dirty="0" smtClean="0">
                <a:latin typeface="Helvetica"/>
                <a:cs typeface="Helvetica"/>
              </a:rPr>
              <a:t>(</a:t>
            </a:r>
            <a:r>
              <a:rPr lang="en-US" sz="2000" dirty="0" err="1" smtClean="0">
                <a:latin typeface="Helvetica"/>
                <a:cs typeface="Helvetica"/>
              </a:rPr>
              <a:t>discrep</a:t>
            </a:r>
            <a:r>
              <a:rPr lang="en-US" sz="2000" dirty="0" smtClean="0">
                <a:latin typeface="Helvetica"/>
                <a:cs typeface="Helvetica"/>
              </a:rPr>
              <a:t>.) = (320)</a:t>
            </a:r>
            <a:r>
              <a:rPr lang="en-US" sz="2000" dirty="0" err="1" smtClean="0">
                <a:latin typeface="Helvetica"/>
                <a:cs typeface="Helvetica"/>
              </a:rPr>
              <a:t>μeV</a:t>
            </a:r>
            <a:endParaRPr lang="en-US" sz="2000" dirty="0">
              <a:latin typeface="Helvetica"/>
              <a:cs typeface="Helvetica"/>
            </a:endParaRPr>
          </a:p>
        </p:txBody>
      </p:sp>
      <p:cxnSp>
        <p:nvCxnSpPr>
          <p:cNvPr id="8" name="Straight Arrow Connector 7"/>
          <p:cNvCxnSpPr>
            <a:stCxn id="12" idx="1"/>
          </p:cNvCxnSpPr>
          <p:nvPr/>
        </p:nvCxnSpPr>
        <p:spPr>
          <a:xfrm flipH="1">
            <a:off x="3276600" y="4543455"/>
            <a:ext cx="2286000" cy="28545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76200" y="2590800"/>
            <a:ext cx="40386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5400" y="1828800"/>
            <a:ext cx="45466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485900" y="3962400"/>
            <a:ext cx="2667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33400" y="3962400"/>
            <a:ext cx="9144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485900" y="4724400"/>
            <a:ext cx="2667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0" y="4648200"/>
            <a:ext cx="14478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485900" y="5181600"/>
            <a:ext cx="2667000" cy="1143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25400" y="5181600"/>
            <a:ext cx="1447800" cy="1219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>
            <a:stCxn id="5" idx="1"/>
          </p:cNvCxnSpPr>
          <p:nvPr/>
        </p:nvCxnSpPr>
        <p:spPr>
          <a:xfrm flipH="1">
            <a:off x="2667000" y="5286345"/>
            <a:ext cx="2895600" cy="28545"/>
          </a:xfrm>
          <a:prstGeom prst="straightConnector1">
            <a:avLst/>
          </a:prstGeom>
          <a:ln w="38100" cmpd="sng">
            <a:solidFill>
              <a:srgbClr val="800000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76200" y="1295400"/>
            <a:ext cx="40386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562600" y="5086290"/>
            <a:ext cx="3429000" cy="400110"/>
          </a:xfrm>
          <a:prstGeom prst="rect">
            <a:avLst/>
          </a:prstGeom>
          <a:solidFill>
            <a:srgbClr val="800000">
              <a:alpha val="25000"/>
            </a:srgbClr>
          </a:solidFill>
          <a:ln w="38100" cmpd="sng"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Helvetica"/>
                <a:cs typeface="Helvetica"/>
              </a:rPr>
              <a:t>ΔE</a:t>
            </a:r>
            <a:r>
              <a:rPr lang="en-US" sz="2000" baseline="-25000" dirty="0" smtClean="0">
                <a:latin typeface="Helvetica"/>
                <a:cs typeface="Helvetica"/>
              </a:rPr>
              <a:t>2P-2S</a:t>
            </a:r>
            <a:r>
              <a:rPr lang="en-US" sz="2000" dirty="0" smtClean="0">
                <a:latin typeface="Helvetica"/>
                <a:cs typeface="Helvetica"/>
              </a:rPr>
              <a:t>(TPE) = (33 ± 2)</a:t>
            </a:r>
            <a:r>
              <a:rPr lang="en-US" sz="2000" dirty="0" err="1" smtClean="0">
                <a:latin typeface="Helvetica"/>
                <a:cs typeface="Helvetica"/>
              </a:rPr>
              <a:t>μeV</a:t>
            </a:r>
            <a:endParaRPr lang="en-US" sz="2000" dirty="0">
              <a:latin typeface="Helvetica"/>
              <a:cs typeface="Helvetica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0" y="-73762"/>
            <a:ext cx="9158941" cy="721585"/>
            <a:chOff x="0" y="-120232"/>
            <a:chExt cx="9158941" cy="721585"/>
          </a:xfrm>
        </p:grpSpPr>
        <p:sp>
          <p:nvSpPr>
            <p:cNvPr id="30" name="TextBox 29"/>
            <p:cNvSpPr txBox="1"/>
            <p:nvPr/>
          </p:nvSpPr>
          <p:spPr>
            <a:xfrm>
              <a:off x="268938" y="-120232"/>
              <a:ext cx="538365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2063CE"/>
                  </a:solidFill>
                </a:rPr>
                <a:t> Two photon corrections</a:t>
              </a:r>
              <a:endParaRPr lang="en-US" sz="3600" dirty="0">
                <a:solidFill>
                  <a:srgbClr val="2063CE"/>
                </a:solidFill>
                <a:latin typeface="Arial" pitchFamily="-65" charset="0"/>
              </a:endParaRPr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0" y="60135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67401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7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-73762"/>
            <a:ext cx="9158941" cy="721585"/>
            <a:chOff x="0" y="-120232"/>
            <a:chExt cx="9158941" cy="721585"/>
          </a:xfrm>
        </p:grpSpPr>
        <p:sp>
          <p:nvSpPr>
            <p:cNvPr id="12" name="TextBox 11"/>
            <p:cNvSpPr txBox="1"/>
            <p:nvPr/>
          </p:nvSpPr>
          <p:spPr>
            <a:xfrm>
              <a:off x="268938" y="-120232"/>
              <a:ext cx="737939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2063CE"/>
                  </a:solidFill>
                </a:rPr>
                <a:t> The missing piece in the puzzle </a:t>
              </a:r>
              <a:r>
                <a:rPr lang="is-IS" sz="4000" b="1" dirty="0" smtClean="0">
                  <a:solidFill>
                    <a:srgbClr val="2063CE"/>
                  </a:solidFill>
                </a:rPr>
                <a:t>…</a:t>
              </a:r>
              <a:endParaRPr lang="en-US" sz="3600" dirty="0">
                <a:solidFill>
                  <a:srgbClr val="2063CE"/>
                </a:solidFill>
                <a:latin typeface="Arial" pitchFamily="-65" charset="0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0" y="60135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800" y="507649"/>
            <a:ext cx="6443199" cy="6346413"/>
          </a:xfrm>
          <a:prstGeom prst="rect">
            <a:avLst/>
          </a:prstGeom>
        </p:spPr>
      </p:pic>
      <p:sp>
        <p:nvSpPr>
          <p:cNvPr id="16" name="TextBox 27"/>
          <p:cNvSpPr txBox="1">
            <a:spLocks noChangeArrowheads="1"/>
          </p:cNvSpPr>
          <p:nvPr/>
        </p:nvSpPr>
        <p:spPr bwMode="auto">
          <a:xfrm>
            <a:off x="432435" y="1114455"/>
            <a:ext cx="4876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3000"/>
              </a:spcAft>
            </a:pP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  <a:r>
              <a:rPr lang="is-I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… is the </a:t>
            </a:r>
            <a:r>
              <a:rPr lang="is-IS" sz="2000" b="1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muon</a:t>
            </a:r>
            <a:r>
              <a:rPr lang="is-I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scattering experiment!</a:t>
            </a:r>
            <a:endParaRPr lang="en-US" sz="2000" dirty="0" smtClean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85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pic>
        <p:nvPicPr>
          <p:cNvPr id="2" name="Picture 1" descr="MUSE_Setu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588" y="916900"/>
            <a:ext cx="4586900" cy="529441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8055240" y="4468557"/>
            <a:ext cx="1838965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Ron Gilman, 2015 </a:t>
            </a:r>
            <a:endParaRPr lang="en-US" sz="1600" dirty="0">
              <a:solidFill>
                <a:schemeClr val="bg1">
                  <a:lumMod val="65000"/>
                </a:schemeClr>
              </a:solidFill>
              <a:latin typeface="Helvetica"/>
              <a:cs typeface="Helvetica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-73762"/>
            <a:ext cx="9158941" cy="721585"/>
            <a:chOff x="0" y="-120232"/>
            <a:chExt cx="9158941" cy="721585"/>
          </a:xfrm>
        </p:grpSpPr>
        <p:sp>
          <p:nvSpPr>
            <p:cNvPr id="10" name="TextBox 9"/>
            <p:cNvSpPr txBox="1"/>
            <p:nvPr/>
          </p:nvSpPr>
          <p:spPr>
            <a:xfrm>
              <a:off x="268938" y="-120232"/>
              <a:ext cx="780018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2063CE"/>
                  </a:solidFill>
                </a:rPr>
                <a:t> </a:t>
              </a:r>
              <a:r>
                <a:rPr lang="en-US" sz="4000" b="1" dirty="0" err="1" smtClean="0">
                  <a:solidFill>
                    <a:srgbClr val="2063CE"/>
                  </a:solidFill>
                </a:rPr>
                <a:t>MUon</a:t>
              </a:r>
              <a:r>
                <a:rPr lang="en-US" sz="4000" b="1" dirty="0" smtClean="0">
                  <a:solidFill>
                    <a:srgbClr val="2063CE"/>
                  </a:solidFill>
                </a:rPr>
                <a:t> Scattering Experiment @ PSI</a:t>
              </a:r>
              <a:endParaRPr lang="en-US" sz="3600" dirty="0">
                <a:solidFill>
                  <a:srgbClr val="2063CE"/>
                </a:solidFill>
                <a:latin typeface="Arial" pitchFamily="-65" charset="0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0" y="60135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27"/>
          <p:cNvSpPr txBox="1">
            <a:spLocks noChangeArrowheads="1"/>
          </p:cNvSpPr>
          <p:nvPr/>
        </p:nvSpPr>
        <p:spPr bwMode="auto">
          <a:xfrm>
            <a:off x="76200" y="1022830"/>
            <a:ext cx="4266377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spcAft>
                <a:spcPts val="3000"/>
              </a:spcAft>
              <a:buFont typeface="Wingdings" charset="2"/>
              <a:buChar char="§"/>
            </a:pP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Measurement </a:t>
            </a: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of cross-section for 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μ</a:t>
            </a:r>
            <a:r>
              <a:rPr lang="en-US" sz="2000" baseline="30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± </a:t>
            </a: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p, 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e</a:t>
            </a:r>
            <a:r>
              <a:rPr lang="en-US" sz="2000" baseline="30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± </a:t>
            </a: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p 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scattering.</a:t>
            </a:r>
          </a:p>
          <a:p>
            <a:pPr marL="342900" indent="-342900">
              <a:spcAft>
                <a:spcPts val="3000"/>
              </a:spcAft>
              <a:buFont typeface="Wingdings" charset="2"/>
              <a:buChar char="§"/>
            </a:pP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P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recision </a:t>
            </a: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(≤1%) measurement at 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Q</a:t>
            </a:r>
            <a:r>
              <a:rPr lang="en-US" sz="2000" baseline="30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2 </a:t>
            </a: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≥ 0.002 (</a:t>
            </a:r>
            <a:r>
              <a:rPr lang="en-US" sz="2000" dirty="0" err="1">
                <a:latin typeface="Helvetica" pitchFamily="-100" charset="0"/>
                <a:ea typeface="Helvetica" pitchFamily="-100" charset="0"/>
                <a:cs typeface="Helvetica" pitchFamily="-100" charset="0"/>
              </a:rPr>
              <a:t>GeV</a:t>
            </a: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/c)</a:t>
            </a:r>
            <a:r>
              <a:rPr lang="en-US" sz="2000" baseline="30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2</a:t>
            </a: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with </a:t>
            </a: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with non-magnetic detector setup</a:t>
            </a:r>
          </a:p>
          <a:p>
            <a:pPr marL="342900" indent="-342900">
              <a:spcAft>
                <a:spcPts val="3000"/>
              </a:spcAft>
              <a:buFont typeface="Wingdings" charset="2"/>
              <a:buChar char="§"/>
            </a:pPr>
            <a:endParaRPr lang="en-US" sz="2000" dirty="0" smtClean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</p:txBody>
      </p:sp>
      <p:sp>
        <p:nvSpPr>
          <p:cNvPr id="14" name="TextBox 27"/>
          <p:cNvSpPr txBox="1">
            <a:spLocks noChangeArrowheads="1"/>
          </p:cNvSpPr>
          <p:nvPr/>
        </p:nvSpPr>
        <p:spPr bwMode="auto">
          <a:xfrm>
            <a:off x="129546" y="4095236"/>
            <a:ext cx="4331131" cy="1954381"/>
          </a:xfrm>
          <a:prstGeom prst="rect">
            <a:avLst/>
          </a:prstGeom>
          <a:gradFill flip="none" rotWithShape="1">
            <a:gsLst>
              <a:gs pos="0">
                <a:srgbClr val="FF6600">
                  <a:alpha val="42000"/>
                </a:srgbClr>
              </a:gs>
              <a:gs pos="100000">
                <a:schemeClr val="accent6">
                  <a:lumMod val="40000"/>
                  <a:lumOff val="60000"/>
                  <a:alpha val="42000"/>
                </a:schemeClr>
              </a:gs>
            </a:gsLst>
            <a:lin ang="0" scaled="1"/>
            <a:tileRect/>
          </a:gradFill>
          <a:ln w="28575" cmpd="sng">
            <a:solidFill>
              <a:srgbClr val="FF660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3000"/>
              </a:spcAft>
            </a:pPr>
            <a:endParaRPr lang="en-US" sz="100" dirty="0" smtClean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 marL="342900" indent="-342900">
              <a:spcAft>
                <a:spcPts val="3000"/>
              </a:spcAft>
              <a:buFont typeface="Wingdings" charset="2"/>
              <a:buChar char="§"/>
            </a:pP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Precise </a:t>
            </a:r>
            <a:r>
              <a:rPr lang="en-US" sz="2000" u="sng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proton radius extraction</a:t>
            </a: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.</a:t>
            </a:r>
          </a:p>
          <a:p>
            <a:pPr marL="342900" indent="-342900">
              <a:spcAft>
                <a:spcPts val="3000"/>
              </a:spcAft>
              <a:buFont typeface="Wingdings" charset="2"/>
              <a:buChar char="§"/>
            </a:pP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Ability 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to </a:t>
            </a:r>
            <a:r>
              <a:rPr lang="en-US" sz="2000" u="sng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test </a:t>
            </a:r>
            <a:r>
              <a:rPr lang="en-US" sz="2000" u="sng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the </a:t>
            </a:r>
            <a:r>
              <a:rPr lang="en-US" sz="2000" u="sng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e</a:t>
            </a:r>
            <a:r>
              <a:rPr lang="en-US" sz="2000" u="sng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-</a:t>
            </a:r>
            <a:r>
              <a:rPr lang="en-US" sz="2000" u="sng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μ universality</a:t>
            </a: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. </a:t>
            </a:r>
            <a:endParaRPr lang="en-US" sz="10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 marL="342900" indent="-342900">
              <a:spcAft>
                <a:spcPts val="3000"/>
              </a:spcAft>
              <a:buFont typeface="Wingdings" charset="2"/>
              <a:buChar char="§"/>
            </a:pPr>
            <a:endParaRPr lang="en-US" sz="500" dirty="0" smtClean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</p:txBody>
      </p:sp>
      <p:sp>
        <p:nvSpPr>
          <p:cNvPr id="15" name="Down Arrow 14"/>
          <p:cNvSpPr/>
          <p:nvPr/>
        </p:nvSpPr>
        <p:spPr>
          <a:xfrm>
            <a:off x="1529640" y="3352841"/>
            <a:ext cx="1309430" cy="381000"/>
          </a:xfrm>
          <a:prstGeom prst="downArrow">
            <a:avLst/>
          </a:prstGeom>
          <a:gradFill flip="none" rotWithShape="1">
            <a:gsLst>
              <a:gs pos="0">
                <a:srgbClr val="FF6600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579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4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sp>
        <p:nvSpPr>
          <p:cNvPr id="56326" name="TextBox 27"/>
          <p:cNvSpPr txBox="1">
            <a:spLocks noChangeArrowheads="1"/>
          </p:cNvSpPr>
          <p:nvPr/>
        </p:nvSpPr>
        <p:spPr bwMode="auto">
          <a:xfrm>
            <a:off x="6019800" y="2667000"/>
            <a:ext cx="2895600" cy="1262063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900">
                <a:latin typeface="Helvetica" pitchFamily="-100" charset="0"/>
                <a:ea typeface="Helvetica" pitchFamily="-100" charset="0"/>
                <a:cs typeface="Helvetica" pitchFamily="-100" charset="0"/>
              </a:rPr>
              <a:t>Determination of proton radius depends on the slope of  FF (Q</a:t>
            </a:r>
            <a:r>
              <a:rPr lang="en-US" sz="1900" baseline="30000">
                <a:latin typeface="Helvetica" pitchFamily="-100" charset="0"/>
                <a:ea typeface="Helvetica" pitchFamily="-100" charset="0"/>
                <a:cs typeface="Helvetica" pitchFamily="-100" charset="0"/>
              </a:rPr>
              <a:t>2</a:t>
            </a:r>
            <a:r>
              <a:rPr lang="en-US" sz="1900">
                <a:latin typeface="Helvetica" pitchFamily="-100" charset="0"/>
                <a:ea typeface="Helvetica" pitchFamily="-100" charset="0"/>
                <a:cs typeface="Helvetica" pitchFamily="-100" charset="0"/>
              </a:rPr>
              <a:t>-&gt;0).</a:t>
            </a:r>
          </a:p>
          <a:p>
            <a:pPr algn="ctr"/>
            <a:r>
              <a:rPr lang="en-US" sz="1900" b="1">
                <a:latin typeface="Helvetica" pitchFamily="-100" charset="0"/>
                <a:ea typeface="Helvetica" pitchFamily="-100" charset="0"/>
                <a:cs typeface="Helvetica" pitchFamily="-100" charset="0"/>
              </a:rPr>
              <a:t>No data at lowest Q</a:t>
            </a:r>
            <a:r>
              <a:rPr lang="en-US" sz="1900" b="1" baseline="30000">
                <a:latin typeface="Helvetica" pitchFamily="-100" charset="0"/>
                <a:ea typeface="Helvetica" pitchFamily="-100" charset="0"/>
                <a:cs typeface="Helvetica" pitchFamily="-100" charset="0"/>
              </a:rPr>
              <a:t>2</a:t>
            </a:r>
            <a:r>
              <a:rPr lang="en-US" sz="1900" b="1">
                <a:latin typeface="Helvetica" pitchFamily="-100" charset="0"/>
                <a:ea typeface="Helvetica" pitchFamily="-100" charset="0"/>
                <a:cs typeface="Helvetica" pitchFamily="-100" charset="0"/>
              </a:rPr>
              <a:t>.  </a:t>
            </a:r>
          </a:p>
        </p:txBody>
      </p:sp>
      <p:graphicFrame>
        <p:nvGraphicFramePr>
          <p:cNvPr id="5632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8957977"/>
              </p:ext>
            </p:extLst>
          </p:nvPr>
        </p:nvGraphicFramePr>
        <p:xfrm>
          <a:off x="3048000" y="1066800"/>
          <a:ext cx="3635541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49" name="Equation" r:id="rId4" imgW="1651000" imgH="381000" progId="Equation.3">
                  <p:embed/>
                </p:oleObj>
              </mc:Choice>
              <mc:Fallback>
                <p:oleObj name="Equation" r:id="rId4" imgW="1651000" imgH="38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1066800"/>
                        <a:ext cx="3635541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6329" name="Group 18"/>
          <p:cNvGrpSpPr>
            <a:grpSpLocks/>
          </p:cNvGrpSpPr>
          <p:nvPr/>
        </p:nvGrpSpPr>
        <p:grpSpPr bwMode="auto">
          <a:xfrm>
            <a:off x="-38550" y="2590800"/>
            <a:ext cx="5719683" cy="4038600"/>
            <a:chOff x="3421848" y="2819400"/>
            <a:chExt cx="5630879" cy="4038600"/>
          </a:xfrm>
        </p:grpSpPr>
        <p:pic>
          <p:nvPicPr>
            <p:cNvPr id="56333" name="Picture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421848" y="2819400"/>
              <a:ext cx="5630879" cy="403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6" name="Straight Connector 15"/>
            <p:cNvCxnSpPr/>
            <p:nvPr/>
          </p:nvCxnSpPr>
          <p:spPr>
            <a:xfrm>
              <a:off x="6867915" y="2967742"/>
              <a:ext cx="0" cy="3275013"/>
            </a:xfrm>
            <a:prstGeom prst="line">
              <a:avLst/>
            </a:prstGeom>
            <a:ln w="31750"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335" name="TextBox 17"/>
            <p:cNvSpPr txBox="1">
              <a:spLocks noChangeArrowheads="1"/>
            </p:cNvSpPr>
            <p:nvPr/>
          </p:nvSpPr>
          <p:spPr bwMode="auto">
            <a:xfrm>
              <a:off x="4648200" y="4191000"/>
              <a:ext cx="21336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  <a:latin typeface="Helvetica" pitchFamily="-100" charset="0"/>
                  <a:ea typeface="Helvetica" pitchFamily="-100" charset="0"/>
                  <a:cs typeface="Helvetica" pitchFamily="-100" charset="0"/>
                </a:rPr>
                <a:t>Here no data exist!</a:t>
              </a:r>
            </a:p>
          </p:txBody>
        </p:sp>
        <p:sp>
          <p:nvSpPr>
            <p:cNvPr id="22" name="Freeform 21"/>
            <p:cNvSpPr/>
            <p:nvPr/>
          </p:nvSpPr>
          <p:spPr>
            <a:xfrm>
              <a:off x="4543045" y="3570994"/>
              <a:ext cx="2419351" cy="409575"/>
            </a:xfrm>
            <a:custGeom>
              <a:avLst/>
              <a:gdLst>
                <a:gd name="connsiteX0" fmla="*/ 0 w 2714625"/>
                <a:gd name="connsiteY0" fmla="*/ 283633 h 409575"/>
                <a:gd name="connsiteX1" fmla="*/ 1047750 w 2714625"/>
                <a:gd name="connsiteY1" fmla="*/ 10583 h 409575"/>
                <a:gd name="connsiteX2" fmla="*/ 2444750 w 2714625"/>
                <a:gd name="connsiteY2" fmla="*/ 347133 h 409575"/>
                <a:gd name="connsiteX3" fmla="*/ 2667000 w 2714625"/>
                <a:gd name="connsiteY3" fmla="*/ 385233 h 4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4625" h="409575">
                  <a:moveTo>
                    <a:pt x="0" y="283633"/>
                  </a:moveTo>
                  <a:cubicBezTo>
                    <a:pt x="320146" y="141816"/>
                    <a:pt x="640292" y="0"/>
                    <a:pt x="1047750" y="10583"/>
                  </a:cubicBezTo>
                  <a:cubicBezTo>
                    <a:pt x="1455208" y="21166"/>
                    <a:pt x="2174875" y="284691"/>
                    <a:pt x="2444750" y="347133"/>
                  </a:cubicBezTo>
                  <a:cubicBezTo>
                    <a:pt x="2714625" y="409575"/>
                    <a:pt x="2690812" y="397404"/>
                    <a:pt x="2667000" y="385233"/>
                  </a:cubicBezTo>
                </a:path>
              </a:pathLst>
            </a:custGeom>
            <a:ln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6337" name="TextBox 22"/>
            <p:cNvSpPr txBox="1">
              <a:spLocks noChangeArrowheads="1"/>
            </p:cNvSpPr>
            <p:nvPr/>
          </p:nvSpPr>
          <p:spPr bwMode="auto">
            <a:xfrm>
              <a:off x="5791200" y="3352800"/>
              <a:ext cx="4572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-100" charset="0"/>
                  <a:ea typeface="Helvetica" pitchFamily="-100" charset="0"/>
                  <a:cs typeface="Helvetica" pitchFamily="-100" charset="0"/>
                </a:rPr>
                <a:t>?</a:t>
              </a:r>
            </a:p>
          </p:txBody>
        </p:sp>
      </p:grpSp>
      <p:sp>
        <p:nvSpPr>
          <p:cNvPr id="56330" name="TextBox 27"/>
          <p:cNvSpPr txBox="1">
            <a:spLocks noChangeArrowheads="1"/>
          </p:cNvSpPr>
          <p:nvPr/>
        </p:nvSpPr>
        <p:spPr bwMode="auto">
          <a:xfrm>
            <a:off x="6019800" y="5029200"/>
            <a:ext cx="2895600" cy="126206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900">
                <a:latin typeface="Helvetica" pitchFamily="-100" charset="0"/>
                <a:ea typeface="Helvetica" pitchFamily="-100" charset="0"/>
                <a:cs typeface="Helvetica" pitchFamily="-100" charset="0"/>
              </a:rPr>
              <a:t>For precise radius determination new measurements at even </a:t>
            </a:r>
            <a:r>
              <a:rPr lang="en-US" sz="1900" b="1">
                <a:latin typeface="Helvetica" pitchFamily="-100" charset="0"/>
                <a:ea typeface="Helvetica" pitchFamily="-100" charset="0"/>
                <a:cs typeface="Helvetica" pitchFamily="-100" charset="0"/>
              </a:rPr>
              <a:t>lower Q</a:t>
            </a:r>
            <a:r>
              <a:rPr lang="en-US" sz="1900" b="1" baseline="30000">
                <a:latin typeface="Helvetica" pitchFamily="-100" charset="0"/>
                <a:ea typeface="Helvetica" pitchFamily="-100" charset="0"/>
                <a:cs typeface="Helvetica" pitchFamily="-100" charset="0"/>
              </a:rPr>
              <a:t>2</a:t>
            </a:r>
            <a:r>
              <a:rPr lang="en-US" sz="1900" b="1">
                <a:latin typeface="Helvetica" pitchFamily="-100" charset="0"/>
                <a:ea typeface="Helvetica" pitchFamily="-100" charset="0"/>
                <a:cs typeface="Helvetica" pitchFamily="-100" charset="0"/>
              </a:rPr>
              <a:t> are needed.</a:t>
            </a:r>
          </a:p>
        </p:txBody>
      </p:sp>
      <p:sp>
        <p:nvSpPr>
          <p:cNvPr id="23" name="Right Arrow 22"/>
          <p:cNvSpPr/>
          <p:nvPr/>
        </p:nvSpPr>
        <p:spPr>
          <a:xfrm rot="5400000">
            <a:off x="7010400" y="4114800"/>
            <a:ext cx="838200" cy="685800"/>
          </a:xfrm>
          <a:prstGeom prst="rightArrow">
            <a:avLst/>
          </a:prstGeom>
          <a:gradFill>
            <a:gsLst>
              <a:gs pos="0">
                <a:schemeClr val="accent2"/>
              </a:gs>
              <a:gs pos="100000">
                <a:srgbClr val="FF0000"/>
              </a:gs>
            </a:gsLst>
            <a:lin ang="0" scaled="0"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100329" y="2682698"/>
            <a:ext cx="2361536" cy="3331457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glow rad="88900">
              <a:srgbClr val="FF0000">
                <a:alpha val="75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638800" y="2312988"/>
            <a:ext cx="3352800" cy="403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7"/>
          <p:cNvSpPr txBox="1">
            <a:spLocks noChangeArrowheads="1"/>
          </p:cNvSpPr>
          <p:nvPr/>
        </p:nvSpPr>
        <p:spPr bwMode="auto">
          <a:xfrm>
            <a:off x="5638800" y="2927389"/>
            <a:ext cx="3429000" cy="3016211"/>
          </a:xfrm>
          <a:prstGeom prst="rect">
            <a:avLst/>
          </a:prstGeom>
          <a:solidFill>
            <a:srgbClr val="FFFF00">
              <a:alpha val="34000"/>
            </a:srgbClr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- Region of Q</a:t>
            </a:r>
            <a:r>
              <a:rPr lang="en-US" sz="1900" baseline="30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2 </a:t>
            </a:r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&lt; 0.004 (GeV)</a:t>
            </a:r>
            <a:r>
              <a:rPr lang="en-US" sz="1900" baseline="30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2</a:t>
            </a:r>
          </a:p>
          <a:p>
            <a:pPr algn="ctr"/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is extremely hard to reach.</a:t>
            </a:r>
          </a:p>
          <a:p>
            <a:pPr algn="ctr"/>
            <a:endParaRPr lang="en-US" sz="1900" dirty="0" smtClean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buFontTx/>
              <a:buChar char="-"/>
            </a:pPr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Kinematic range is </a:t>
            </a:r>
            <a:r>
              <a:rPr lang="en-US" sz="1900" b="1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limited   </a:t>
            </a:r>
          </a:p>
          <a:p>
            <a:r>
              <a:rPr lang="en-US" sz="1900" b="1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 by available experimental </a:t>
            </a:r>
          </a:p>
          <a:p>
            <a:r>
              <a:rPr lang="en-US" sz="1900" b="1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 apparatus</a:t>
            </a:r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. </a:t>
            </a:r>
          </a:p>
          <a:p>
            <a:pPr>
              <a:buFontTx/>
              <a:buChar char="-"/>
            </a:pPr>
            <a:endParaRPr lang="en-US" sz="1900" dirty="0" smtClean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buFontTx/>
              <a:buChar char="-"/>
            </a:pPr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  <a:r>
              <a:rPr lang="en-US" sz="1900" u="sng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Novel techniques are </a:t>
            </a:r>
          </a:p>
          <a:p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 </a:t>
            </a:r>
            <a:r>
              <a:rPr lang="en-US" sz="1900" u="sng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needed</a:t>
            </a:r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to explore </a:t>
            </a:r>
          </a:p>
          <a:p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 extremely low Q</a:t>
            </a:r>
            <a:r>
              <a:rPr lang="en-US" sz="1900" baseline="30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2 </a:t>
            </a:r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regime.    </a:t>
            </a:r>
            <a:endParaRPr lang="en-US" sz="19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0" y="-73762"/>
            <a:ext cx="9158941" cy="721585"/>
            <a:chOff x="0" y="-120232"/>
            <a:chExt cx="9158941" cy="721585"/>
          </a:xfrm>
        </p:grpSpPr>
        <p:sp>
          <p:nvSpPr>
            <p:cNvPr id="18" name="TextBox 17"/>
            <p:cNvSpPr txBox="1"/>
            <p:nvPr/>
          </p:nvSpPr>
          <p:spPr>
            <a:xfrm>
              <a:off x="268938" y="-120232"/>
              <a:ext cx="815835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2063CE"/>
                  </a:solidFill>
                </a:rPr>
                <a:t> New electron scattering experiments</a:t>
              </a:r>
              <a:endParaRPr lang="en-US" sz="3600" dirty="0">
                <a:solidFill>
                  <a:srgbClr val="2063CE"/>
                </a:solidFill>
                <a:latin typeface="Arial" pitchFamily="-65" charset="0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0" y="60135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25394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/>
          <p:cNvGrpSpPr/>
          <p:nvPr/>
        </p:nvGrpSpPr>
        <p:grpSpPr>
          <a:xfrm>
            <a:off x="1143000" y="76200"/>
            <a:ext cx="2514600" cy="3048000"/>
            <a:chOff x="1143000" y="76200"/>
            <a:chExt cx="2514600" cy="3048000"/>
          </a:xfrm>
        </p:grpSpPr>
        <p:grpSp>
          <p:nvGrpSpPr>
            <p:cNvPr id="10" name="Group 9"/>
            <p:cNvGrpSpPr/>
            <p:nvPr/>
          </p:nvGrpSpPr>
          <p:grpSpPr>
            <a:xfrm>
              <a:off x="1143000" y="457200"/>
              <a:ext cx="2514600" cy="2667000"/>
              <a:chOff x="990600" y="228600"/>
              <a:chExt cx="2839847" cy="2969650"/>
            </a:xfrm>
          </p:grpSpPr>
          <p:pic>
            <p:nvPicPr>
              <p:cNvPr id="5" name="Picture 4" descr="Gift1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0600" y="228600"/>
                <a:ext cx="2429094" cy="2743200"/>
              </a:xfrm>
              <a:prstGeom prst="rect">
                <a:avLst/>
              </a:prstGeom>
            </p:spPr>
          </p:pic>
          <p:pic>
            <p:nvPicPr>
              <p:cNvPr id="30" name="Picture 20" descr="Ruler.jpg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 rot="20518956">
                <a:off x="1544447" y="2703609"/>
                <a:ext cx="2286000" cy="4946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1" name="TextBox 10"/>
            <p:cNvSpPr txBox="1"/>
            <p:nvPr/>
          </p:nvSpPr>
          <p:spPr>
            <a:xfrm>
              <a:off x="1201998" y="76200"/>
              <a:ext cx="23794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Helvetica"/>
                  <a:cs typeface="Helvetica"/>
                </a:rPr>
                <a:t>Elastic form-factors</a:t>
              </a:r>
              <a:endParaRPr lang="en-US" sz="2000" dirty="0">
                <a:latin typeface="Helvetica"/>
                <a:cs typeface="Helvetica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648200" y="76200"/>
            <a:ext cx="4038600" cy="3048000"/>
            <a:chOff x="4648200" y="76200"/>
            <a:chExt cx="4038600" cy="3048000"/>
          </a:xfrm>
        </p:grpSpPr>
        <p:pic>
          <p:nvPicPr>
            <p:cNvPr id="26" name="Picture 25" descr="Gift1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9856" y="533400"/>
              <a:ext cx="1748712" cy="2590800"/>
            </a:xfrm>
            <a:prstGeom prst="rect">
              <a:avLst/>
            </a:prstGeom>
          </p:spPr>
        </p:pic>
        <p:pic>
          <p:nvPicPr>
            <p:cNvPr id="8" name="Picture 7" descr="finger.gi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7600" y="1733335"/>
              <a:ext cx="1219200" cy="705065"/>
            </a:xfrm>
            <a:prstGeom prst="rect">
              <a:avLst/>
            </a:prstGeom>
          </p:spPr>
        </p:pic>
        <p:pic>
          <p:nvPicPr>
            <p:cNvPr id="27" name="Picture 26" descr="finger.gi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48200" y="1676400"/>
              <a:ext cx="1260469" cy="728931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5791200" y="76200"/>
              <a:ext cx="182614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Helvetica"/>
                  <a:cs typeface="Helvetica"/>
                </a:rPr>
                <a:t>Polarisabilities</a:t>
              </a:r>
              <a:endParaRPr lang="en-US" sz="2000" dirty="0">
                <a:latin typeface="Helvetica"/>
                <a:cs typeface="Helvetica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105400" y="3657600"/>
            <a:ext cx="4191000" cy="3429000"/>
            <a:chOff x="5105400" y="3657600"/>
            <a:chExt cx="4191000" cy="3429000"/>
          </a:xfrm>
        </p:grpSpPr>
        <p:grpSp>
          <p:nvGrpSpPr>
            <p:cNvPr id="33" name="Group 32"/>
            <p:cNvGrpSpPr/>
            <p:nvPr/>
          </p:nvGrpSpPr>
          <p:grpSpPr>
            <a:xfrm>
              <a:off x="5105400" y="3962400"/>
              <a:ext cx="4191000" cy="3124200"/>
              <a:chOff x="5105400" y="3232369"/>
              <a:chExt cx="4572000" cy="3625631"/>
            </a:xfrm>
          </p:grpSpPr>
          <p:pic>
            <p:nvPicPr>
              <p:cNvPr id="9" name="Picture 8" descr="Gift2.pn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15000" y="3232369"/>
                <a:ext cx="2394765" cy="3244631"/>
              </a:xfrm>
              <a:prstGeom prst="rect">
                <a:avLst/>
              </a:prstGeom>
            </p:spPr>
          </p:pic>
          <p:pic>
            <p:nvPicPr>
              <p:cNvPr id="29" name="Picture 28" descr="ConfXI.gif"/>
              <p:cNvPicPr>
                <a:picLocks noChangeAspect="1"/>
              </p:cNvPicPr>
              <p:nvPr/>
            </p:nvPicPr>
            <p:blipFill>
              <a:blip r:embed="rId7">
                <a:alphaModFix amt="73000"/>
              </a:blip>
              <a:stretch>
                <a:fillRect/>
              </a:stretch>
            </p:blipFill>
            <p:spPr>
              <a:xfrm>
                <a:off x="5105400" y="3962400"/>
                <a:ext cx="4572000" cy="2895600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5257800" y="3657600"/>
              <a:ext cx="339217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Helvetica"/>
                  <a:cs typeface="Helvetica"/>
                </a:rPr>
                <a:t>Parton distributions, spin, …</a:t>
              </a:r>
              <a:endParaRPr lang="en-US" sz="2000" dirty="0">
                <a:latin typeface="Helvetica"/>
                <a:cs typeface="Helvetica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737956" y="3638490"/>
            <a:ext cx="2942472" cy="3219510"/>
            <a:chOff x="737956" y="3638490"/>
            <a:chExt cx="2942472" cy="3219510"/>
          </a:xfrm>
        </p:grpSpPr>
        <p:grpSp>
          <p:nvGrpSpPr>
            <p:cNvPr id="6" name="Group 5"/>
            <p:cNvGrpSpPr/>
            <p:nvPr/>
          </p:nvGrpSpPr>
          <p:grpSpPr>
            <a:xfrm>
              <a:off x="1143000" y="4038600"/>
              <a:ext cx="2319560" cy="2819400"/>
              <a:chOff x="957040" y="3657600"/>
              <a:chExt cx="2601468" cy="3025953"/>
            </a:xfrm>
          </p:grpSpPr>
          <p:pic>
            <p:nvPicPr>
              <p:cNvPr id="23" name="Picture 22" descr="Gift1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0600" y="3657600"/>
                <a:ext cx="2564044" cy="2895600"/>
              </a:xfrm>
              <a:prstGeom prst="rect">
                <a:avLst/>
              </a:prstGeom>
            </p:spPr>
          </p:pic>
          <p:pic>
            <p:nvPicPr>
              <p:cNvPr id="24" name="Picture 23" descr="Gift1.png"/>
              <p:cNvPicPr>
                <a:picLocks noChangeAspect="1"/>
              </p:cNvPicPr>
              <p:nvPr/>
            </p:nvPicPr>
            <p:blipFill>
              <a:blip r:embed="rId3">
                <a:alphaModFix amt="41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279994">
                <a:off x="957040" y="3692089"/>
                <a:ext cx="2564044" cy="2895600"/>
              </a:xfrm>
              <a:prstGeom prst="rect">
                <a:avLst/>
              </a:prstGeom>
            </p:spPr>
          </p:pic>
          <p:pic>
            <p:nvPicPr>
              <p:cNvPr id="25" name="Picture 24" descr="Gift1.png"/>
              <p:cNvPicPr>
                <a:picLocks noChangeAspect="1"/>
              </p:cNvPicPr>
              <p:nvPr/>
            </p:nvPicPr>
            <p:blipFill>
              <a:blip r:embed="rId3">
                <a:alphaModFix amt="1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91624">
                <a:off x="994464" y="3787953"/>
                <a:ext cx="2564044" cy="2895600"/>
              </a:xfrm>
              <a:prstGeom prst="rect">
                <a:avLst/>
              </a:prstGeom>
            </p:spPr>
          </p:pic>
        </p:grpSp>
        <p:sp>
          <p:nvSpPr>
            <p:cNvPr id="32" name="TextBox 31"/>
            <p:cNvSpPr txBox="1"/>
            <p:nvPr/>
          </p:nvSpPr>
          <p:spPr>
            <a:xfrm>
              <a:off x="1447800" y="3638490"/>
              <a:ext cx="161046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Helvetica"/>
                  <a:cs typeface="Helvetica"/>
                </a:rPr>
                <a:t>Resonances</a:t>
              </a:r>
              <a:endParaRPr lang="en-US" sz="2000" dirty="0">
                <a:latin typeface="Helvetica"/>
                <a:cs typeface="Helvetica"/>
              </a:endParaRPr>
            </a:p>
          </p:txBody>
        </p:sp>
        <p:grpSp>
          <p:nvGrpSpPr>
            <p:cNvPr id="40" name="Group 39"/>
            <p:cNvGrpSpPr/>
            <p:nvPr/>
          </p:nvGrpSpPr>
          <p:grpSpPr>
            <a:xfrm rot="10017181">
              <a:off x="2689828" y="5737828"/>
              <a:ext cx="990600" cy="990600"/>
              <a:chOff x="609600" y="4114800"/>
              <a:chExt cx="990600" cy="990600"/>
            </a:xfrm>
          </p:grpSpPr>
          <p:sp>
            <p:nvSpPr>
              <p:cNvPr id="37" name="Arc 36"/>
              <p:cNvSpPr/>
              <p:nvPr/>
            </p:nvSpPr>
            <p:spPr>
              <a:xfrm rot="16200000">
                <a:off x="762000" y="4267200"/>
                <a:ext cx="685800" cy="685800"/>
              </a:xfrm>
              <a:prstGeom prst="arc">
                <a:avLst/>
              </a:prstGeom>
              <a:ln>
                <a:solidFill>
                  <a:schemeClr val="bg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Arc 37"/>
              <p:cNvSpPr/>
              <p:nvPr/>
            </p:nvSpPr>
            <p:spPr>
              <a:xfrm rot="16200000">
                <a:off x="609600" y="4114800"/>
                <a:ext cx="990600" cy="990600"/>
              </a:xfrm>
              <a:prstGeom prst="arc">
                <a:avLst/>
              </a:prstGeom>
              <a:ln>
                <a:solidFill>
                  <a:schemeClr val="bg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Arc 38"/>
              <p:cNvSpPr/>
              <p:nvPr/>
            </p:nvSpPr>
            <p:spPr>
              <a:xfrm rot="16200000">
                <a:off x="914400" y="4419600"/>
                <a:ext cx="381000" cy="381000"/>
              </a:xfrm>
              <a:prstGeom prst="arc">
                <a:avLst/>
              </a:prstGeom>
              <a:ln>
                <a:solidFill>
                  <a:schemeClr val="bg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 rot="20524942">
              <a:off x="737956" y="4166957"/>
              <a:ext cx="990600" cy="990600"/>
              <a:chOff x="609600" y="4114800"/>
              <a:chExt cx="990600" cy="990600"/>
            </a:xfrm>
          </p:grpSpPr>
          <p:sp>
            <p:nvSpPr>
              <p:cNvPr id="42" name="Arc 41"/>
              <p:cNvSpPr/>
              <p:nvPr/>
            </p:nvSpPr>
            <p:spPr>
              <a:xfrm rot="16200000">
                <a:off x="762000" y="4267200"/>
                <a:ext cx="685800" cy="685800"/>
              </a:xfrm>
              <a:prstGeom prst="arc">
                <a:avLst/>
              </a:prstGeom>
              <a:ln>
                <a:solidFill>
                  <a:schemeClr val="bg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Arc 42"/>
              <p:cNvSpPr/>
              <p:nvPr/>
            </p:nvSpPr>
            <p:spPr>
              <a:xfrm rot="16200000">
                <a:off x="609600" y="4114800"/>
                <a:ext cx="990600" cy="990600"/>
              </a:xfrm>
              <a:prstGeom prst="arc">
                <a:avLst/>
              </a:prstGeom>
              <a:ln>
                <a:solidFill>
                  <a:schemeClr val="bg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Arc 43"/>
              <p:cNvSpPr/>
              <p:nvPr/>
            </p:nvSpPr>
            <p:spPr>
              <a:xfrm rot="16200000">
                <a:off x="914400" y="4419600"/>
                <a:ext cx="381000" cy="381000"/>
              </a:xfrm>
              <a:prstGeom prst="arc">
                <a:avLst/>
              </a:prstGeom>
              <a:ln>
                <a:solidFill>
                  <a:schemeClr val="bg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8" name="Freeform 47"/>
          <p:cNvSpPr/>
          <p:nvPr/>
        </p:nvSpPr>
        <p:spPr>
          <a:xfrm>
            <a:off x="139701" y="38100"/>
            <a:ext cx="9017381" cy="6848870"/>
          </a:xfrm>
          <a:custGeom>
            <a:avLst/>
            <a:gdLst>
              <a:gd name="connsiteX0" fmla="*/ 25400 w 9004300"/>
              <a:gd name="connsiteY0" fmla="*/ 6819900 h 6819900"/>
              <a:gd name="connsiteX1" fmla="*/ 38100 w 9004300"/>
              <a:gd name="connsiteY1" fmla="*/ 3441700 h 6819900"/>
              <a:gd name="connsiteX2" fmla="*/ 4381500 w 9004300"/>
              <a:gd name="connsiteY2" fmla="*/ 3403600 h 6819900"/>
              <a:gd name="connsiteX3" fmla="*/ 4368800 w 9004300"/>
              <a:gd name="connsiteY3" fmla="*/ 0 h 6819900"/>
              <a:gd name="connsiteX4" fmla="*/ 8915400 w 9004300"/>
              <a:gd name="connsiteY4" fmla="*/ 12700 h 6819900"/>
              <a:gd name="connsiteX5" fmla="*/ 9004300 w 9004300"/>
              <a:gd name="connsiteY5" fmla="*/ 6819900 h 6819900"/>
              <a:gd name="connsiteX6" fmla="*/ 0 w 9004300"/>
              <a:gd name="connsiteY6" fmla="*/ 6769100 h 6819900"/>
              <a:gd name="connsiteX7" fmla="*/ 0 w 9004300"/>
              <a:gd name="connsiteY7" fmla="*/ 6769100 h 6819900"/>
              <a:gd name="connsiteX0" fmla="*/ 25400 w 8915400"/>
              <a:gd name="connsiteY0" fmla="*/ 6819900 h 6819900"/>
              <a:gd name="connsiteX1" fmla="*/ 38100 w 8915400"/>
              <a:gd name="connsiteY1" fmla="*/ 3441700 h 6819900"/>
              <a:gd name="connsiteX2" fmla="*/ 4381500 w 8915400"/>
              <a:gd name="connsiteY2" fmla="*/ 3403600 h 6819900"/>
              <a:gd name="connsiteX3" fmla="*/ 4368800 w 8915400"/>
              <a:gd name="connsiteY3" fmla="*/ 0 h 6819900"/>
              <a:gd name="connsiteX4" fmla="*/ 8915400 w 8915400"/>
              <a:gd name="connsiteY4" fmla="*/ 12700 h 6819900"/>
              <a:gd name="connsiteX5" fmla="*/ 4737100 w 8915400"/>
              <a:gd name="connsiteY5" fmla="*/ 3581400 h 6819900"/>
              <a:gd name="connsiteX6" fmla="*/ 0 w 8915400"/>
              <a:gd name="connsiteY6" fmla="*/ 6769100 h 6819900"/>
              <a:gd name="connsiteX7" fmla="*/ 0 w 8915400"/>
              <a:gd name="connsiteY7" fmla="*/ 6769100 h 6819900"/>
              <a:gd name="connsiteX0" fmla="*/ 25400 w 8915400"/>
              <a:gd name="connsiteY0" fmla="*/ 6819900 h 6819900"/>
              <a:gd name="connsiteX1" fmla="*/ 38100 w 8915400"/>
              <a:gd name="connsiteY1" fmla="*/ 3441700 h 6819900"/>
              <a:gd name="connsiteX2" fmla="*/ 4381500 w 8915400"/>
              <a:gd name="connsiteY2" fmla="*/ 3403600 h 6819900"/>
              <a:gd name="connsiteX3" fmla="*/ 4368800 w 8915400"/>
              <a:gd name="connsiteY3" fmla="*/ 0 h 6819900"/>
              <a:gd name="connsiteX4" fmla="*/ 8915400 w 8915400"/>
              <a:gd name="connsiteY4" fmla="*/ 12700 h 6819900"/>
              <a:gd name="connsiteX5" fmla="*/ 4737100 w 8915400"/>
              <a:gd name="connsiteY5" fmla="*/ 3581400 h 6819900"/>
              <a:gd name="connsiteX6" fmla="*/ 0 w 8915400"/>
              <a:gd name="connsiteY6" fmla="*/ 6769100 h 6819900"/>
              <a:gd name="connsiteX7" fmla="*/ 0 w 8915400"/>
              <a:gd name="connsiteY7" fmla="*/ 6769100 h 6819900"/>
              <a:gd name="connsiteX0" fmla="*/ 25400 w 8915400"/>
              <a:gd name="connsiteY0" fmla="*/ 6819900 h 6819900"/>
              <a:gd name="connsiteX1" fmla="*/ 38100 w 8915400"/>
              <a:gd name="connsiteY1" fmla="*/ 3441700 h 6819900"/>
              <a:gd name="connsiteX2" fmla="*/ 4381500 w 8915400"/>
              <a:gd name="connsiteY2" fmla="*/ 3403600 h 6819900"/>
              <a:gd name="connsiteX3" fmla="*/ 4368800 w 8915400"/>
              <a:gd name="connsiteY3" fmla="*/ 0 h 6819900"/>
              <a:gd name="connsiteX4" fmla="*/ 8915400 w 8915400"/>
              <a:gd name="connsiteY4" fmla="*/ 12700 h 6819900"/>
              <a:gd name="connsiteX5" fmla="*/ 4737100 w 8915400"/>
              <a:gd name="connsiteY5" fmla="*/ 3581400 h 6819900"/>
              <a:gd name="connsiteX6" fmla="*/ 4470400 w 8915400"/>
              <a:gd name="connsiteY6" fmla="*/ 6553200 h 6819900"/>
              <a:gd name="connsiteX7" fmla="*/ 0 w 8915400"/>
              <a:gd name="connsiteY7" fmla="*/ 6769100 h 6819900"/>
              <a:gd name="connsiteX8" fmla="*/ 0 w 8915400"/>
              <a:gd name="connsiteY8" fmla="*/ 6769100 h 6819900"/>
              <a:gd name="connsiteX0" fmla="*/ 25400 w 9121294"/>
              <a:gd name="connsiteY0" fmla="*/ 6819900 h 6819900"/>
              <a:gd name="connsiteX1" fmla="*/ 38100 w 9121294"/>
              <a:gd name="connsiteY1" fmla="*/ 3441700 h 6819900"/>
              <a:gd name="connsiteX2" fmla="*/ 4381500 w 9121294"/>
              <a:gd name="connsiteY2" fmla="*/ 3403600 h 6819900"/>
              <a:gd name="connsiteX3" fmla="*/ 4368800 w 9121294"/>
              <a:gd name="connsiteY3" fmla="*/ 0 h 6819900"/>
              <a:gd name="connsiteX4" fmla="*/ 8915400 w 9121294"/>
              <a:gd name="connsiteY4" fmla="*/ 12700 h 6819900"/>
              <a:gd name="connsiteX5" fmla="*/ 8877300 w 9121294"/>
              <a:gd name="connsiteY5" fmla="*/ 3416300 h 6819900"/>
              <a:gd name="connsiteX6" fmla="*/ 4737100 w 9121294"/>
              <a:gd name="connsiteY6" fmla="*/ 3581400 h 6819900"/>
              <a:gd name="connsiteX7" fmla="*/ 4470400 w 9121294"/>
              <a:gd name="connsiteY7" fmla="*/ 6553200 h 6819900"/>
              <a:gd name="connsiteX8" fmla="*/ 0 w 9121294"/>
              <a:gd name="connsiteY8" fmla="*/ 6769100 h 6819900"/>
              <a:gd name="connsiteX9" fmla="*/ 0 w 9121294"/>
              <a:gd name="connsiteY9" fmla="*/ 6769100 h 6819900"/>
              <a:gd name="connsiteX0" fmla="*/ 25400 w 9121294"/>
              <a:gd name="connsiteY0" fmla="*/ 6819900 h 6819900"/>
              <a:gd name="connsiteX1" fmla="*/ 38100 w 9121294"/>
              <a:gd name="connsiteY1" fmla="*/ 3441700 h 6819900"/>
              <a:gd name="connsiteX2" fmla="*/ 4381500 w 9121294"/>
              <a:gd name="connsiteY2" fmla="*/ 3403600 h 6819900"/>
              <a:gd name="connsiteX3" fmla="*/ 4368800 w 9121294"/>
              <a:gd name="connsiteY3" fmla="*/ 0 h 6819900"/>
              <a:gd name="connsiteX4" fmla="*/ 8915400 w 9121294"/>
              <a:gd name="connsiteY4" fmla="*/ 12700 h 6819900"/>
              <a:gd name="connsiteX5" fmla="*/ 8877300 w 9121294"/>
              <a:gd name="connsiteY5" fmla="*/ 3416300 h 6819900"/>
              <a:gd name="connsiteX6" fmla="*/ 4635500 w 9121294"/>
              <a:gd name="connsiteY6" fmla="*/ 3467100 h 6819900"/>
              <a:gd name="connsiteX7" fmla="*/ 4470400 w 9121294"/>
              <a:gd name="connsiteY7" fmla="*/ 6553200 h 6819900"/>
              <a:gd name="connsiteX8" fmla="*/ 0 w 9121294"/>
              <a:gd name="connsiteY8" fmla="*/ 6769100 h 6819900"/>
              <a:gd name="connsiteX9" fmla="*/ 0 w 9121294"/>
              <a:gd name="connsiteY9" fmla="*/ 6769100 h 6819900"/>
              <a:gd name="connsiteX0" fmla="*/ 25400 w 9121294"/>
              <a:gd name="connsiteY0" fmla="*/ 6819900 h 6819900"/>
              <a:gd name="connsiteX1" fmla="*/ 38100 w 9121294"/>
              <a:gd name="connsiteY1" fmla="*/ 3441700 h 6819900"/>
              <a:gd name="connsiteX2" fmla="*/ 4381500 w 9121294"/>
              <a:gd name="connsiteY2" fmla="*/ 3403600 h 6819900"/>
              <a:gd name="connsiteX3" fmla="*/ 4368800 w 9121294"/>
              <a:gd name="connsiteY3" fmla="*/ 0 h 6819900"/>
              <a:gd name="connsiteX4" fmla="*/ 8915400 w 9121294"/>
              <a:gd name="connsiteY4" fmla="*/ 12700 h 6819900"/>
              <a:gd name="connsiteX5" fmla="*/ 8877300 w 9121294"/>
              <a:gd name="connsiteY5" fmla="*/ 3416300 h 6819900"/>
              <a:gd name="connsiteX6" fmla="*/ 4635500 w 9121294"/>
              <a:gd name="connsiteY6" fmla="*/ 3467100 h 6819900"/>
              <a:gd name="connsiteX7" fmla="*/ 4470400 w 9121294"/>
              <a:gd name="connsiteY7" fmla="*/ 6553200 h 6819900"/>
              <a:gd name="connsiteX8" fmla="*/ 0 w 9121294"/>
              <a:gd name="connsiteY8" fmla="*/ 6769100 h 6819900"/>
              <a:gd name="connsiteX9" fmla="*/ 0 w 9121294"/>
              <a:gd name="connsiteY9" fmla="*/ 6769100 h 6819900"/>
              <a:gd name="connsiteX0" fmla="*/ 25400 w 9121294"/>
              <a:gd name="connsiteY0" fmla="*/ 6819900 h 6819900"/>
              <a:gd name="connsiteX1" fmla="*/ 38100 w 9121294"/>
              <a:gd name="connsiteY1" fmla="*/ 3441700 h 6819900"/>
              <a:gd name="connsiteX2" fmla="*/ 4381500 w 9121294"/>
              <a:gd name="connsiteY2" fmla="*/ 3403600 h 6819900"/>
              <a:gd name="connsiteX3" fmla="*/ 4368800 w 9121294"/>
              <a:gd name="connsiteY3" fmla="*/ 0 h 6819900"/>
              <a:gd name="connsiteX4" fmla="*/ 8915400 w 9121294"/>
              <a:gd name="connsiteY4" fmla="*/ 12700 h 6819900"/>
              <a:gd name="connsiteX5" fmla="*/ 8877300 w 9121294"/>
              <a:gd name="connsiteY5" fmla="*/ 3416300 h 6819900"/>
              <a:gd name="connsiteX6" fmla="*/ 4635500 w 9121294"/>
              <a:gd name="connsiteY6" fmla="*/ 3467100 h 6819900"/>
              <a:gd name="connsiteX7" fmla="*/ 4470400 w 9121294"/>
              <a:gd name="connsiteY7" fmla="*/ 6553200 h 6819900"/>
              <a:gd name="connsiteX8" fmla="*/ 0 w 9121294"/>
              <a:gd name="connsiteY8" fmla="*/ 6769100 h 6819900"/>
              <a:gd name="connsiteX9" fmla="*/ 0 w 9121294"/>
              <a:gd name="connsiteY9" fmla="*/ 6769100 h 6819900"/>
              <a:gd name="connsiteX0" fmla="*/ 25400 w 8915400"/>
              <a:gd name="connsiteY0" fmla="*/ 6819900 h 6819900"/>
              <a:gd name="connsiteX1" fmla="*/ 38100 w 8915400"/>
              <a:gd name="connsiteY1" fmla="*/ 3441700 h 6819900"/>
              <a:gd name="connsiteX2" fmla="*/ 4381500 w 8915400"/>
              <a:gd name="connsiteY2" fmla="*/ 3403600 h 6819900"/>
              <a:gd name="connsiteX3" fmla="*/ 4368800 w 8915400"/>
              <a:gd name="connsiteY3" fmla="*/ 0 h 6819900"/>
              <a:gd name="connsiteX4" fmla="*/ 8915400 w 8915400"/>
              <a:gd name="connsiteY4" fmla="*/ 12700 h 6819900"/>
              <a:gd name="connsiteX5" fmla="*/ 8877300 w 8915400"/>
              <a:gd name="connsiteY5" fmla="*/ 3416300 h 6819900"/>
              <a:gd name="connsiteX6" fmla="*/ 4635500 w 8915400"/>
              <a:gd name="connsiteY6" fmla="*/ 3467100 h 6819900"/>
              <a:gd name="connsiteX7" fmla="*/ 4470400 w 8915400"/>
              <a:gd name="connsiteY7" fmla="*/ 6553200 h 6819900"/>
              <a:gd name="connsiteX8" fmla="*/ 0 w 8915400"/>
              <a:gd name="connsiteY8" fmla="*/ 6769100 h 6819900"/>
              <a:gd name="connsiteX9" fmla="*/ 0 w 8915400"/>
              <a:gd name="connsiteY9" fmla="*/ 6769100 h 6819900"/>
              <a:gd name="connsiteX0" fmla="*/ 25400 w 8915885"/>
              <a:gd name="connsiteY0" fmla="*/ 6819900 h 6819900"/>
              <a:gd name="connsiteX1" fmla="*/ 38100 w 8915885"/>
              <a:gd name="connsiteY1" fmla="*/ 3441700 h 6819900"/>
              <a:gd name="connsiteX2" fmla="*/ 4381500 w 8915885"/>
              <a:gd name="connsiteY2" fmla="*/ 3403600 h 6819900"/>
              <a:gd name="connsiteX3" fmla="*/ 4368800 w 8915885"/>
              <a:gd name="connsiteY3" fmla="*/ 0 h 6819900"/>
              <a:gd name="connsiteX4" fmla="*/ 8915400 w 8915885"/>
              <a:gd name="connsiteY4" fmla="*/ 12700 h 6819900"/>
              <a:gd name="connsiteX5" fmla="*/ 8877300 w 8915885"/>
              <a:gd name="connsiteY5" fmla="*/ 3416300 h 6819900"/>
              <a:gd name="connsiteX6" fmla="*/ 4635500 w 8915885"/>
              <a:gd name="connsiteY6" fmla="*/ 3467100 h 6819900"/>
              <a:gd name="connsiteX7" fmla="*/ 4470400 w 8915885"/>
              <a:gd name="connsiteY7" fmla="*/ 6553200 h 6819900"/>
              <a:gd name="connsiteX8" fmla="*/ 0 w 8915885"/>
              <a:gd name="connsiteY8" fmla="*/ 6769100 h 6819900"/>
              <a:gd name="connsiteX9" fmla="*/ 0 w 8915885"/>
              <a:gd name="connsiteY9" fmla="*/ 6769100 h 6819900"/>
              <a:gd name="connsiteX0" fmla="*/ 25400 w 8966200"/>
              <a:gd name="connsiteY0" fmla="*/ 6819900 h 6819900"/>
              <a:gd name="connsiteX1" fmla="*/ 38100 w 8966200"/>
              <a:gd name="connsiteY1" fmla="*/ 3441700 h 6819900"/>
              <a:gd name="connsiteX2" fmla="*/ 4381500 w 8966200"/>
              <a:gd name="connsiteY2" fmla="*/ 3403600 h 6819900"/>
              <a:gd name="connsiteX3" fmla="*/ 4368800 w 8966200"/>
              <a:gd name="connsiteY3" fmla="*/ 0 h 6819900"/>
              <a:gd name="connsiteX4" fmla="*/ 8915400 w 8966200"/>
              <a:gd name="connsiteY4" fmla="*/ 12700 h 6819900"/>
              <a:gd name="connsiteX5" fmla="*/ 8966200 w 8966200"/>
              <a:gd name="connsiteY5" fmla="*/ 3416300 h 6819900"/>
              <a:gd name="connsiteX6" fmla="*/ 4635500 w 8966200"/>
              <a:gd name="connsiteY6" fmla="*/ 3467100 h 6819900"/>
              <a:gd name="connsiteX7" fmla="*/ 4470400 w 8966200"/>
              <a:gd name="connsiteY7" fmla="*/ 6553200 h 6819900"/>
              <a:gd name="connsiteX8" fmla="*/ 0 w 8966200"/>
              <a:gd name="connsiteY8" fmla="*/ 6769100 h 6819900"/>
              <a:gd name="connsiteX9" fmla="*/ 0 w 8966200"/>
              <a:gd name="connsiteY9" fmla="*/ 6769100 h 6819900"/>
              <a:gd name="connsiteX0" fmla="*/ 25400 w 8966200"/>
              <a:gd name="connsiteY0" fmla="*/ 6819900 h 6819900"/>
              <a:gd name="connsiteX1" fmla="*/ 38100 w 8966200"/>
              <a:gd name="connsiteY1" fmla="*/ 3441700 h 6819900"/>
              <a:gd name="connsiteX2" fmla="*/ 4381500 w 8966200"/>
              <a:gd name="connsiteY2" fmla="*/ 3403600 h 6819900"/>
              <a:gd name="connsiteX3" fmla="*/ 4368800 w 8966200"/>
              <a:gd name="connsiteY3" fmla="*/ 0 h 6819900"/>
              <a:gd name="connsiteX4" fmla="*/ 8915400 w 8966200"/>
              <a:gd name="connsiteY4" fmla="*/ 12700 h 6819900"/>
              <a:gd name="connsiteX5" fmla="*/ 8966200 w 8966200"/>
              <a:gd name="connsiteY5" fmla="*/ 3416300 h 6819900"/>
              <a:gd name="connsiteX6" fmla="*/ 4635500 w 8966200"/>
              <a:gd name="connsiteY6" fmla="*/ 3467100 h 6819900"/>
              <a:gd name="connsiteX7" fmla="*/ 4470400 w 8966200"/>
              <a:gd name="connsiteY7" fmla="*/ 6553200 h 6819900"/>
              <a:gd name="connsiteX8" fmla="*/ 0 w 8966200"/>
              <a:gd name="connsiteY8" fmla="*/ 6769100 h 6819900"/>
              <a:gd name="connsiteX9" fmla="*/ 0 w 8966200"/>
              <a:gd name="connsiteY9" fmla="*/ 6769100 h 6819900"/>
              <a:gd name="connsiteX0" fmla="*/ 25400 w 8966200"/>
              <a:gd name="connsiteY0" fmla="*/ 6819900 h 6819900"/>
              <a:gd name="connsiteX1" fmla="*/ 38100 w 8966200"/>
              <a:gd name="connsiteY1" fmla="*/ 3441700 h 6819900"/>
              <a:gd name="connsiteX2" fmla="*/ 4381500 w 8966200"/>
              <a:gd name="connsiteY2" fmla="*/ 3403600 h 6819900"/>
              <a:gd name="connsiteX3" fmla="*/ 4368800 w 8966200"/>
              <a:gd name="connsiteY3" fmla="*/ 0 h 6819900"/>
              <a:gd name="connsiteX4" fmla="*/ 8915400 w 8966200"/>
              <a:gd name="connsiteY4" fmla="*/ 12700 h 6819900"/>
              <a:gd name="connsiteX5" fmla="*/ 8966200 w 8966200"/>
              <a:gd name="connsiteY5" fmla="*/ 3416300 h 6819900"/>
              <a:gd name="connsiteX6" fmla="*/ 4508500 w 8966200"/>
              <a:gd name="connsiteY6" fmla="*/ 3467100 h 6819900"/>
              <a:gd name="connsiteX7" fmla="*/ 4470400 w 8966200"/>
              <a:gd name="connsiteY7" fmla="*/ 6553200 h 6819900"/>
              <a:gd name="connsiteX8" fmla="*/ 0 w 8966200"/>
              <a:gd name="connsiteY8" fmla="*/ 6769100 h 6819900"/>
              <a:gd name="connsiteX9" fmla="*/ 0 w 8966200"/>
              <a:gd name="connsiteY9" fmla="*/ 6769100 h 6819900"/>
              <a:gd name="connsiteX0" fmla="*/ 25400 w 8966200"/>
              <a:gd name="connsiteY0" fmla="*/ 6819900 h 6819900"/>
              <a:gd name="connsiteX1" fmla="*/ 38100 w 8966200"/>
              <a:gd name="connsiteY1" fmla="*/ 3441700 h 6819900"/>
              <a:gd name="connsiteX2" fmla="*/ 4381500 w 8966200"/>
              <a:gd name="connsiteY2" fmla="*/ 3403600 h 6819900"/>
              <a:gd name="connsiteX3" fmla="*/ 4368800 w 8966200"/>
              <a:gd name="connsiteY3" fmla="*/ 0 h 6819900"/>
              <a:gd name="connsiteX4" fmla="*/ 8915400 w 8966200"/>
              <a:gd name="connsiteY4" fmla="*/ 12700 h 6819900"/>
              <a:gd name="connsiteX5" fmla="*/ 8966200 w 8966200"/>
              <a:gd name="connsiteY5" fmla="*/ 3416300 h 6819900"/>
              <a:gd name="connsiteX6" fmla="*/ 4508500 w 8966200"/>
              <a:gd name="connsiteY6" fmla="*/ 3467100 h 6819900"/>
              <a:gd name="connsiteX7" fmla="*/ 4470400 w 8966200"/>
              <a:gd name="connsiteY7" fmla="*/ 6311900 h 6819900"/>
              <a:gd name="connsiteX8" fmla="*/ 0 w 8966200"/>
              <a:gd name="connsiteY8" fmla="*/ 6769100 h 6819900"/>
              <a:gd name="connsiteX9" fmla="*/ 0 w 8966200"/>
              <a:gd name="connsiteY9" fmla="*/ 6769100 h 6819900"/>
              <a:gd name="connsiteX0" fmla="*/ 25400 w 8966200"/>
              <a:gd name="connsiteY0" fmla="*/ 6819900 h 6819900"/>
              <a:gd name="connsiteX1" fmla="*/ 38100 w 8966200"/>
              <a:gd name="connsiteY1" fmla="*/ 3441700 h 6819900"/>
              <a:gd name="connsiteX2" fmla="*/ 4381500 w 8966200"/>
              <a:gd name="connsiteY2" fmla="*/ 3403600 h 6819900"/>
              <a:gd name="connsiteX3" fmla="*/ 4368800 w 8966200"/>
              <a:gd name="connsiteY3" fmla="*/ 0 h 6819900"/>
              <a:gd name="connsiteX4" fmla="*/ 8915400 w 8966200"/>
              <a:gd name="connsiteY4" fmla="*/ 12700 h 6819900"/>
              <a:gd name="connsiteX5" fmla="*/ 8966200 w 8966200"/>
              <a:gd name="connsiteY5" fmla="*/ 3416300 h 6819900"/>
              <a:gd name="connsiteX6" fmla="*/ 4508500 w 8966200"/>
              <a:gd name="connsiteY6" fmla="*/ 3467100 h 6819900"/>
              <a:gd name="connsiteX7" fmla="*/ 4470400 w 8966200"/>
              <a:gd name="connsiteY7" fmla="*/ 6311900 h 6819900"/>
              <a:gd name="connsiteX8" fmla="*/ 0 w 8966200"/>
              <a:gd name="connsiteY8" fmla="*/ 6769100 h 6819900"/>
              <a:gd name="connsiteX9" fmla="*/ 0 w 8966200"/>
              <a:gd name="connsiteY9" fmla="*/ 6769100 h 6819900"/>
              <a:gd name="connsiteX0" fmla="*/ 25400 w 8966200"/>
              <a:gd name="connsiteY0" fmla="*/ 6819900 h 6819900"/>
              <a:gd name="connsiteX1" fmla="*/ 38100 w 8966200"/>
              <a:gd name="connsiteY1" fmla="*/ 3441700 h 6819900"/>
              <a:gd name="connsiteX2" fmla="*/ 4381500 w 8966200"/>
              <a:gd name="connsiteY2" fmla="*/ 3403600 h 6819900"/>
              <a:gd name="connsiteX3" fmla="*/ 4368800 w 8966200"/>
              <a:gd name="connsiteY3" fmla="*/ 0 h 6819900"/>
              <a:gd name="connsiteX4" fmla="*/ 8915400 w 8966200"/>
              <a:gd name="connsiteY4" fmla="*/ 12700 h 6819900"/>
              <a:gd name="connsiteX5" fmla="*/ 8966200 w 8966200"/>
              <a:gd name="connsiteY5" fmla="*/ 3416300 h 6819900"/>
              <a:gd name="connsiteX6" fmla="*/ 4508500 w 8966200"/>
              <a:gd name="connsiteY6" fmla="*/ 3467100 h 6819900"/>
              <a:gd name="connsiteX7" fmla="*/ 4483100 w 8966200"/>
              <a:gd name="connsiteY7" fmla="*/ 6769100 h 6819900"/>
              <a:gd name="connsiteX8" fmla="*/ 0 w 8966200"/>
              <a:gd name="connsiteY8" fmla="*/ 6769100 h 6819900"/>
              <a:gd name="connsiteX9" fmla="*/ 0 w 8966200"/>
              <a:gd name="connsiteY9" fmla="*/ 6769100 h 6819900"/>
              <a:gd name="connsiteX0" fmla="*/ 25400 w 8966200"/>
              <a:gd name="connsiteY0" fmla="*/ 6819900 h 6819900"/>
              <a:gd name="connsiteX1" fmla="*/ 38100 w 8966200"/>
              <a:gd name="connsiteY1" fmla="*/ 3441700 h 6819900"/>
              <a:gd name="connsiteX2" fmla="*/ 4381500 w 8966200"/>
              <a:gd name="connsiteY2" fmla="*/ 3403600 h 6819900"/>
              <a:gd name="connsiteX3" fmla="*/ 4368800 w 8966200"/>
              <a:gd name="connsiteY3" fmla="*/ 0 h 6819900"/>
              <a:gd name="connsiteX4" fmla="*/ 8915400 w 8966200"/>
              <a:gd name="connsiteY4" fmla="*/ 12700 h 6819900"/>
              <a:gd name="connsiteX5" fmla="*/ 8966200 w 8966200"/>
              <a:gd name="connsiteY5" fmla="*/ 3416300 h 6819900"/>
              <a:gd name="connsiteX6" fmla="*/ 8928100 w 8966200"/>
              <a:gd name="connsiteY6" fmla="*/ 6083300 h 6819900"/>
              <a:gd name="connsiteX7" fmla="*/ 4483100 w 8966200"/>
              <a:gd name="connsiteY7" fmla="*/ 6769100 h 6819900"/>
              <a:gd name="connsiteX8" fmla="*/ 0 w 8966200"/>
              <a:gd name="connsiteY8" fmla="*/ 6769100 h 6819900"/>
              <a:gd name="connsiteX9" fmla="*/ 0 w 8966200"/>
              <a:gd name="connsiteY9" fmla="*/ 6769100 h 6819900"/>
              <a:gd name="connsiteX0" fmla="*/ 25400 w 8978959"/>
              <a:gd name="connsiteY0" fmla="*/ 6819900 h 7165432"/>
              <a:gd name="connsiteX1" fmla="*/ 38100 w 8978959"/>
              <a:gd name="connsiteY1" fmla="*/ 3441700 h 7165432"/>
              <a:gd name="connsiteX2" fmla="*/ 4381500 w 8978959"/>
              <a:gd name="connsiteY2" fmla="*/ 3403600 h 7165432"/>
              <a:gd name="connsiteX3" fmla="*/ 4368800 w 8978959"/>
              <a:gd name="connsiteY3" fmla="*/ 0 h 7165432"/>
              <a:gd name="connsiteX4" fmla="*/ 8915400 w 8978959"/>
              <a:gd name="connsiteY4" fmla="*/ 12700 h 7165432"/>
              <a:gd name="connsiteX5" fmla="*/ 8966200 w 8978959"/>
              <a:gd name="connsiteY5" fmla="*/ 3416300 h 7165432"/>
              <a:gd name="connsiteX6" fmla="*/ 8978900 w 8978959"/>
              <a:gd name="connsiteY6" fmla="*/ 6769100 h 7165432"/>
              <a:gd name="connsiteX7" fmla="*/ 4483100 w 8978959"/>
              <a:gd name="connsiteY7" fmla="*/ 6769100 h 7165432"/>
              <a:gd name="connsiteX8" fmla="*/ 0 w 8978959"/>
              <a:gd name="connsiteY8" fmla="*/ 6769100 h 7165432"/>
              <a:gd name="connsiteX9" fmla="*/ 0 w 8978959"/>
              <a:gd name="connsiteY9" fmla="*/ 6769100 h 7165432"/>
              <a:gd name="connsiteX0" fmla="*/ 25400 w 8978900"/>
              <a:gd name="connsiteY0" fmla="*/ 6819900 h 6819900"/>
              <a:gd name="connsiteX1" fmla="*/ 38100 w 8978900"/>
              <a:gd name="connsiteY1" fmla="*/ 3441700 h 6819900"/>
              <a:gd name="connsiteX2" fmla="*/ 4381500 w 8978900"/>
              <a:gd name="connsiteY2" fmla="*/ 3403600 h 6819900"/>
              <a:gd name="connsiteX3" fmla="*/ 4368800 w 8978900"/>
              <a:gd name="connsiteY3" fmla="*/ 0 h 6819900"/>
              <a:gd name="connsiteX4" fmla="*/ 8915400 w 8978900"/>
              <a:gd name="connsiteY4" fmla="*/ 12700 h 6819900"/>
              <a:gd name="connsiteX5" fmla="*/ 8966200 w 8978900"/>
              <a:gd name="connsiteY5" fmla="*/ 3416300 h 6819900"/>
              <a:gd name="connsiteX6" fmla="*/ 8978900 w 8978900"/>
              <a:gd name="connsiteY6" fmla="*/ 6769100 h 6819900"/>
              <a:gd name="connsiteX7" fmla="*/ 4483100 w 8978900"/>
              <a:gd name="connsiteY7" fmla="*/ 6769100 h 6819900"/>
              <a:gd name="connsiteX8" fmla="*/ 0 w 8978900"/>
              <a:gd name="connsiteY8" fmla="*/ 6769100 h 6819900"/>
              <a:gd name="connsiteX9" fmla="*/ 0 w 8978900"/>
              <a:gd name="connsiteY9" fmla="*/ 6769100 h 6819900"/>
              <a:gd name="connsiteX0" fmla="*/ 25400 w 8978900"/>
              <a:gd name="connsiteY0" fmla="*/ 6819900 h 6819900"/>
              <a:gd name="connsiteX1" fmla="*/ 38100 w 8978900"/>
              <a:gd name="connsiteY1" fmla="*/ 3441700 h 6819900"/>
              <a:gd name="connsiteX2" fmla="*/ 4381500 w 8978900"/>
              <a:gd name="connsiteY2" fmla="*/ 3403600 h 6819900"/>
              <a:gd name="connsiteX3" fmla="*/ 4368800 w 8978900"/>
              <a:gd name="connsiteY3" fmla="*/ 0 h 6819900"/>
              <a:gd name="connsiteX4" fmla="*/ 8915400 w 8978900"/>
              <a:gd name="connsiteY4" fmla="*/ 12700 h 6819900"/>
              <a:gd name="connsiteX5" fmla="*/ 8966200 w 8978900"/>
              <a:gd name="connsiteY5" fmla="*/ 3416300 h 6819900"/>
              <a:gd name="connsiteX6" fmla="*/ 8978900 w 8978900"/>
              <a:gd name="connsiteY6" fmla="*/ 6769100 h 6819900"/>
              <a:gd name="connsiteX7" fmla="*/ 4483100 w 8978900"/>
              <a:gd name="connsiteY7" fmla="*/ 6769100 h 6819900"/>
              <a:gd name="connsiteX8" fmla="*/ 0 w 8978900"/>
              <a:gd name="connsiteY8" fmla="*/ 6769100 h 6819900"/>
              <a:gd name="connsiteX9" fmla="*/ 0 w 8978900"/>
              <a:gd name="connsiteY9" fmla="*/ 6769100 h 6819900"/>
              <a:gd name="connsiteX0" fmla="*/ 25400 w 9017381"/>
              <a:gd name="connsiteY0" fmla="*/ 6819900 h 6848870"/>
              <a:gd name="connsiteX1" fmla="*/ 38100 w 9017381"/>
              <a:gd name="connsiteY1" fmla="*/ 3441700 h 6848870"/>
              <a:gd name="connsiteX2" fmla="*/ 4381500 w 9017381"/>
              <a:gd name="connsiteY2" fmla="*/ 3403600 h 6848870"/>
              <a:gd name="connsiteX3" fmla="*/ 4368800 w 9017381"/>
              <a:gd name="connsiteY3" fmla="*/ 0 h 6848870"/>
              <a:gd name="connsiteX4" fmla="*/ 8915400 w 9017381"/>
              <a:gd name="connsiteY4" fmla="*/ 12700 h 6848870"/>
              <a:gd name="connsiteX5" fmla="*/ 8966200 w 9017381"/>
              <a:gd name="connsiteY5" fmla="*/ 3416300 h 6848870"/>
              <a:gd name="connsiteX6" fmla="*/ 9017381 w 9017381"/>
              <a:gd name="connsiteY6" fmla="*/ 6826831 h 6848870"/>
              <a:gd name="connsiteX7" fmla="*/ 4483100 w 9017381"/>
              <a:gd name="connsiteY7" fmla="*/ 6769100 h 6848870"/>
              <a:gd name="connsiteX8" fmla="*/ 0 w 9017381"/>
              <a:gd name="connsiteY8" fmla="*/ 6769100 h 6848870"/>
              <a:gd name="connsiteX9" fmla="*/ 0 w 9017381"/>
              <a:gd name="connsiteY9" fmla="*/ 6769100 h 6848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17381" h="6848870">
                <a:moveTo>
                  <a:pt x="25400" y="6819900"/>
                </a:moveTo>
                <a:cubicBezTo>
                  <a:pt x="29633" y="5693833"/>
                  <a:pt x="33867" y="4567767"/>
                  <a:pt x="38100" y="3441700"/>
                </a:cubicBezTo>
                <a:lnTo>
                  <a:pt x="4381500" y="3403600"/>
                </a:lnTo>
                <a:cubicBezTo>
                  <a:pt x="4377267" y="2269067"/>
                  <a:pt x="4373033" y="1134533"/>
                  <a:pt x="4368800" y="0"/>
                </a:cubicBezTo>
                <a:lnTo>
                  <a:pt x="8915400" y="12700"/>
                </a:lnTo>
                <a:cubicBezTo>
                  <a:pt x="8923867" y="889000"/>
                  <a:pt x="8957733" y="2463800"/>
                  <a:pt x="8966200" y="3416300"/>
                </a:cubicBezTo>
                <a:cubicBezTo>
                  <a:pt x="8970433" y="4533900"/>
                  <a:pt x="9013148" y="5709231"/>
                  <a:pt x="9017381" y="6826831"/>
                </a:cubicBezTo>
                <a:cubicBezTo>
                  <a:pt x="7381757" y="6900841"/>
                  <a:pt x="5280614" y="6764330"/>
                  <a:pt x="4483100" y="6769100"/>
                </a:cubicBezTo>
                <a:cubicBezTo>
                  <a:pt x="3706283" y="6766983"/>
                  <a:pt x="590550" y="6559550"/>
                  <a:pt x="0" y="6769100"/>
                </a:cubicBezTo>
                <a:lnTo>
                  <a:pt x="0" y="6769100"/>
                </a:lnTo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>
            <a:outerShdw blurRad="40000" dist="20000" dir="5400000" rotWithShape="0">
              <a:schemeClr val="bg1">
                <a:alpha val="3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300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sp>
        <p:nvSpPr>
          <p:cNvPr id="62468" name="TextBox 27"/>
          <p:cNvSpPr txBox="1">
            <a:spLocks noChangeArrowheads="1"/>
          </p:cNvSpPr>
          <p:nvPr/>
        </p:nvSpPr>
        <p:spPr bwMode="auto">
          <a:xfrm>
            <a:off x="152400" y="838200"/>
            <a:ext cx="8991600" cy="601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Char char="-"/>
            </a:pP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Investigating FF in region of </a:t>
            </a:r>
            <a:r>
              <a:rPr lang="en-US" sz="2000" b="1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10</a:t>
            </a:r>
            <a:r>
              <a:rPr lang="en-US" sz="2000" b="1" baseline="30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-4</a:t>
            </a:r>
            <a:r>
              <a:rPr lang="en-US" sz="2000" b="1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≤ Q</a:t>
            </a:r>
            <a:r>
              <a:rPr lang="en-US" sz="2000" b="1" baseline="30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2</a:t>
            </a:r>
            <a:r>
              <a:rPr lang="en-US" sz="2000" b="1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≤ </a:t>
            </a:r>
            <a:r>
              <a:rPr lang="en-US" sz="2000" b="1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10</a:t>
            </a:r>
            <a:r>
              <a:rPr lang="en-US" sz="2000" b="1" baseline="30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-2 </a:t>
            </a:r>
            <a:r>
              <a:rPr lang="en-US" sz="2000" b="1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(</a:t>
            </a:r>
            <a:r>
              <a:rPr lang="en-US" sz="2000" b="1" dirty="0" err="1">
                <a:latin typeface="Helvetica" pitchFamily="-100" charset="0"/>
                <a:ea typeface="Helvetica" pitchFamily="-100" charset="0"/>
                <a:cs typeface="Helvetica" pitchFamily="-100" charset="0"/>
              </a:rPr>
              <a:t>GeV</a:t>
            </a:r>
            <a:r>
              <a:rPr lang="en-US" sz="2000" b="1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/c)</a:t>
            </a:r>
            <a:r>
              <a:rPr lang="en-US" sz="2000" b="1" baseline="30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2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.</a:t>
            </a:r>
          </a:p>
          <a:p>
            <a:pPr>
              <a:buFontTx/>
              <a:buChar char="-"/>
            </a:pPr>
            <a:endParaRPr lang="en-US" sz="20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buFontTx/>
              <a:buChar char="-"/>
            </a:pP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Using </a:t>
            </a:r>
            <a:r>
              <a:rPr lang="en-US" sz="2000" u="sng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magnetic spectrometer free method</a:t>
            </a: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at Hall-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B.</a:t>
            </a:r>
          </a:p>
          <a:p>
            <a:pPr>
              <a:buFontTx/>
              <a:buChar char="-"/>
            </a:pPr>
            <a:endParaRPr lang="en-US" sz="1500" dirty="0" smtClean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buFontTx/>
              <a:buChar char="-"/>
            </a:pPr>
            <a:endParaRPr lang="en-US" sz="20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buFontTx/>
              <a:buChar char="-"/>
            </a:pPr>
            <a:endParaRPr lang="en-US" sz="2000" dirty="0" smtClean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endParaRPr lang="en-US" sz="20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spcAft>
                <a:spcPts val="1200"/>
              </a:spcAft>
            </a:pPr>
            <a:endParaRPr lang="en-US" sz="20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spcAft>
                <a:spcPts val="1200"/>
              </a:spcAft>
            </a:pPr>
            <a:endParaRPr lang="en-US" sz="20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spcAft>
                <a:spcPts val="1200"/>
              </a:spcAft>
            </a:pPr>
            <a:endParaRPr lang="en-US" sz="20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spcAft>
                <a:spcPts val="1200"/>
              </a:spcAft>
            </a:pPr>
            <a:endParaRPr lang="en-US" sz="20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spcAft>
                <a:spcPts val="1200"/>
              </a:spcAft>
            </a:pPr>
            <a:endParaRPr lang="en-US" sz="20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  <a:endParaRPr lang="en-US" sz="2000" dirty="0" smtClean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spcAft>
                <a:spcPts val="1200"/>
              </a:spcAft>
            </a:pPr>
            <a:endParaRPr lang="en-US" sz="2000" dirty="0" smtClean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spcAft>
                <a:spcPts val="1200"/>
              </a:spcAft>
            </a:pPr>
            <a:endParaRPr lang="en-US" sz="10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buFontTx/>
              <a:buChar char="-"/>
            </a:pP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Experiment </a:t>
            </a:r>
            <a:r>
              <a:rPr lang="en-US" sz="2000" u="sng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fully approved</a:t>
            </a: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and scheduled to run in 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2016. </a:t>
            </a:r>
            <a:endParaRPr lang="en-US" sz="19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</p:txBody>
      </p:sp>
      <p:pic>
        <p:nvPicPr>
          <p:cNvPr id="62469" name="Picture 17" descr="PRad_logo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43800" y="1035050"/>
            <a:ext cx="12954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 rot="5400000">
            <a:off x="7639204" y="3576430"/>
            <a:ext cx="2518638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A. </a:t>
            </a:r>
            <a:r>
              <a:rPr lang="en-US" sz="1600" dirty="0" err="1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Gasparian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, </a:t>
            </a:r>
            <a:r>
              <a:rPr lang="en-US" sz="1600" dirty="0" err="1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JLab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, 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2015</a:t>
            </a:r>
            <a:endParaRPr lang="en-US" sz="1600" dirty="0">
              <a:solidFill>
                <a:schemeClr val="bg1">
                  <a:lumMod val="65000"/>
                </a:schemeClr>
              </a:solidFill>
              <a:latin typeface="Helvetica"/>
              <a:cs typeface="Helvetica"/>
            </a:endParaRPr>
          </a:p>
        </p:txBody>
      </p:sp>
      <p:pic>
        <p:nvPicPr>
          <p:cNvPr id="2" name="Picture 1" descr="PRadSetu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59" y="2194222"/>
            <a:ext cx="8331341" cy="367317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" name="TextBox 2"/>
          <p:cNvSpPr txBox="1"/>
          <p:nvPr/>
        </p:nvSpPr>
        <p:spPr>
          <a:xfrm>
            <a:off x="593659" y="4267200"/>
            <a:ext cx="11589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Incoming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beam</a:t>
            </a:r>
            <a:endParaRPr lang="en-US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19200" y="2477869"/>
            <a:ext cx="26734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Windowless </a:t>
            </a:r>
            <a:r>
              <a:rPr lang="en-US" dirty="0" err="1" smtClean="0">
                <a:solidFill>
                  <a:schemeClr val="bg1"/>
                </a:solidFill>
                <a:latin typeface="Helvetica"/>
                <a:cs typeface="Helvetica"/>
              </a:rPr>
              <a:t>cryo</a:t>
            </a:r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-cooled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Hydrogen gas target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94156" y="2678668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Vacuum box</a:t>
            </a:r>
            <a:endParaRPr lang="en-US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67873" y="4419600"/>
            <a:ext cx="20189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  <a:latin typeface="Helvetica"/>
                <a:cs typeface="Helvetica"/>
              </a:rPr>
              <a:t>HyCal</a:t>
            </a:r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 calorimeter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Helvetica"/>
                <a:cs typeface="Helvetica"/>
              </a:rPr>
              <a:t>w</a:t>
            </a:r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ith GEMs</a:t>
            </a:r>
            <a:endParaRPr lang="en-US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0" y="-73762"/>
            <a:ext cx="9158941" cy="721585"/>
            <a:chOff x="0" y="-120232"/>
            <a:chExt cx="9158941" cy="721585"/>
          </a:xfrm>
        </p:grpSpPr>
        <p:sp>
          <p:nvSpPr>
            <p:cNvPr id="15" name="TextBox 14"/>
            <p:cNvSpPr txBox="1"/>
            <p:nvPr/>
          </p:nvSpPr>
          <p:spPr>
            <a:xfrm>
              <a:off x="268938" y="-120232"/>
              <a:ext cx="547282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2063CE"/>
                  </a:solidFill>
                </a:rPr>
                <a:t> </a:t>
              </a:r>
              <a:r>
                <a:rPr lang="en-US" sz="4000" b="1" dirty="0" err="1" smtClean="0">
                  <a:solidFill>
                    <a:srgbClr val="2063CE"/>
                  </a:solidFill>
                </a:rPr>
                <a:t>Prad</a:t>
              </a:r>
              <a:r>
                <a:rPr lang="en-US" sz="4000" b="1" dirty="0" smtClean="0">
                  <a:solidFill>
                    <a:srgbClr val="2063CE"/>
                  </a:solidFill>
                </a:rPr>
                <a:t> experiment @ </a:t>
              </a:r>
              <a:r>
                <a:rPr lang="en-US" sz="4000" b="1" dirty="0" err="1" smtClean="0">
                  <a:solidFill>
                    <a:srgbClr val="2063CE"/>
                  </a:solidFill>
                </a:rPr>
                <a:t>JLab</a:t>
              </a:r>
              <a:endParaRPr lang="en-US" sz="3600" dirty="0">
                <a:solidFill>
                  <a:srgbClr val="2063CE"/>
                </a:solidFill>
                <a:latin typeface="Arial" pitchFamily="-65" charset="0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0" y="60135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18226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R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0" y="989247"/>
            <a:ext cx="2174564" cy="2227281"/>
          </a:xfrm>
          <a:prstGeom prst="rect">
            <a:avLst/>
          </a:prstGeom>
        </p:spPr>
      </p:pic>
      <p:sp>
        <p:nvSpPr>
          <p:cNvPr id="64517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sp>
        <p:nvSpPr>
          <p:cNvPr id="64519" name="TextBox 27"/>
          <p:cNvSpPr txBox="1">
            <a:spLocks noChangeArrowheads="1"/>
          </p:cNvSpPr>
          <p:nvPr/>
        </p:nvSpPr>
        <p:spPr bwMode="auto">
          <a:xfrm>
            <a:off x="76200" y="838200"/>
            <a:ext cx="86868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Char char="-"/>
            </a:pP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Elastic cross section for e-p scattering normalized to </a:t>
            </a:r>
            <a:r>
              <a:rPr lang="en-US" sz="1900" dirty="0" err="1">
                <a:latin typeface="Helvetica" pitchFamily="-100" charset="0"/>
                <a:ea typeface="Helvetica" pitchFamily="-100" charset="0"/>
                <a:cs typeface="Helvetica" pitchFamily="-100" charset="0"/>
              </a:rPr>
              <a:t>Møller</a:t>
            </a: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scattering:  </a:t>
            </a:r>
          </a:p>
        </p:txBody>
      </p:sp>
      <p:graphicFrame>
        <p:nvGraphicFramePr>
          <p:cNvPr id="6451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2401726"/>
              </p:ext>
            </p:extLst>
          </p:nvPr>
        </p:nvGraphicFramePr>
        <p:xfrm>
          <a:off x="6109045" y="1901758"/>
          <a:ext cx="2895600" cy="74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72" name="Equation" r:id="rId5" imgW="1727200" imgH="444500" progId="Equation.3">
                  <p:embed/>
                </p:oleObj>
              </mc:Choice>
              <mc:Fallback>
                <p:oleObj name="Equation" r:id="rId5" imgW="17272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09045" y="1901758"/>
                        <a:ext cx="2895600" cy="746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1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41355"/>
              </p:ext>
            </p:extLst>
          </p:nvPr>
        </p:nvGraphicFramePr>
        <p:xfrm>
          <a:off x="1053859" y="3861497"/>
          <a:ext cx="4953000" cy="871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73" name="Equation" r:id="rId7" imgW="2819400" imgH="495300" progId="Equation.3">
                  <p:embed/>
                </p:oleObj>
              </mc:Choice>
              <mc:Fallback>
                <p:oleObj name="Equation" r:id="rId7" imgW="2819400" imgH="495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3859" y="3861497"/>
                        <a:ext cx="4953000" cy="871538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27"/>
          <p:cNvSpPr txBox="1">
            <a:spLocks noChangeArrowheads="1"/>
          </p:cNvSpPr>
          <p:nvPr/>
        </p:nvSpPr>
        <p:spPr bwMode="auto">
          <a:xfrm>
            <a:off x="123204" y="6095843"/>
            <a:ext cx="510540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 sz="1900" b="1" dirty="0" smtClean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1900" b="1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Expected </a:t>
            </a:r>
            <a:r>
              <a:rPr lang="en-US" sz="1900" b="1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total uncertainty ≤ 0.55%.     </a:t>
            </a:r>
          </a:p>
        </p:txBody>
      </p:sp>
      <p:sp>
        <p:nvSpPr>
          <p:cNvPr id="17" name="TextBox 27"/>
          <p:cNvSpPr txBox="1">
            <a:spLocks noChangeArrowheads="1"/>
          </p:cNvSpPr>
          <p:nvPr/>
        </p:nvSpPr>
        <p:spPr bwMode="auto">
          <a:xfrm>
            <a:off x="108606" y="4950724"/>
            <a:ext cx="7307322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 sz="19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For single </a:t>
            </a:r>
            <a:r>
              <a:rPr lang="en-US" sz="1900" dirty="0" err="1">
                <a:latin typeface="Helvetica" pitchFamily="-100" charset="0"/>
                <a:ea typeface="Helvetica" pitchFamily="-100" charset="0"/>
                <a:cs typeface="Helvetica" pitchFamily="-100" charset="0"/>
              </a:rPr>
              <a:t>Møller</a:t>
            </a: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electron detection </a:t>
            </a:r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uncertainties related </a:t>
            </a: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to </a:t>
            </a:r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luminosity, detection </a:t>
            </a:r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efficiency  </a:t>
            </a: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and </a:t>
            </a:r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geometrical acceptance</a:t>
            </a: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  <a:r>
              <a:rPr lang="en-US" sz="1900" dirty="0" err="1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dissapear</a:t>
            </a:r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.</a:t>
            </a:r>
            <a:endParaRPr lang="en-US" sz="1900" dirty="0" smtClean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0" y="-73762"/>
            <a:ext cx="9158941" cy="721585"/>
            <a:chOff x="0" y="-120232"/>
            <a:chExt cx="9158941" cy="721585"/>
          </a:xfrm>
        </p:grpSpPr>
        <p:sp>
          <p:nvSpPr>
            <p:cNvPr id="19" name="TextBox 18"/>
            <p:cNvSpPr txBox="1"/>
            <p:nvPr/>
          </p:nvSpPr>
          <p:spPr>
            <a:xfrm>
              <a:off x="268938" y="-120232"/>
              <a:ext cx="547282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2063CE"/>
                  </a:solidFill>
                </a:rPr>
                <a:t> </a:t>
              </a:r>
              <a:r>
                <a:rPr lang="en-US" sz="4000" b="1" dirty="0" err="1" smtClean="0">
                  <a:solidFill>
                    <a:srgbClr val="2063CE"/>
                  </a:solidFill>
                </a:rPr>
                <a:t>Prad</a:t>
              </a:r>
              <a:r>
                <a:rPr lang="en-US" sz="4000" b="1" dirty="0" smtClean="0">
                  <a:solidFill>
                    <a:srgbClr val="2063CE"/>
                  </a:solidFill>
                </a:rPr>
                <a:t> experiment @ </a:t>
              </a:r>
              <a:r>
                <a:rPr lang="en-US" sz="4000" b="1" dirty="0" err="1" smtClean="0">
                  <a:solidFill>
                    <a:srgbClr val="2063CE"/>
                  </a:solidFill>
                </a:rPr>
                <a:t>JLab</a:t>
              </a:r>
              <a:endParaRPr lang="en-US" sz="3600" dirty="0">
                <a:solidFill>
                  <a:srgbClr val="2063CE"/>
                </a:solidFill>
                <a:latin typeface="Arial" pitchFamily="-65" charset="0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0" y="60135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6451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6531043"/>
              </p:ext>
            </p:extLst>
          </p:nvPr>
        </p:nvGraphicFramePr>
        <p:xfrm>
          <a:off x="1680560" y="1968403"/>
          <a:ext cx="2514600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74" name="Equation" r:id="rId9" imgW="1485900" imgH="444500" progId="Equation.3">
                  <p:embed/>
                </p:oleObj>
              </mc:Choice>
              <mc:Fallback>
                <p:oleObj name="Equation" r:id="rId9" imgW="14859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0560" y="1968403"/>
                        <a:ext cx="2514600" cy="7524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 descr="Moller_scattering_t-channel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750" y="1535265"/>
            <a:ext cx="1999787" cy="1473761"/>
          </a:xfrm>
          <a:prstGeom prst="rect">
            <a:avLst/>
          </a:prstGeom>
        </p:spPr>
      </p:pic>
      <p:sp>
        <p:nvSpPr>
          <p:cNvPr id="4" name="Down Arrow 3"/>
          <p:cNvSpPr/>
          <p:nvPr/>
        </p:nvSpPr>
        <p:spPr>
          <a:xfrm>
            <a:off x="899146" y="3052823"/>
            <a:ext cx="493559" cy="626188"/>
          </a:xfrm>
          <a:prstGeom prst="downArrow">
            <a:avLst/>
          </a:prstGeom>
          <a:gradFill>
            <a:gsLst>
              <a:gs pos="100000">
                <a:schemeClr val="accent1">
                  <a:tint val="100000"/>
                  <a:shade val="100000"/>
                  <a:satMod val="130000"/>
                </a:schemeClr>
              </a:gs>
              <a:gs pos="0">
                <a:schemeClr val="accent2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/>
          <p:cNvSpPr/>
          <p:nvPr/>
        </p:nvSpPr>
        <p:spPr>
          <a:xfrm>
            <a:off x="5356256" y="3030035"/>
            <a:ext cx="493559" cy="626188"/>
          </a:xfrm>
          <a:prstGeom prst="downArrow">
            <a:avLst/>
          </a:prstGeom>
          <a:gradFill>
            <a:gsLst>
              <a:gs pos="100000">
                <a:schemeClr val="accent1">
                  <a:tint val="100000"/>
                  <a:shade val="100000"/>
                  <a:satMod val="130000"/>
                </a:schemeClr>
              </a:gs>
              <a:gs pos="0">
                <a:schemeClr val="accent2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0772" y="3026741"/>
            <a:ext cx="36653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latin typeface="Helvetica"/>
                <a:cs typeface="Helvetica"/>
              </a:rPr>
              <a:t>p</a:t>
            </a:r>
            <a:r>
              <a:rPr lang="en-US" sz="1500" baseline="30000" dirty="0" smtClean="0">
                <a:latin typeface="Helvetica"/>
                <a:cs typeface="Helvetica"/>
              </a:rPr>
              <a:t>+</a:t>
            </a:r>
            <a:endParaRPr lang="en-US" sz="1500" dirty="0">
              <a:latin typeface="Helvetica"/>
              <a:cs typeface="Helvetica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12553" y="3023625"/>
            <a:ext cx="51262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Helvetica"/>
                <a:cs typeface="Helvetica"/>
              </a:rPr>
              <a:t>p</a:t>
            </a:r>
            <a:r>
              <a:rPr lang="en-US" sz="1500" baseline="30000" dirty="0" smtClean="0">
                <a:latin typeface="Helvetica"/>
                <a:cs typeface="Helvetica"/>
              </a:rPr>
              <a:t>+</a:t>
            </a:r>
            <a:endParaRPr lang="en-US" sz="1500" dirty="0">
              <a:latin typeface="Helvetica"/>
              <a:cs typeface="Helvetica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566" y="1222375"/>
            <a:ext cx="51262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Helvetica"/>
                <a:cs typeface="Helvetica"/>
              </a:rPr>
              <a:t>e</a:t>
            </a:r>
            <a:r>
              <a:rPr lang="en-US" sz="1500" baseline="30000" dirty="0" smtClean="0">
                <a:latin typeface="Helvetica"/>
                <a:cs typeface="Helvetica"/>
              </a:rPr>
              <a:t>-</a:t>
            </a:r>
            <a:endParaRPr lang="en-US" sz="1500" dirty="0">
              <a:latin typeface="Helvetica"/>
              <a:cs typeface="Helvetica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071115" y="1236974"/>
            <a:ext cx="51262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Helvetica"/>
                <a:cs typeface="Helvetica"/>
              </a:rPr>
              <a:t>e</a:t>
            </a:r>
            <a:r>
              <a:rPr lang="en-US" sz="1500" baseline="30000" dirty="0" smtClean="0">
                <a:latin typeface="Helvetica"/>
                <a:cs typeface="Helvetica"/>
              </a:rPr>
              <a:t>-</a:t>
            </a:r>
            <a:endParaRPr lang="en-US" sz="1500" dirty="0">
              <a:latin typeface="Helvetica"/>
              <a:cs typeface="Helvetica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049813" y="3920766"/>
            <a:ext cx="764019" cy="764019"/>
            <a:chOff x="4049813" y="3920766"/>
            <a:chExt cx="764019" cy="764019"/>
          </a:xfrm>
        </p:grpSpPr>
        <p:cxnSp>
          <p:nvCxnSpPr>
            <p:cNvPr id="13" name="Straight Connector 12"/>
            <p:cNvCxnSpPr/>
            <p:nvPr/>
          </p:nvCxnSpPr>
          <p:spPr>
            <a:xfrm rot="18900000" flipV="1">
              <a:off x="4431825" y="3920766"/>
              <a:ext cx="0" cy="764019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2700000" flipV="1">
              <a:off x="4431823" y="3920765"/>
              <a:ext cx="0" cy="764019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97805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4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61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rot="5400000" flipH="1" flipV="1">
            <a:off x="-1027906" y="3085306"/>
            <a:ext cx="4038600" cy="1588"/>
          </a:xfrm>
          <a:prstGeom prst="straightConnector1">
            <a:avLst/>
          </a:prstGeom>
          <a:ln w="76200" cmpd="sng">
            <a:solidFill>
              <a:schemeClr val="tx1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990600" y="5105400"/>
            <a:ext cx="7467600" cy="1588"/>
          </a:xfrm>
          <a:prstGeom prst="straightConnector1">
            <a:avLst/>
          </a:prstGeom>
          <a:ln w="76200" cmpd="sng">
            <a:solidFill>
              <a:schemeClr val="tx1"/>
            </a:solidFill>
            <a:headEnd type="oval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>
            <a:off x="1358900" y="1401233"/>
            <a:ext cx="5981700" cy="3640667"/>
          </a:xfrm>
          <a:custGeom>
            <a:avLst/>
            <a:gdLst>
              <a:gd name="connsiteX0" fmla="*/ 5981700 w 5981700"/>
              <a:gd name="connsiteY0" fmla="*/ 3602567 h 3640667"/>
              <a:gd name="connsiteX1" fmla="*/ 5702300 w 5981700"/>
              <a:gd name="connsiteY1" fmla="*/ 3577167 h 3640667"/>
              <a:gd name="connsiteX2" fmla="*/ 5651500 w 5981700"/>
              <a:gd name="connsiteY2" fmla="*/ 3221567 h 3640667"/>
              <a:gd name="connsiteX3" fmla="*/ 5626100 w 5981700"/>
              <a:gd name="connsiteY3" fmla="*/ 2535767 h 3640667"/>
              <a:gd name="connsiteX4" fmla="*/ 5575300 w 5981700"/>
              <a:gd name="connsiteY4" fmla="*/ 541867 h 3640667"/>
              <a:gd name="connsiteX5" fmla="*/ 5537200 w 5981700"/>
              <a:gd name="connsiteY5" fmla="*/ 8467 h 3640667"/>
              <a:gd name="connsiteX6" fmla="*/ 5448300 w 5981700"/>
              <a:gd name="connsiteY6" fmla="*/ 592667 h 3640667"/>
              <a:gd name="connsiteX7" fmla="*/ 5397500 w 5981700"/>
              <a:gd name="connsiteY7" fmla="*/ 1011767 h 3640667"/>
              <a:gd name="connsiteX8" fmla="*/ 5295900 w 5981700"/>
              <a:gd name="connsiteY8" fmla="*/ 1532467 h 3640667"/>
              <a:gd name="connsiteX9" fmla="*/ 5194300 w 5981700"/>
              <a:gd name="connsiteY9" fmla="*/ 1875367 h 3640667"/>
              <a:gd name="connsiteX10" fmla="*/ 5016500 w 5981700"/>
              <a:gd name="connsiteY10" fmla="*/ 2243667 h 3640667"/>
              <a:gd name="connsiteX11" fmla="*/ 4737100 w 5981700"/>
              <a:gd name="connsiteY11" fmla="*/ 2548467 h 3640667"/>
              <a:gd name="connsiteX12" fmla="*/ 4318000 w 5981700"/>
              <a:gd name="connsiteY12" fmla="*/ 2853267 h 3640667"/>
              <a:gd name="connsiteX13" fmla="*/ 3949700 w 5981700"/>
              <a:gd name="connsiteY13" fmla="*/ 3018367 h 3640667"/>
              <a:gd name="connsiteX14" fmla="*/ 3365500 w 5981700"/>
              <a:gd name="connsiteY14" fmla="*/ 3183467 h 3640667"/>
              <a:gd name="connsiteX15" fmla="*/ 2527300 w 5981700"/>
              <a:gd name="connsiteY15" fmla="*/ 3348567 h 3640667"/>
              <a:gd name="connsiteX16" fmla="*/ 1739900 w 5981700"/>
              <a:gd name="connsiteY16" fmla="*/ 3424767 h 3640667"/>
              <a:gd name="connsiteX17" fmla="*/ 774700 w 5981700"/>
              <a:gd name="connsiteY17" fmla="*/ 3500967 h 3640667"/>
              <a:gd name="connsiteX18" fmla="*/ 0 w 5981700"/>
              <a:gd name="connsiteY18" fmla="*/ 3551767 h 3640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981700" h="3640667">
                <a:moveTo>
                  <a:pt x="5981700" y="3602567"/>
                </a:moveTo>
                <a:cubicBezTo>
                  <a:pt x="5869516" y="3621617"/>
                  <a:pt x="5757333" y="3640667"/>
                  <a:pt x="5702300" y="3577167"/>
                </a:cubicBezTo>
                <a:cubicBezTo>
                  <a:pt x="5647267" y="3513667"/>
                  <a:pt x="5664200" y="3395134"/>
                  <a:pt x="5651500" y="3221567"/>
                </a:cubicBezTo>
                <a:cubicBezTo>
                  <a:pt x="5638800" y="3048000"/>
                  <a:pt x="5638800" y="2982384"/>
                  <a:pt x="5626100" y="2535767"/>
                </a:cubicBezTo>
                <a:cubicBezTo>
                  <a:pt x="5613400" y="2089150"/>
                  <a:pt x="5590117" y="963084"/>
                  <a:pt x="5575300" y="541867"/>
                </a:cubicBezTo>
                <a:cubicBezTo>
                  <a:pt x="5560483" y="120650"/>
                  <a:pt x="5558367" y="0"/>
                  <a:pt x="5537200" y="8467"/>
                </a:cubicBezTo>
                <a:cubicBezTo>
                  <a:pt x="5516033" y="16934"/>
                  <a:pt x="5471583" y="425450"/>
                  <a:pt x="5448300" y="592667"/>
                </a:cubicBezTo>
                <a:cubicBezTo>
                  <a:pt x="5425017" y="759884"/>
                  <a:pt x="5422900" y="855134"/>
                  <a:pt x="5397500" y="1011767"/>
                </a:cubicBezTo>
                <a:cubicBezTo>
                  <a:pt x="5372100" y="1168400"/>
                  <a:pt x="5329767" y="1388534"/>
                  <a:pt x="5295900" y="1532467"/>
                </a:cubicBezTo>
                <a:cubicBezTo>
                  <a:pt x="5262033" y="1676400"/>
                  <a:pt x="5240867" y="1756834"/>
                  <a:pt x="5194300" y="1875367"/>
                </a:cubicBezTo>
                <a:cubicBezTo>
                  <a:pt x="5147733" y="1993900"/>
                  <a:pt x="5092700" y="2131484"/>
                  <a:pt x="5016500" y="2243667"/>
                </a:cubicBezTo>
                <a:cubicBezTo>
                  <a:pt x="4940300" y="2355850"/>
                  <a:pt x="4853517" y="2446867"/>
                  <a:pt x="4737100" y="2548467"/>
                </a:cubicBezTo>
                <a:cubicBezTo>
                  <a:pt x="4620683" y="2650067"/>
                  <a:pt x="4449233" y="2774950"/>
                  <a:pt x="4318000" y="2853267"/>
                </a:cubicBezTo>
                <a:cubicBezTo>
                  <a:pt x="4186767" y="2931584"/>
                  <a:pt x="4108450" y="2963334"/>
                  <a:pt x="3949700" y="3018367"/>
                </a:cubicBezTo>
                <a:cubicBezTo>
                  <a:pt x="3790950" y="3073400"/>
                  <a:pt x="3602567" y="3128434"/>
                  <a:pt x="3365500" y="3183467"/>
                </a:cubicBezTo>
                <a:cubicBezTo>
                  <a:pt x="3128433" y="3238500"/>
                  <a:pt x="2798233" y="3308350"/>
                  <a:pt x="2527300" y="3348567"/>
                </a:cubicBezTo>
                <a:cubicBezTo>
                  <a:pt x="2256367" y="3388784"/>
                  <a:pt x="1739900" y="3424767"/>
                  <a:pt x="1739900" y="3424767"/>
                </a:cubicBezTo>
                <a:lnTo>
                  <a:pt x="774700" y="3500967"/>
                </a:lnTo>
                <a:lnTo>
                  <a:pt x="0" y="3551767"/>
                </a:lnTo>
              </a:path>
            </a:pathLst>
          </a:custGeom>
          <a:ln w="76200" cmpd="sng">
            <a:solidFill>
              <a:srgbClr val="FF0000"/>
            </a:solidFill>
          </a:ln>
          <a:effectLst>
            <a:glow rad="101600">
              <a:srgbClr val="800000">
                <a:alpha val="75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52400" y="967026"/>
            <a:ext cx="54373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 smtClean="0">
                <a:latin typeface="Helvetica"/>
                <a:cs typeface="Helvetica"/>
              </a:rPr>
              <a:t>#</a:t>
            </a:r>
            <a:endParaRPr lang="en-US" sz="5000" b="1" dirty="0">
              <a:latin typeface="Helvetica"/>
              <a:cs typeface="Helvetic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24800" y="5158026"/>
            <a:ext cx="57633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 smtClean="0">
                <a:latin typeface="Helvetica"/>
                <a:cs typeface="Helvetica"/>
              </a:rPr>
              <a:t>p</a:t>
            </a:r>
            <a:endParaRPr lang="en-US" sz="5000" b="1" dirty="0">
              <a:latin typeface="Helvetica"/>
              <a:cs typeface="Helvetic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24697" y="3616404"/>
            <a:ext cx="206630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300" b="1" dirty="0" err="1" smtClean="0">
                <a:solidFill>
                  <a:srgbClr val="FF0000"/>
                </a:solidFill>
                <a:latin typeface="Helvetica"/>
                <a:cs typeface="Helvetica"/>
              </a:rPr>
              <a:t>Radiative</a:t>
            </a:r>
            <a:r>
              <a:rPr lang="en-US" sz="3300" b="1" dirty="0" smtClean="0">
                <a:solidFill>
                  <a:srgbClr val="FF0000"/>
                </a:solidFill>
                <a:latin typeface="Helvetica"/>
                <a:cs typeface="Helvetica"/>
              </a:rPr>
              <a:t> </a:t>
            </a:r>
          </a:p>
          <a:p>
            <a:pPr algn="ctr"/>
            <a:r>
              <a:rPr lang="en-US" sz="3300" b="1" dirty="0" smtClean="0">
                <a:solidFill>
                  <a:srgbClr val="FF0000"/>
                </a:solidFill>
                <a:latin typeface="Helvetica"/>
                <a:cs typeface="Helvetica"/>
              </a:rPr>
              <a:t>tail</a:t>
            </a:r>
            <a:endParaRPr lang="en-US" sz="3300" b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934200" y="762000"/>
            <a:ext cx="154909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300" b="1" dirty="0" smtClean="0">
                <a:solidFill>
                  <a:srgbClr val="FF0000"/>
                </a:solidFill>
                <a:latin typeface="Helvetica"/>
                <a:cs typeface="Helvetica"/>
              </a:rPr>
              <a:t>Elastic </a:t>
            </a:r>
          </a:p>
          <a:p>
            <a:pPr algn="ctr"/>
            <a:r>
              <a:rPr lang="en-US" sz="3300" b="1" dirty="0" smtClean="0">
                <a:solidFill>
                  <a:srgbClr val="FF0000"/>
                </a:solidFill>
                <a:latin typeface="Helvetica"/>
                <a:cs typeface="Helvetica"/>
              </a:rPr>
              <a:t>peak</a:t>
            </a:r>
            <a:endParaRPr lang="en-US" sz="3300" b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-73762"/>
            <a:ext cx="9158941" cy="721585"/>
            <a:chOff x="0" y="-120232"/>
            <a:chExt cx="9158941" cy="721585"/>
          </a:xfrm>
        </p:grpSpPr>
        <p:sp>
          <p:nvSpPr>
            <p:cNvPr id="17" name="TextBox 16"/>
            <p:cNvSpPr txBox="1"/>
            <p:nvPr/>
          </p:nvSpPr>
          <p:spPr>
            <a:xfrm>
              <a:off x="268938" y="-120232"/>
              <a:ext cx="554821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2063CE"/>
                  </a:solidFill>
                </a:rPr>
                <a:t> </a:t>
              </a:r>
              <a:r>
                <a:rPr lang="en-US" sz="4000" b="1" dirty="0" smtClean="0">
                  <a:solidFill>
                    <a:schemeClr val="bg1"/>
                  </a:solidFill>
                </a:rPr>
                <a:t>ISR Experiment at MAMI</a:t>
              </a:r>
              <a:endParaRPr lang="en-US" sz="3600" dirty="0">
                <a:solidFill>
                  <a:schemeClr val="bg1"/>
                </a:solidFill>
                <a:latin typeface="Arial" pitchFamily="-65" charset="0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0" y="601353"/>
              <a:ext cx="9158941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32045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sp>
        <p:nvSpPr>
          <p:cNvPr id="29700" name="TextBox 27"/>
          <p:cNvSpPr txBox="1">
            <a:spLocks noChangeArrowheads="1"/>
          </p:cNvSpPr>
          <p:nvPr/>
        </p:nvSpPr>
        <p:spPr bwMode="auto">
          <a:xfrm>
            <a:off x="152400" y="838200"/>
            <a:ext cx="5334000" cy="5032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2000" dirty="0" smtClean="0">
                <a:latin typeface="Helvetica"/>
                <a:ea typeface="Lucida Grande" pitchFamily="-100" charset="0"/>
                <a:cs typeface="Helvetica"/>
              </a:rPr>
              <a:t>The ISR process camouflaged with other processes.  </a:t>
            </a:r>
          </a:p>
          <a:p>
            <a:pPr marL="342900" indent="-342900">
              <a:buFont typeface="Wingdings" charset="2"/>
              <a:buChar char="§"/>
            </a:pPr>
            <a:endParaRPr lang="en-US" sz="2000" dirty="0">
              <a:latin typeface="Helvetica"/>
              <a:ea typeface="Lucida Grande" pitchFamily="-100" charset="0"/>
              <a:cs typeface="Helvetica"/>
            </a:endParaRPr>
          </a:p>
          <a:p>
            <a:pPr marL="342900" indent="-342900">
              <a:buFont typeface="Wingdings" charset="2"/>
              <a:buChar char="§"/>
            </a:pPr>
            <a:endParaRPr lang="en-US" sz="2000" dirty="0" smtClean="0">
              <a:latin typeface="Helvetica"/>
              <a:ea typeface="Lucida Grande" pitchFamily="-100" charset="0"/>
              <a:cs typeface="Helvetica"/>
            </a:endParaRPr>
          </a:p>
          <a:p>
            <a:pPr marL="342900" indent="-342900">
              <a:buFont typeface="Wingdings" charset="2"/>
              <a:buChar char="§"/>
            </a:pPr>
            <a:endParaRPr lang="en-US" sz="2000" dirty="0">
              <a:latin typeface="Helvetica"/>
              <a:ea typeface="Lucida Grande" pitchFamily="-100" charset="0"/>
              <a:cs typeface="Helvetica"/>
            </a:endParaRPr>
          </a:p>
          <a:p>
            <a:pPr marL="342900" indent="-342900">
              <a:buFont typeface="Wingdings" charset="2"/>
              <a:buChar char="§"/>
            </a:pPr>
            <a:endParaRPr lang="en-US" sz="2000" dirty="0" smtClean="0">
              <a:latin typeface="Helvetica"/>
              <a:ea typeface="Lucida Grande" pitchFamily="-100" charset="0"/>
              <a:cs typeface="Helvetica"/>
            </a:endParaRPr>
          </a:p>
          <a:p>
            <a:pPr marL="342900" indent="-342900">
              <a:buFont typeface="Wingdings" charset="2"/>
              <a:buChar char="§"/>
            </a:pPr>
            <a:endParaRPr lang="en-US" sz="2000" dirty="0">
              <a:latin typeface="Helvetica"/>
              <a:ea typeface="Lucida Grande" pitchFamily="-100" charset="0"/>
              <a:cs typeface="Helvetica"/>
            </a:endParaRPr>
          </a:p>
          <a:p>
            <a:pPr marL="342900" indent="-342900">
              <a:buFont typeface="Wingdings" charset="2"/>
              <a:buChar char="§"/>
            </a:pPr>
            <a:endParaRPr lang="en-US" sz="2000" dirty="0" smtClean="0">
              <a:latin typeface="Helvetica"/>
              <a:ea typeface="Lucida Grande" pitchFamily="-100" charset="0"/>
              <a:cs typeface="Helvetica"/>
            </a:endParaRPr>
          </a:p>
          <a:p>
            <a:pPr marL="342900" indent="-342900">
              <a:buFont typeface="Wingdings" charset="2"/>
              <a:buChar char="§"/>
            </a:pPr>
            <a:endParaRPr lang="en-US" sz="2000" dirty="0">
              <a:latin typeface="Helvetica"/>
              <a:ea typeface="Lucida Grande" pitchFamily="-100" charset="0"/>
              <a:cs typeface="Helvetica"/>
            </a:endParaRPr>
          </a:p>
          <a:p>
            <a:pPr marL="342900" indent="-342900">
              <a:buFont typeface="Wingdings" charset="2"/>
              <a:buChar char="§"/>
            </a:pPr>
            <a:endParaRPr lang="en-US" sz="2000" dirty="0" smtClean="0">
              <a:latin typeface="Helvetica"/>
              <a:ea typeface="Lucida Grande" pitchFamily="-100" charset="0"/>
              <a:cs typeface="Helvetica"/>
            </a:endParaRPr>
          </a:p>
          <a:p>
            <a:pPr marL="342900" indent="-342900">
              <a:buFont typeface="Wingdings" charset="2"/>
              <a:buChar char="§"/>
            </a:pPr>
            <a:endParaRPr lang="en-US" sz="2000" dirty="0">
              <a:latin typeface="Helvetica"/>
              <a:ea typeface="Lucida Grande" pitchFamily="-100" charset="0"/>
              <a:cs typeface="Helvetica"/>
            </a:endParaRPr>
          </a:p>
          <a:p>
            <a:pPr marL="342900" indent="-342900">
              <a:buFont typeface="Wingdings" charset="2"/>
              <a:buChar char="§"/>
            </a:pPr>
            <a:endParaRPr lang="en-US" sz="2000" dirty="0" smtClean="0">
              <a:latin typeface="Helvetica"/>
              <a:ea typeface="Lucida Grande" pitchFamily="-100" charset="0"/>
              <a:cs typeface="Helvetica"/>
            </a:endParaRPr>
          </a:p>
          <a:p>
            <a:pPr marL="342900" indent="-342900">
              <a:buFont typeface="Wingdings" charset="2"/>
              <a:buChar char="§"/>
            </a:pPr>
            <a:endParaRPr lang="en-US" sz="2000" dirty="0" smtClean="0">
              <a:latin typeface="Helvetica"/>
              <a:ea typeface="Lucida Grande" pitchFamily="-100" charset="0"/>
              <a:cs typeface="Helvetica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000" dirty="0" smtClean="0">
                <a:latin typeface="Helvetica"/>
                <a:ea typeface="Lucida Grande" pitchFamily="-100" charset="0"/>
                <a:cs typeface="Helvetica"/>
              </a:rPr>
              <a:t>To reach </a:t>
            </a:r>
            <a:r>
              <a:rPr lang="en-US" sz="2000" dirty="0" err="1" smtClean="0">
                <a:latin typeface="Helvetica"/>
                <a:ea typeface="Lucida Grande" pitchFamily="-100" charset="0"/>
                <a:cs typeface="Helvetica"/>
              </a:rPr>
              <a:t>G</a:t>
            </a:r>
            <a:r>
              <a:rPr lang="en-US" sz="2000" baseline="-25000" dirty="0" err="1" smtClean="0">
                <a:latin typeface="Helvetica"/>
                <a:ea typeface="Lucida Grande" pitchFamily="-100" charset="0"/>
                <a:cs typeface="Helvetica"/>
              </a:rPr>
              <a:t>E</a:t>
            </a:r>
            <a:r>
              <a:rPr lang="en-US" sz="2000" baseline="30000" dirty="0" err="1" smtClean="0">
                <a:latin typeface="Helvetica"/>
                <a:ea typeface="Lucida Grande" pitchFamily="-100" charset="0"/>
                <a:cs typeface="Helvetica"/>
              </a:rPr>
              <a:t>p</a:t>
            </a:r>
            <a:r>
              <a:rPr lang="en-US" sz="2000" dirty="0">
                <a:latin typeface="Helvetica"/>
                <a:ea typeface="Lucida Grande" pitchFamily="-100" charset="0"/>
                <a:cs typeface="Helvetica"/>
              </a:rPr>
              <a:t>,</a:t>
            </a:r>
            <a:r>
              <a:rPr lang="en-US" sz="2000" dirty="0" smtClean="0">
                <a:latin typeface="Helvetica"/>
                <a:ea typeface="Lucida Grande" pitchFamily="-100" charset="0"/>
                <a:cs typeface="Helvetica"/>
              </a:rPr>
              <a:t> data need to be studied in combination with simulation.</a:t>
            </a:r>
          </a:p>
          <a:p>
            <a:pPr marL="342900" indent="-342900">
              <a:buFont typeface="Wingdings" charset="2"/>
              <a:buChar char="§"/>
            </a:pPr>
            <a:endParaRPr lang="en-US" sz="2100" dirty="0">
              <a:latin typeface="Helvetica"/>
              <a:ea typeface="Lucida Grande" pitchFamily="-100" charset="0"/>
              <a:cs typeface="Helvetica"/>
            </a:endParaRPr>
          </a:p>
        </p:txBody>
      </p:sp>
      <p:pic>
        <p:nvPicPr>
          <p:cNvPr id="3" name="Picture 2" descr="Screen Shot 2015-04-20 at 20.27.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599718"/>
            <a:ext cx="3276600" cy="304848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19200" y="1600200"/>
            <a:ext cx="1524000" cy="152400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6983" y="2133600"/>
            <a:ext cx="6122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Helvetica"/>
                <a:cs typeface="Helvetica"/>
              </a:rPr>
              <a:t>ISR</a:t>
            </a:r>
            <a:endParaRPr lang="en-US" sz="2000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52400" y="990600"/>
            <a:ext cx="8534400" cy="6019800"/>
            <a:chOff x="152400" y="990600"/>
            <a:chExt cx="8534400" cy="6019800"/>
          </a:xfrm>
        </p:grpSpPr>
        <p:grpSp>
          <p:nvGrpSpPr>
            <p:cNvPr id="7" name="Group 6"/>
            <p:cNvGrpSpPr/>
            <p:nvPr/>
          </p:nvGrpSpPr>
          <p:grpSpPr>
            <a:xfrm>
              <a:off x="152400" y="990600"/>
              <a:ext cx="8534400" cy="6019800"/>
              <a:chOff x="152400" y="990600"/>
              <a:chExt cx="8534400" cy="6019800"/>
            </a:xfrm>
          </p:grpSpPr>
          <p:pic>
            <p:nvPicPr>
              <p:cNvPr id="4" name="Picture 3" descr="Screen Shot 2015-04-20 at 20.29.32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15718" y="990600"/>
                <a:ext cx="2934420" cy="1981200"/>
              </a:xfrm>
              <a:prstGeom prst="rect">
                <a:avLst/>
              </a:prstGeom>
            </p:spPr>
          </p:pic>
          <p:pic>
            <p:nvPicPr>
              <p:cNvPr id="5" name="Picture 4" descr="Screen Shot 2015-04-20 at 20.29.42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91200" y="3124200"/>
                <a:ext cx="2895600" cy="2886580"/>
              </a:xfrm>
              <a:prstGeom prst="rect">
                <a:avLst/>
              </a:prstGeom>
            </p:spPr>
          </p:pic>
          <p:sp>
            <p:nvSpPr>
              <p:cNvPr id="13" name="TextBox 27"/>
              <p:cNvSpPr txBox="1">
                <a:spLocks noChangeArrowheads="1"/>
              </p:cNvSpPr>
              <p:nvPr/>
            </p:nvSpPr>
            <p:spPr bwMode="auto">
              <a:xfrm>
                <a:off x="152400" y="5363795"/>
                <a:ext cx="5334000" cy="16466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marL="342900" indent="-342900">
                  <a:buFont typeface="Wingdings" charset="2"/>
                  <a:buChar char="§"/>
                </a:pPr>
                <a:endParaRPr lang="en-US" sz="2000" dirty="0">
                  <a:latin typeface="Helvetica"/>
                  <a:ea typeface="Lucida Grande" pitchFamily="-100" charset="0"/>
                  <a:cs typeface="Helvetica"/>
                </a:endParaRPr>
              </a:p>
              <a:p>
                <a:pPr marL="342900" indent="-342900">
                  <a:buFont typeface="Wingdings" charset="2"/>
                  <a:buChar char="§"/>
                </a:pPr>
                <a:r>
                  <a:rPr lang="en-US" sz="2000" dirty="0" smtClean="0">
                    <a:latin typeface="Helvetica"/>
                    <a:ea typeface="Lucida Grande" pitchFamily="-100" charset="0"/>
                    <a:cs typeface="Helvetica"/>
                  </a:rPr>
                  <a:t>For a sub-percent description a detailed theoretical description of all relevant contributing processes needed.  </a:t>
                </a:r>
              </a:p>
              <a:p>
                <a:pPr marL="342900" indent="-342900">
                  <a:buFont typeface="Wingdings" charset="2"/>
                  <a:buChar char="§"/>
                </a:pPr>
                <a:endParaRPr lang="en-US" sz="2100" dirty="0">
                  <a:latin typeface="Helvetica"/>
                  <a:ea typeface="Lucida Grande" pitchFamily="-100" charset="0"/>
                  <a:cs typeface="Helvetica"/>
                </a:endParaRPr>
              </a:p>
            </p:txBody>
          </p:sp>
        </p:grpSp>
        <p:sp>
          <p:nvSpPr>
            <p:cNvPr id="10" name="TextBox 27"/>
            <p:cNvSpPr txBox="1">
              <a:spLocks noChangeArrowheads="1"/>
            </p:cNvSpPr>
            <p:nvPr/>
          </p:nvSpPr>
          <p:spPr bwMode="auto">
            <a:xfrm>
              <a:off x="7086600" y="6198513"/>
              <a:ext cx="68580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200" dirty="0" smtClean="0">
                  <a:latin typeface="Helvetica"/>
                  <a:ea typeface="Lucida Grande" pitchFamily="-100" charset="0"/>
                  <a:cs typeface="Helvetica"/>
                </a:rPr>
                <a:t>…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0" y="-73762"/>
            <a:ext cx="9158941" cy="721585"/>
            <a:chOff x="0" y="-120232"/>
            <a:chExt cx="9158941" cy="721585"/>
          </a:xfrm>
        </p:grpSpPr>
        <p:sp>
          <p:nvSpPr>
            <p:cNvPr id="15" name="TextBox 14"/>
            <p:cNvSpPr txBox="1"/>
            <p:nvPr/>
          </p:nvSpPr>
          <p:spPr>
            <a:xfrm>
              <a:off x="268938" y="-120232"/>
              <a:ext cx="80511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2063CE"/>
                  </a:solidFill>
                </a:rPr>
                <a:t> Going beyond simple approximation</a:t>
              </a:r>
              <a:endParaRPr lang="en-US" sz="3600" dirty="0">
                <a:solidFill>
                  <a:srgbClr val="2063CE"/>
                </a:solidFill>
                <a:latin typeface="Arial" pitchFamily="-65" charset="0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0" y="60135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76312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609" y="853861"/>
            <a:ext cx="4991999" cy="5943416"/>
          </a:xfrm>
          <a:prstGeom prst="rect">
            <a:avLst/>
          </a:prstGeom>
        </p:spPr>
      </p:pic>
      <p:sp>
        <p:nvSpPr>
          <p:cNvPr id="10" name="TextBox 27"/>
          <p:cNvSpPr txBox="1">
            <a:spLocks noChangeArrowheads="1"/>
          </p:cNvSpPr>
          <p:nvPr/>
        </p:nvSpPr>
        <p:spPr bwMode="auto">
          <a:xfrm>
            <a:off x="76200" y="914400"/>
            <a:ext cx="3886200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Comparison of data and simulation for high Q</a:t>
            </a:r>
            <a:r>
              <a:rPr lang="en-US" sz="2000" baseline="30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2 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with known form-factors.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endParaRPr lang="en-US" sz="1000" dirty="0" smtClean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Pion </a:t>
            </a: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production processes 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contribute </a:t>
            </a: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~10% at 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smallest momenta.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endParaRPr lang="en-US" sz="1000" dirty="0" smtClean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Contributions </a:t>
            </a: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from target wall   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not </a:t>
            </a: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negligible. </a:t>
            </a:r>
            <a:endParaRPr lang="en-US" sz="2000" dirty="0" smtClean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</p:txBody>
      </p:sp>
      <p:sp>
        <p:nvSpPr>
          <p:cNvPr id="11" name="TextBox 27"/>
          <p:cNvSpPr txBox="1">
            <a:spLocks noChangeArrowheads="1"/>
          </p:cNvSpPr>
          <p:nvPr/>
        </p:nvSpPr>
        <p:spPr bwMode="auto">
          <a:xfrm>
            <a:off x="76200" y="4196645"/>
            <a:ext cx="4038600" cy="2477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endParaRPr lang="en-US" sz="1000" dirty="0" smtClean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000" dirty="0" smtClean="0">
                <a:solidFill>
                  <a:srgbClr val="3366FF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Sub-percent agreement validates this technique for precise measuring FFs. 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endParaRPr lang="en-US" sz="1000" dirty="0">
              <a:solidFill>
                <a:srgbClr val="3366FF"/>
              </a:solidFill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Existing apparatus limits 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reach and resolution </a:t>
            </a: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of present ISR experiment.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0" y="-73762"/>
            <a:ext cx="9158941" cy="721585"/>
            <a:chOff x="0" y="-120232"/>
            <a:chExt cx="9158941" cy="721585"/>
          </a:xfrm>
        </p:grpSpPr>
        <p:sp>
          <p:nvSpPr>
            <p:cNvPr id="8" name="TextBox 7"/>
            <p:cNvSpPr txBox="1"/>
            <p:nvPr/>
          </p:nvSpPr>
          <p:spPr>
            <a:xfrm>
              <a:off x="268938" y="-120232"/>
              <a:ext cx="441459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2063CE"/>
                  </a:solidFill>
                </a:rPr>
                <a:t> Preliminary Results</a:t>
              </a:r>
              <a:endParaRPr lang="en-US" sz="3600" dirty="0">
                <a:solidFill>
                  <a:srgbClr val="2063CE"/>
                </a:solidFill>
                <a:latin typeface="Arial" pitchFamily="-65" charset="0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0" y="60135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76457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095" y="831350"/>
            <a:ext cx="8741428" cy="4516405"/>
          </a:xfrm>
          <a:prstGeom prst="rect">
            <a:avLst/>
          </a:prstGeom>
        </p:spPr>
      </p:pic>
      <p:sp>
        <p:nvSpPr>
          <p:cNvPr id="7" name="TextBox 27"/>
          <p:cNvSpPr txBox="1">
            <a:spLocks noChangeArrowheads="1"/>
          </p:cNvSpPr>
          <p:nvPr/>
        </p:nvSpPr>
        <p:spPr bwMode="auto">
          <a:xfrm>
            <a:off x="76200" y="5257800"/>
            <a:ext cx="8763000" cy="1646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 sz="22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1900" b="1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First measurement of </a:t>
            </a:r>
            <a:r>
              <a:rPr lang="en-US" sz="1900" b="1" dirty="0" err="1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G</a:t>
            </a:r>
            <a:r>
              <a:rPr lang="en-US" sz="1900" b="1" baseline="-25000" dirty="0" err="1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E</a:t>
            </a:r>
            <a:r>
              <a:rPr lang="en-US" sz="1900" b="1" baseline="30000" dirty="0" err="1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p</a:t>
            </a:r>
            <a:r>
              <a:rPr lang="en-US" sz="1900" b="1" baseline="30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  <a:r>
              <a:rPr lang="en-US" sz="1900" b="1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at 0.001 GeV</a:t>
            </a:r>
            <a:r>
              <a:rPr lang="en-US" sz="1900" b="1" baseline="30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2 </a:t>
            </a:r>
            <a:r>
              <a:rPr lang="en-US" sz="1900" b="1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≤ Q</a:t>
            </a:r>
            <a:r>
              <a:rPr lang="en-US" sz="1900" b="1" baseline="30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2 </a:t>
            </a:r>
            <a:r>
              <a:rPr lang="en-US" sz="1900" b="1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≤ 0.004 GeV</a:t>
            </a:r>
            <a:r>
              <a:rPr lang="en-US" sz="1900" b="1" baseline="30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2</a:t>
            </a:r>
            <a:r>
              <a:rPr lang="en-US" sz="1900" b="1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!</a:t>
            </a:r>
            <a:endParaRPr lang="en-US" sz="1900" dirty="0" smtClean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 marL="342900" indent="-342900">
              <a:buFont typeface="Wingdings" charset="2"/>
              <a:buChar char="§"/>
            </a:pPr>
            <a:endParaRPr lang="en-US" sz="1900" dirty="0" smtClean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Results are </a:t>
            </a:r>
            <a:r>
              <a:rPr lang="en-US" sz="1900" u="sng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consistent</a:t>
            </a:r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with the parameterization of </a:t>
            </a:r>
            <a:r>
              <a:rPr lang="en-US" sz="1900" dirty="0" err="1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Bernauer</a:t>
            </a:r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.  </a:t>
            </a:r>
            <a:endParaRPr lang="en-US" sz="1900" dirty="0" smtClean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endParaRPr lang="en-US" sz="22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-73762"/>
            <a:ext cx="9158941" cy="721585"/>
            <a:chOff x="0" y="-120232"/>
            <a:chExt cx="9158941" cy="721585"/>
          </a:xfrm>
        </p:grpSpPr>
        <p:sp>
          <p:nvSpPr>
            <p:cNvPr id="11" name="TextBox 10"/>
            <p:cNvSpPr txBox="1"/>
            <p:nvPr/>
          </p:nvSpPr>
          <p:spPr>
            <a:xfrm>
              <a:off x="268938" y="-120232"/>
              <a:ext cx="664827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2063CE"/>
                  </a:solidFill>
                </a:rPr>
                <a:t> ISR form-factors </a:t>
              </a:r>
              <a:r>
                <a:rPr lang="en-US" sz="4000" dirty="0" smtClean="0">
                  <a:solidFill>
                    <a:srgbClr val="2063CE"/>
                  </a:solidFill>
                </a:rPr>
                <a:t>(Preliminary)</a:t>
              </a:r>
              <a:endParaRPr lang="en-US" sz="3600" dirty="0">
                <a:solidFill>
                  <a:srgbClr val="2063CE"/>
                </a:solidFill>
                <a:latin typeface="Arial" pitchFamily="-65" charset="0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0" y="60135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21135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7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0" y="-73762"/>
            <a:ext cx="9158941" cy="721585"/>
            <a:chOff x="0" y="-120232"/>
            <a:chExt cx="9158941" cy="721585"/>
          </a:xfrm>
        </p:grpSpPr>
        <p:sp>
          <p:nvSpPr>
            <p:cNvPr id="19" name="TextBox 18"/>
            <p:cNvSpPr txBox="1"/>
            <p:nvPr/>
          </p:nvSpPr>
          <p:spPr>
            <a:xfrm>
              <a:off x="268938" y="-120232"/>
              <a:ext cx="628334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2063CE"/>
                  </a:solidFill>
                </a:rPr>
                <a:t> </a:t>
              </a:r>
              <a:r>
                <a:rPr lang="en-US" sz="3600" b="1" dirty="0" smtClean="0">
                  <a:solidFill>
                    <a:srgbClr val="2063CE"/>
                  </a:solidFill>
                </a:rPr>
                <a:t>Future measurements @ MESA</a:t>
              </a:r>
              <a:endParaRPr lang="en-US" sz="3600" dirty="0">
                <a:solidFill>
                  <a:srgbClr val="2063CE"/>
                </a:solidFill>
                <a:latin typeface="Arial" pitchFamily="-65" charset="0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0" y="60135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 descr="Magi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52" y="3670356"/>
            <a:ext cx="4870847" cy="311651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1" name="Picture 20" descr="LavalMiha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573" y="2617734"/>
            <a:ext cx="2965909" cy="3944417"/>
          </a:xfrm>
          <a:prstGeom prst="rect">
            <a:avLst/>
          </a:prstGeom>
        </p:spPr>
      </p:pic>
      <p:sp>
        <p:nvSpPr>
          <p:cNvPr id="22" name="TextBox 27"/>
          <p:cNvSpPr txBox="1">
            <a:spLocks noChangeArrowheads="1"/>
          </p:cNvSpPr>
          <p:nvPr/>
        </p:nvSpPr>
        <p:spPr bwMode="auto">
          <a:xfrm>
            <a:off x="76199" y="780005"/>
            <a:ext cx="8148173" cy="275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E</a:t>
            </a:r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xperiment </a:t>
            </a:r>
            <a:r>
              <a:rPr lang="en-US" sz="1900" b="1" dirty="0" smtClean="0">
                <a:solidFill>
                  <a:srgbClr val="2063CE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MAGIX</a:t>
            </a:r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for the next generation ISR experiments:</a:t>
            </a:r>
          </a:p>
          <a:p>
            <a:pPr>
              <a:spcAft>
                <a:spcPts val="600"/>
              </a:spcAft>
            </a:pPr>
            <a:endParaRPr lang="en-US" sz="800" dirty="0" smtClean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1900" u="sng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Low energy</a:t>
            </a:r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(150MeV), </a:t>
            </a:r>
            <a:r>
              <a:rPr lang="en-US" sz="1900" u="sng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high Intensity </a:t>
            </a:r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(1mA) electron beam.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endParaRPr lang="en-US" sz="800" dirty="0" smtClean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High resolution magnetic spectrometers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endParaRPr lang="en-US" sz="800" dirty="0" smtClean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1900" b="1" dirty="0" smtClean="0">
                <a:solidFill>
                  <a:srgbClr val="2063CE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Internal hypersonic gas jet target </a:t>
            </a:r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for </a:t>
            </a:r>
          </a:p>
          <a:p>
            <a:pPr>
              <a:lnSpc>
                <a:spcPct val="70000"/>
              </a:lnSpc>
              <a:spcAft>
                <a:spcPts val="600"/>
              </a:spcAft>
            </a:pP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   measurements with minimal background</a:t>
            </a: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  <a:endParaRPr lang="en-US" sz="1900" dirty="0" smtClean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lnSpc>
                <a:spcPct val="70000"/>
              </a:lnSpc>
              <a:spcAft>
                <a:spcPts val="600"/>
              </a:spcAft>
            </a:pP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   contributions. </a:t>
            </a:r>
          </a:p>
        </p:txBody>
      </p:sp>
    </p:spTree>
    <p:extLst>
      <p:ext uri="{BB962C8B-B14F-4D97-AF65-F5344CB8AC3E}">
        <p14:creationId xmlns:p14="http://schemas.microsoft.com/office/powerpoint/2010/main" val="511747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otonSurpris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149" y="838200"/>
            <a:ext cx="2006164" cy="3049678"/>
          </a:xfrm>
          <a:prstGeom prst="rect">
            <a:avLst/>
          </a:prstGeom>
        </p:spPr>
      </p:pic>
      <p:sp>
        <p:nvSpPr>
          <p:cNvPr id="64517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0" y="-73762"/>
            <a:ext cx="9158941" cy="721585"/>
            <a:chOff x="0" y="-120232"/>
            <a:chExt cx="9158941" cy="721585"/>
          </a:xfrm>
        </p:grpSpPr>
        <p:sp>
          <p:nvSpPr>
            <p:cNvPr id="19" name="TextBox 18"/>
            <p:cNvSpPr txBox="1"/>
            <p:nvPr/>
          </p:nvSpPr>
          <p:spPr>
            <a:xfrm>
              <a:off x="268938" y="-120232"/>
              <a:ext cx="470288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2063CE"/>
                  </a:solidFill>
                </a:rPr>
                <a:t> Where do we stand?</a:t>
              </a:r>
              <a:endParaRPr lang="en-US" sz="3600" dirty="0">
                <a:solidFill>
                  <a:srgbClr val="2063CE"/>
                </a:solidFill>
                <a:latin typeface="Arial" pitchFamily="-65" charset="0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0" y="60135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27"/>
          <p:cNvSpPr txBox="1">
            <a:spLocks noChangeArrowheads="1"/>
          </p:cNvSpPr>
          <p:nvPr/>
        </p:nvSpPr>
        <p:spPr bwMode="auto">
          <a:xfrm>
            <a:off x="76200" y="838200"/>
            <a:ext cx="4895618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342900" indent="-342900" eaLnBrk="1" hangingPunct="1">
              <a:buFont typeface="Wingdings" charset="2"/>
              <a:buChar char="§"/>
            </a:pPr>
            <a:r>
              <a:rPr lang="en-US" sz="2000" b="1" dirty="0" smtClean="0">
                <a:solidFill>
                  <a:srgbClr val="3366FF"/>
                </a:solidFill>
                <a:latin typeface="Helvetica" charset="0"/>
                <a:cs typeface="Helvetica" charset="0"/>
              </a:rPr>
              <a:t>Proton </a:t>
            </a:r>
            <a:r>
              <a:rPr lang="en-US" sz="2000" b="1" dirty="0">
                <a:solidFill>
                  <a:srgbClr val="3366FF"/>
                </a:solidFill>
                <a:latin typeface="Helvetica" charset="0"/>
                <a:cs typeface="Helvetica" charset="0"/>
              </a:rPr>
              <a:t>radius puzzle</a:t>
            </a:r>
            <a:r>
              <a:rPr lang="en-US" sz="2000" dirty="0">
                <a:solidFill>
                  <a:srgbClr val="3366FF"/>
                </a:solidFill>
                <a:latin typeface="Helvetica" charset="0"/>
                <a:cs typeface="Helvetica" charset="0"/>
              </a:rPr>
              <a:t> </a:t>
            </a:r>
            <a:r>
              <a:rPr lang="en-US" sz="2000" dirty="0">
                <a:solidFill>
                  <a:srgbClr val="404040"/>
                </a:solidFill>
                <a:latin typeface="Helvetica" charset="0"/>
                <a:cs typeface="Helvetica" charset="0"/>
              </a:rPr>
              <a:t>is a </a:t>
            </a:r>
            <a:r>
              <a:rPr lang="en-US" sz="2000" u="sng" dirty="0" smtClean="0">
                <a:solidFill>
                  <a:srgbClr val="404040"/>
                </a:solidFill>
                <a:latin typeface="Helvetica" charset="0"/>
                <a:cs typeface="Helvetica" charset="0"/>
              </a:rPr>
              <a:t>persisting</a:t>
            </a:r>
          </a:p>
          <a:p>
            <a:pPr eaLnBrk="1" hangingPunct="1"/>
            <a:r>
              <a:rPr lang="en-US" sz="2000" dirty="0">
                <a:solidFill>
                  <a:srgbClr val="404040"/>
                </a:solidFill>
                <a:latin typeface="Helvetica" charset="0"/>
                <a:cs typeface="Helvetica" charset="0"/>
              </a:rPr>
              <a:t> </a:t>
            </a:r>
            <a:r>
              <a:rPr lang="en-US" sz="2000" dirty="0" smtClean="0">
                <a:solidFill>
                  <a:srgbClr val="404040"/>
                </a:solidFill>
                <a:latin typeface="Helvetica" charset="0"/>
                <a:cs typeface="Helvetica" charset="0"/>
              </a:rPr>
              <a:t>    </a:t>
            </a:r>
            <a:r>
              <a:rPr lang="en-US" sz="2000" u="sng" dirty="0" smtClean="0">
                <a:solidFill>
                  <a:srgbClr val="404040"/>
                </a:solidFill>
                <a:latin typeface="Helvetica" charset="0"/>
                <a:cs typeface="Helvetica" charset="0"/>
              </a:rPr>
              <a:t>open </a:t>
            </a:r>
            <a:r>
              <a:rPr lang="en-US" sz="2000" u="sng" dirty="0">
                <a:solidFill>
                  <a:srgbClr val="404040"/>
                </a:solidFill>
                <a:latin typeface="Helvetica" charset="0"/>
                <a:cs typeface="Helvetica" charset="0"/>
              </a:rPr>
              <a:t>question</a:t>
            </a:r>
            <a:r>
              <a:rPr lang="en-US" sz="2000" dirty="0">
                <a:solidFill>
                  <a:srgbClr val="404040"/>
                </a:solidFill>
                <a:latin typeface="Helvetica" charset="0"/>
                <a:cs typeface="Helvetica" charset="0"/>
              </a:rPr>
              <a:t> of nuclear physics</a:t>
            </a:r>
            <a:r>
              <a:rPr lang="en-US" sz="2000" dirty="0" smtClean="0">
                <a:solidFill>
                  <a:srgbClr val="404040"/>
                </a:solidFill>
                <a:latin typeface="Helvetica" charset="0"/>
                <a:cs typeface="Helvetica" charset="0"/>
              </a:rPr>
              <a:t>.</a:t>
            </a:r>
          </a:p>
          <a:p>
            <a:pPr eaLnBrk="1" hangingPunct="1"/>
            <a:endParaRPr lang="en-US" sz="3000" dirty="0" smtClean="0">
              <a:latin typeface="Helvetica" charset="0"/>
              <a:cs typeface="Helvetica" charset="0"/>
            </a:endParaRPr>
          </a:p>
          <a:p>
            <a:pPr marL="342900" indent="-342900" eaLnBrk="1" hangingPunct="1">
              <a:spcAft>
                <a:spcPts val="3600"/>
              </a:spcAft>
              <a:buFont typeface="Wingdings" charset="2"/>
              <a:buChar char="§"/>
            </a:pPr>
            <a:r>
              <a:rPr lang="en-US" sz="2000" dirty="0" smtClean="0">
                <a:latin typeface="Helvetica" charset="0"/>
                <a:cs typeface="Helvetica" charset="0"/>
              </a:rPr>
              <a:t>New measurements </a:t>
            </a:r>
            <a:r>
              <a:rPr lang="en-US" sz="2000" dirty="0">
                <a:latin typeface="Helvetica" charset="0"/>
                <a:cs typeface="Helvetica" charset="0"/>
              </a:rPr>
              <a:t>are scheduled </a:t>
            </a:r>
            <a:r>
              <a:rPr lang="en-US" sz="2000" dirty="0" smtClean="0">
                <a:latin typeface="Helvetica" charset="0"/>
                <a:cs typeface="Helvetica" charset="0"/>
              </a:rPr>
              <a:t>examining </a:t>
            </a:r>
            <a:r>
              <a:rPr lang="en-US" sz="2000" dirty="0">
                <a:latin typeface="Helvetica" charset="0"/>
                <a:cs typeface="Helvetica" charset="0"/>
              </a:rPr>
              <a:t>different aspects of </a:t>
            </a:r>
            <a:r>
              <a:rPr lang="en-US" sz="2000" dirty="0" smtClean="0">
                <a:latin typeface="Helvetica" charset="0"/>
                <a:cs typeface="Helvetica" charset="0"/>
              </a:rPr>
              <a:t>the</a:t>
            </a:r>
            <a:r>
              <a:rPr lang="en-US" sz="2000" dirty="0">
                <a:latin typeface="Helvetica" charset="0"/>
                <a:cs typeface="Helvetica" charset="0"/>
              </a:rPr>
              <a:t> </a:t>
            </a:r>
            <a:r>
              <a:rPr lang="en-US" sz="2000" dirty="0" smtClean="0">
                <a:latin typeface="Helvetica" charset="0"/>
                <a:cs typeface="Helvetica" charset="0"/>
              </a:rPr>
              <a:t>problem (spectroscopic and nuclear scattering).</a:t>
            </a:r>
          </a:p>
        </p:txBody>
      </p:sp>
      <p:sp>
        <p:nvSpPr>
          <p:cNvPr id="10" name="TextBox 27"/>
          <p:cNvSpPr txBox="1">
            <a:spLocks noChangeArrowheads="1"/>
          </p:cNvSpPr>
          <p:nvPr/>
        </p:nvSpPr>
        <p:spPr bwMode="auto">
          <a:xfrm>
            <a:off x="91688" y="4764584"/>
            <a:ext cx="8763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342900" indent="-342900" eaLnBrk="1" hangingPunct="1">
              <a:buFont typeface="Wingdings" charset="2"/>
              <a:buChar char="§"/>
            </a:pPr>
            <a:r>
              <a:rPr lang="en-US" sz="2000" dirty="0" smtClean="0">
                <a:latin typeface="Helvetica" charset="0"/>
                <a:cs typeface="Helvetica" charset="0"/>
              </a:rPr>
              <a:t>Additional insight via investigations of </a:t>
            </a:r>
            <a:endParaRPr lang="en-US" sz="2000" dirty="0" smtClean="0">
              <a:latin typeface="Helvetica" charset="0"/>
              <a:cs typeface="Helvetica" charset="0"/>
            </a:endParaRPr>
          </a:p>
          <a:p>
            <a:pPr eaLnBrk="1" hangingPunct="1"/>
            <a:r>
              <a:rPr lang="en-US" sz="2000" dirty="0">
                <a:latin typeface="Helvetica" charset="0"/>
                <a:cs typeface="Helvetica" charset="0"/>
              </a:rPr>
              <a:t> </a:t>
            </a:r>
            <a:r>
              <a:rPr lang="en-US" sz="2000" dirty="0" smtClean="0">
                <a:latin typeface="Helvetica" charset="0"/>
                <a:cs typeface="Helvetica" charset="0"/>
              </a:rPr>
              <a:t>    </a:t>
            </a:r>
            <a:r>
              <a:rPr lang="en-US" sz="2000" dirty="0" smtClean="0">
                <a:latin typeface="Helvetica" charset="0"/>
                <a:cs typeface="Helvetica" charset="0"/>
              </a:rPr>
              <a:t>heavier </a:t>
            </a:r>
            <a:r>
              <a:rPr lang="en-US" sz="2000" dirty="0" smtClean="0">
                <a:latin typeface="Helvetica" charset="0"/>
                <a:cs typeface="Helvetica" charset="0"/>
              </a:rPr>
              <a:t>nuclei (</a:t>
            </a:r>
            <a:r>
              <a:rPr lang="en-US" sz="2000" baseline="30000" dirty="0" smtClean="0">
                <a:latin typeface="Helvetica" charset="0"/>
                <a:cs typeface="Helvetica" charset="0"/>
              </a:rPr>
              <a:t>2</a:t>
            </a:r>
            <a:r>
              <a:rPr lang="en-US" sz="2000" dirty="0" smtClean="0">
                <a:latin typeface="Helvetica" charset="0"/>
                <a:cs typeface="Helvetica" charset="0"/>
              </a:rPr>
              <a:t>H, </a:t>
            </a:r>
            <a:r>
              <a:rPr lang="en-US" sz="2000" baseline="30000" dirty="0" smtClean="0">
                <a:latin typeface="Helvetica" charset="0"/>
                <a:cs typeface="Helvetica" charset="0"/>
              </a:rPr>
              <a:t>3</a:t>
            </a:r>
            <a:r>
              <a:rPr lang="en-US" sz="2000" dirty="0" smtClean="0">
                <a:latin typeface="Helvetica" charset="0"/>
                <a:cs typeface="Helvetica" charset="0"/>
              </a:rPr>
              <a:t>He, …)</a:t>
            </a:r>
            <a:endParaRPr lang="en-US" sz="2000" dirty="0">
              <a:latin typeface="Helvetica" charset="0"/>
              <a:cs typeface="Helvetica" charset="0"/>
            </a:endParaRPr>
          </a:p>
          <a:p>
            <a:pPr eaLnBrk="1" hangingPunct="1"/>
            <a:endParaRPr lang="en-US" sz="2000" dirty="0" smtClean="0">
              <a:latin typeface="Helvetica" charset="0"/>
              <a:cs typeface="Helvetica" charset="0"/>
            </a:endParaRPr>
          </a:p>
          <a:p>
            <a:pPr eaLnBrk="1" hangingPunct="1"/>
            <a:endParaRPr lang="en-US" sz="2000" dirty="0" smtClean="0">
              <a:latin typeface="Helvetica" charset="0"/>
              <a:cs typeface="Helvetica" charset="0"/>
            </a:endParaRPr>
          </a:p>
          <a:p>
            <a:pPr marL="342900" indent="-342900" eaLnBrk="1" hangingPunct="1">
              <a:buFont typeface="Wingdings" charset="2"/>
              <a:buChar char="§"/>
            </a:pPr>
            <a:r>
              <a:rPr lang="en-US" sz="2000" dirty="0" smtClean="0">
                <a:latin typeface="Helvetica" charset="0"/>
                <a:cs typeface="Helvetica" charset="0"/>
              </a:rPr>
              <a:t>Continuous theoretical efforts to find the missing piece of the puzzle, together with different reanalyzes of the existing data.</a:t>
            </a:r>
          </a:p>
        </p:txBody>
      </p:sp>
      <p:pic>
        <p:nvPicPr>
          <p:cNvPr id="4" name="Picture 3" descr="Rul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343" y="2772238"/>
            <a:ext cx="6288994" cy="193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025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63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7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66715" y="2757141"/>
            <a:ext cx="39650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</a:rPr>
              <a:t>Thank you!</a:t>
            </a:r>
            <a:endParaRPr lang="en-US" sz="4800" dirty="0">
              <a:solidFill>
                <a:schemeClr val="bg1"/>
              </a:solidFill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896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7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66715" y="2757141"/>
            <a:ext cx="39650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chemeClr val="bg1"/>
                </a:solidFill>
              </a:rPr>
              <a:t>BackUps</a:t>
            </a:r>
            <a:endParaRPr lang="en-US" sz="4800" dirty="0">
              <a:solidFill>
                <a:schemeClr val="bg1"/>
              </a:solidFill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806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CBBAB-366D-3342-B967-21D5BE268541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 descr="ElectronScatteri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756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sp>
        <p:nvSpPr>
          <p:cNvPr id="53251" name="AutoShape 3"/>
          <p:cNvSpPr>
            <a:spLocks noChangeArrowheads="1"/>
          </p:cNvSpPr>
          <p:nvPr/>
        </p:nvSpPr>
        <p:spPr bwMode="auto">
          <a:xfrm>
            <a:off x="152400" y="76200"/>
            <a:ext cx="8839200" cy="609600"/>
          </a:xfrm>
          <a:prstGeom prst="roundRect">
            <a:avLst>
              <a:gd name="adj" fmla="val 16667"/>
            </a:avLst>
          </a:prstGeom>
          <a:solidFill>
            <a:srgbClr val="C0C0C0">
              <a:alpha val="37000"/>
            </a:srgb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32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-100" charset="0"/>
                <a:ea typeface="Helvetica" pitchFamily="-100" charset="0"/>
                <a:cs typeface="Helvetica" pitchFamily="-100" charset="0"/>
              </a:rPr>
              <a:t>Proton charge Radius</a:t>
            </a:r>
            <a:endParaRPr lang="en-US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</p:txBody>
      </p:sp>
      <p:sp>
        <p:nvSpPr>
          <p:cNvPr id="24" name="TextBox 27"/>
          <p:cNvSpPr txBox="1">
            <a:spLocks noChangeArrowheads="1"/>
          </p:cNvSpPr>
          <p:nvPr/>
        </p:nvSpPr>
        <p:spPr bwMode="auto">
          <a:xfrm>
            <a:off x="76200" y="838200"/>
            <a:ext cx="36576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Best </a:t>
            </a: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estimate for radius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:</a:t>
            </a:r>
          </a:p>
          <a:p>
            <a:pPr marL="342900" indent="-342900">
              <a:buFont typeface="Wingdings" charset="2"/>
              <a:buChar char="§"/>
            </a:pPr>
            <a:endParaRPr lang="en-US" sz="20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 marL="342900" indent="-342900">
              <a:buFont typeface="Wingdings" charset="2"/>
              <a:buChar char="§"/>
            </a:pPr>
            <a:endParaRPr lang="en-US" sz="2000" dirty="0" smtClean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 marL="342900" indent="-342900">
              <a:buFont typeface="Wingdings" charset="2"/>
              <a:buChar char="§"/>
            </a:pPr>
            <a:endParaRPr lang="en-US" sz="20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endParaRPr lang="en-US" sz="2000" dirty="0" smtClean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</p:txBody>
      </p:sp>
      <p:graphicFrame>
        <p:nvGraphicFramePr>
          <p:cNvPr id="2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0197508"/>
              </p:ext>
            </p:extLst>
          </p:nvPr>
        </p:nvGraphicFramePr>
        <p:xfrm>
          <a:off x="533400" y="1470025"/>
          <a:ext cx="2878138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0" name="Equation" r:id="rId4" imgW="1651000" imgH="381000" progId="Equation.3">
                  <p:embed/>
                </p:oleObj>
              </mc:Choice>
              <mc:Fallback>
                <p:oleObj name="Equation" r:id="rId4" imgW="1651000" imgH="38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470025"/>
                        <a:ext cx="2878138" cy="663575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7"/>
          <p:cNvSpPr txBox="1">
            <a:spLocks noChangeArrowheads="1"/>
          </p:cNvSpPr>
          <p:nvPr/>
        </p:nvSpPr>
        <p:spPr bwMode="auto">
          <a:xfrm>
            <a:off x="76200" y="2971800"/>
            <a:ext cx="36576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 sz="2000" dirty="0" smtClean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000" b="1" u="sng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Extrapolations to zero are needed!</a:t>
            </a:r>
          </a:p>
          <a:p>
            <a:endParaRPr lang="en-US" sz="2000" dirty="0" smtClean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Instabilities related to extrapolation are sources of systematic offsets. </a:t>
            </a:r>
          </a:p>
          <a:p>
            <a:pPr marL="342900" indent="-342900">
              <a:buFont typeface="Wingdings" charset="2"/>
              <a:buChar char="§"/>
            </a:pPr>
            <a:endParaRPr lang="en-US" sz="20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endParaRPr lang="en-US" sz="2000" dirty="0" smtClean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</p:txBody>
      </p:sp>
      <p:sp>
        <p:nvSpPr>
          <p:cNvPr id="27" name="TextBox 27"/>
          <p:cNvSpPr txBox="1">
            <a:spLocks noChangeArrowheads="1"/>
          </p:cNvSpPr>
          <p:nvPr/>
        </p:nvSpPr>
        <p:spPr bwMode="auto">
          <a:xfrm>
            <a:off x="76200" y="2057400"/>
            <a:ext cx="3657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 sz="2000" dirty="0" smtClean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Data available only for</a:t>
            </a: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</a:p>
          <a:p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    Q</a:t>
            </a:r>
            <a:r>
              <a:rPr lang="en-US" sz="2000" baseline="30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2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&gt; 0.004 (</a:t>
            </a:r>
            <a:r>
              <a:rPr lang="en-US" sz="2000" dirty="0" err="1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GeV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/c)</a:t>
            </a:r>
            <a:r>
              <a:rPr lang="en-US" sz="2000" baseline="30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2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.</a:t>
            </a:r>
          </a:p>
        </p:txBody>
      </p:sp>
      <p:sp>
        <p:nvSpPr>
          <p:cNvPr id="29" name="TextBox 27"/>
          <p:cNvSpPr txBox="1">
            <a:spLocks noChangeArrowheads="1"/>
          </p:cNvSpPr>
          <p:nvPr/>
        </p:nvSpPr>
        <p:spPr bwMode="auto">
          <a:xfrm>
            <a:off x="228600" y="5715000"/>
            <a:ext cx="5308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b="1" u="sng" dirty="0" smtClean="0">
                <a:solidFill>
                  <a:srgbClr val="FF00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Remark:</a:t>
            </a:r>
            <a:r>
              <a:rPr lang="en-US" sz="2000" b="1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Contrast to the analysis of heavy nuclei, where radius is determined from charge distribution. </a:t>
            </a:r>
            <a:endParaRPr lang="en-US" sz="20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825612"/>
            <a:ext cx="5181600" cy="4279787"/>
          </a:xfrm>
          <a:prstGeom prst="rect">
            <a:avLst/>
          </a:prstGeom>
        </p:spPr>
      </p:pic>
      <p:pic>
        <p:nvPicPr>
          <p:cNvPr id="4" name="Picture 3" descr="Radius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5776534"/>
            <a:ext cx="3200400" cy="852866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304800" y="5562600"/>
            <a:ext cx="86106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glow rad="50800">
              <a:schemeClr val="bg1">
                <a:lumMod val="95000"/>
                <a:alpha val="64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2427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0" descr="Puzzl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9650" y="838200"/>
            <a:ext cx="432435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sp>
        <p:nvSpPr>
          <p:cNvPr id="53251" name="AutoShape 3"/>
          <p:cNvSpPr>
            <a:spLocks noChangeArrowheads="1"/>
          </p:cNvSpPr>
          <p:nvPr/>
        </p:nvSpPr>
        <p:spPr bwMode="auto">
          <a:xfrm>
            <a:off x="152400" y="76200"/>
            <a:ext cx="8839200" cy="609600"/>
          </a:xfrm>
          <a:prstGeom prst="roundRect">
            <a:avLst>
              <a:gd name="adj" fmla="val 16667"/>
            </a:avLst>
          </a:prstGeom>
          <a:solidFill>
            <a:srgbClr val="C0C0C0">
              <a:alpha val="37000"/>
            </a:srgb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3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-100" charset="0"/>
                <a:ea typeface="Helvetica" pitchFamily="-100" charset="0"/>
                <a:cs typeface="Helvetica" pitchFamily="-100" charset="0"/>
              </a:rPr>
              <a:t>Possible explanations ?!</a:t>
            </a:r>
            <a:endParaRPr lang="en-US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</p:txBody>
      </p:sp>
      <p:sp>
        <p:nvSpPr>
          <p:cNvPr id="46085" name="TextBox 27"/>
          <p:cNvSpPr txBox="1">
            <a:spLocks noChangeArrowheads="1"/>
          </p:cNvSpPr>
          <p:nvPr/>
        </p:nvSpPr>
        <p:spPr bwMode="auto">
          <a:xfrm>
            <a:off x="152400" y="838200"/>
            <a:ext cx="7162800" cy="617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1900" b="1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- </a:t>
            </a:r>
            <a:r>
              <a:rPr lang="en-US" sz="1900" b="1" u="sng" dirty="0">
                <a:solidFill>
                  <a:srgbClr val="3366FF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Errors in the measurements</a:t>
            </a:r>
            <a:r>
              <a:rPr lang="en-US" sz="1900" b="1" dirty="0">
                <a:solidFill>
                  <a:srgbClr val="3366FF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:</a:t>
            </a:r>
          </a:p>
          <a:p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 Spectroscopic and scattering data reexamined. </a:t>
            </a:r>
          </a:p>
          <a:p>
            <a:pPr>
              <a:spcAft>
                <a:spcPts val="1200"/>
              </a:spcAft>
            </a:pP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 No problem found.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  <a:r>
              <a:rPr lang="en-US" sz="1900" b="1" u="sng" dirty="0">
                <a:solidFill>
                  <a:srgbClr val="3366FF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Coulomb and 2γ effects incomplete: </a:t>
            </a:r>
          </a:p>
          <a:p>
            <a:pPr>
              <a:spcAft>
                <a:spcPts val="1200"/>
              </a:spcAft>
            </a:pP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 Effect is negligible at Q</a:t>
            </a:r>
            <a:r>
              <a:rPr lang="en-US" sz="1900" baseline="30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2</a:t>
            </a: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≤1(GeV/c)</a:t>
            </a:r>
            <a:r>
              <a:rPr lang="en-US" sz="1900" baseline="30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2</a:t>
            </a: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.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en-US" sz="1900" b="1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  <a:r>
              <a:rPr lang="en-US" sz="1900" b="1" u="sng" dirty="0" err="1">
                <a:solidFill>
                  <a:srgbClr val="3366FF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Radiative</a:t>
            </a:r>
            <a:r>
              <a:rPr lang="en-US" sz="1900" b="1" u="sng" dirty="0">
                <a:solidFill>
                  <a:srgbClr val="3366FF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 corrections in the </a:t>
            </a:r>
            <a:r>
              <a:rPr lang="en-US" sz="1900" b="1" u="sng" dirty="0" err="1">
                <a:solidFill>
                  <a:srgbClr val="3366FF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eH</a:t>
            </a:r>
            <a:r>
              <a:rPr lang="en-US" sz="1900" b="1" u="sng" dirty="0">
                <a:solidFill>
                  <a:srgbClr val="3366FF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 Scattering</a:t>
            </a:r>
            <a:r>
              <a:rPr lang="en-US" sz="1900" dirty="0">
                <a:solidFill>
                  <a:srgbClr val="3366FF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: </a:t>
            </a:r>
          </a:p>
          <a:p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 Well under control. Simulation precisely</a:t>
            </a:r>
          </a:p>
          <a:p>
            <a:pPr>
              <a:spcAft>
                <a:spcPts val="1800"/>
              </a:spcAft>
            </a:pP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 describes the tail of the elastic peak tail.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en-US" sz="1900" b="1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  <a:r>
              <a:rPr lang="en-US" sz="1900" b="1" u="sng" dirty="0">
                <a:solidFill>
                  <a:srgbClr val="3366FF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Problems with μ-H theory:</a:t>
            </a:r>
            <a:r>
              <a:rPr lang="en-US" sz="1900" b="1" dirty="0">
                <a:solidFill>
                  <a:srgbClr val="3366FF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  </a:t>
            </a:r>
            <a:r>
              <a:rPr lang="en-US" sz="1900" dirty="0">
                <a:latin typeface="Helvetica" pitchFamily="-100" charset="0"/>
                <a:ea typeface="Wingdings" pitchFamily="-100" charset="2"/>
                <a:cs typeface="Wingdings" pitchFamily="-100" charset="2"/>
              </a:rPr>
              <a:t>* </a:t>
            </a: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Unexplained proton structure effects.</a:t>
            </a:r>
          </a:p>
          <a:p>
            <a:pPr>
              <a:spcAft>
                <a:spcPts val="600"/>
              </a:spcAft>
            </a:pP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  </a:t>
            </a:r>
            <a:r>
              <a:rPr lang="en-US" sz="1900" dirty="0">
                <a:latin typeface="Helvetica" pitchFamily="-100" charset="0"/>
                <a:ea typeface="Wingdings" pitchFamily="-100" charset="2"/>
                <a:cs typeface="Wingdings" pitchFamily="-100" charset="2"/>
              </a:rPr>
              <a:t>* </a:t>
            </a: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Clandestine problem with one loop vacuum polarization term. </a:t>
            </a:r>
          </a:p>
          <a:p>
            <a:pPr>
              <a:spcAft>
                <a:spcPts val="600"/>
              </a:spcAft>
            </a:pP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  * Fundamental problems with QED.    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  <a:r>
              <a:rPr lang="en-US" sz="1900" b="1" u="sng" dirty="0">
                <a:solidFill>
                  <a:srgbClr val="3366FF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Effects of three body physics: </a:t>
            </a:r>
          </a:p>
          <a:p>
            <a:pPr>
              <a:spcAft>
                <a:spcPts val="1200"/>
              </a:spcAft>
            </a:pPr>
            <a:r>
              <a:rPr lang="en-US" sz="1900" b="1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 </a:t>
            </a: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Contribution of </a:t>
            </a:r>
            <a:r>
              <a:rPr lang="en-US" sz="1900" dirty="0" err="1">
                <a:latin typeface="Helvetica" pitchFamily="-100" charset="0"/>
                <a:ea typeface="Helvetica" pitchFamily="-100" charset="0"/>
                <a:cs typeface="Helvetica" pitchFamily="-100" charset="0"/>
              </a:rPr>
              <a:t>molecuar</a:t>
            </a: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ions? </a:t>
            </a:r>
            <a:r>
              <a:rPr lang="en-US" sz="1900" dirty="0" err="1">
                <a:latin typeface="Helvetica" pitchFamily="-100" charset="0"/>
                <a:ea typeface="Helvetica" pitchFamily="-100" charset="0"/>
                <a:cs typeface="Helvetica" pitchFamily="-100" charset="0"/>
              </a:rPr>
              <a:t>pμe</a:t>
            </a:r>
            <a:r>
              <a:rPr lang="en-US" sz="1900" baseline="30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-</a:t>
            </a: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, </a:t>
            </a:r>
            <a:r>
              <a:rPr lang="en-US" sz="1900" dirty="0" err="1">
                <a:latin typeface="Helvetica" pitchFamily="-100" charset="0"/>
                <a:ea typeface="Helvetica" pitchFamily="-100" charset="0"/>
                <a:cs typeface="Helvetica" pitchFamily="-100" charset="0"/>
              </a:rPr>
              <a:t>ppμ</a:t>
            </a:r>
            <a:r>
              <a:rPr lang="en-US" sz="1900" baseline="30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-</a:t>
            </a: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are unstable.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  <a:r>
              <a:rPr lang="en-US" sz="1900" b="1" u="sng" dirty="0">
                <a:solidFill>
                  <a:srgbClr val="3366FF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Physics beyond standard model?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 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1749143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sp>
        <p:nvSpPr>
          <p:cNvPr id="53251" name="AutoShape 3"/>
          <p:cNvSpPr>
            <a:spLocks noChangeArrowheads="1"/>
          </p:cNvSpPr>
          <p:nvPr/>
        </p:nvSpPr>
        <p:spPr bwMode="auto">
          <a:xfrm>
            <a:off x="152400" y="76200"/>
            <a:ext cx="8839200" cy="609600"/>
          </a:xfrm>
          <a:prstGeom prst="roundRect">
            <a:avLst>
              <a:gd name="adj" fmla="val 16667"/>
            </a:avLst>
          </a:prstGeom>
          <a:solidFill>
            <a:srgbClr val="C0C0C0">
              <a:alpha val="37000"/>
            </a:srgb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32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-100" charset="0"/>
                <a:ea typeface="Helvetica" pitchFamily="-100" charset="0"/>
                <a:cs typeface="Helvetica" pitchFamily="-100" charset="0"/>
              </a:rPr>
              <a:t>Reanalyzes of data</a:t>
            </a:r>
            <a:endParaRPr lang="en-US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6172200" y="3124200"/>
            <a:ext cx="2209800" cy="533400"/>
          </a:xfrm>
          <a:prstGeom prst="roundRect">
            <a:avLst/>
          </a:prstGeom>
          <a:gradFill>
            <a:gsLst>
              <a:gs pos="0">
                <a:srgbClr val="FF5D56"/>
              </a:gs>
              <a:gs pos="100000">
                <a:schemeClr val="bg1"/>
              </a:gs>
            </a:gsLst>
          </a:gradFill>
          <a:ln>
            <a:solidFill>
              <a:srgbClr val="FF5D5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Helvetica"/>
                <a:cs typeface="Helvetica"/>
              </a:rPr>
              <a:t>Efficient</a:t>
            </a:r>
            <a:endParaRPr lang="en-US" sz="20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72200" y="3886200"/>
            <a:ext cx="2209800" cy="533400"/>
          </a:xfrm>
          <a:prstGeom prst="roundRect">
            <a:avLst/>
          </a:prstGeom>
          <a:gradFill>
            <a:gsLst>
              <a:gs pos="0">
                <a:srgbClr val="4A3173"/>
              </a:gs>
              <a:gs pos="100000">
                <a:schemeClr val="accent2">
                  <a:lumMod val="20000"/>
                  <a:lumOff val="80000"/>
                </a:schemeClr>
              </a:gs>
            </a:gsLst>
          </a:gradFill>
          <a:ln>
            <a:solidFill>
              <a:srgbClr val="4A317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Helvetica"/>
                <a:cs typeface="Helvetica"/>
              </a:rPr>
              <a:t>Unbiased</a:t>
            </a:r>
            <a:endParaRPr lang="en-US" sz="20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172200" y="4648200"/>
            <a:ext cx="2209800" cy="533400"/>
          </a:xfrm>
          <a:prstGeom prst="roundRect">
            <a:avLst/>
          </a:prstGeom>
          <a:gradFill>
            <a:gsLst>
              <a:gs pos="0">
                <a:srgbClr val="3366FF"/>
              </a:gs>
              <a:gs pos="100000">
                <a:srgbClr val="99CCFF"/>
              </a:gs>
            </a:gsLst>
          </a:gra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Helvetica"/>
                <a:cs typeface="Helvetica"/>
              </a:rPr>
              <a:t>Robust</a:t>
            </a:r>
            <a:endParaRPr lang="en-US" sz="20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72200" y="5410200"/>
            <a:ext cx="2209800" cy="533400"/>
          </a:xfrm>
          <a:prstGeom prst="roundRect">
            <a:avLst/>
          </a:prstGeom>
          <a:gradFill flip="none" rotWithShape="1">
            <a:gsLst>
              <a:gs pos="0">
                <a:srgbClr val="37AC25"/>
              </a:gs>
              <a:gs pos="100000">
                <a:srgbClr val="A2FF61"/>
              </a:gs>
            </a:gsLst>
            <a:lin ang="16200000" scaled="0"/>
            <a:tileRect/>
          </a:gradFill>
          <a:ln>
            <a:solidFill>
              <a:srgbClr val="37AC2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Helvetica"/>
                <a:cs typeface="Helvetica"/>
              </a:rPr>
              <a:t>Consistent</a:t>
            </a:r>
            <a:endParaRPr lang="en-US" sz="20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91878"/>
            <a:ext cx="5105399" cy="5989922"/>
          </a:xfrm>
          <a:prstGeom prst="rect">
            <a:avLst/>
          </a:prstGeom>
        </p:spPr>
      </p:pic>
      <p:sp>
        <p:nvSpPr>
          <p:cNvPr id="9" name="TextBox 27"/>
          <p:cNvSpPr txBox="1">
            <a:spLocks noChangeArrowheads="1"/>
          </p:cNvSpPr>
          <p:nvPr/>
        </p:nvSpPr>
        <p:spPr bwMode="auto">
          <a:xfrm>
            <a:off x="5562600" y="838200"/>
            <a:ext cx="342900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Different extractions of the radius from available data.</a:t>
            </a:r>
          </a:p>
        </p:txBody>
      </p:sp>
      <p:sp>
        <p:nvSpPr>
          <p:cNvPr id="10" name="Freeform 9"/>
          <p:cNvSpPr/>
          <p:nvPr/>
        </p:nvSpPr>
        <p:spPr>
          <a:xfrm>
            <a:off x="3505200" y="914400"/>
            <a:ext cx="647700" cy="2273300"/>
          </a:xfrm>
          <a:custGeom>
            <a:avLst/>
            <a:gdLst>
              <a:gd name="connsiteX0" fmla="*/ 800100 w 800100"/>
              <a:gd name="connsiteY0" fmla="*/ 1905000 h 1905000"/>
              <a:gd name="connsiteX1" fmla="*/ 152400 w 800100"/>
              <a:gd name="connsiteY1" fmla="*/ 1193800 h 1905000"/>
              <a:gd name="connsiteX2" fmla="*/ 0 w 800100"/>
              <a:gd name="connsiteY2" fmla="*/ 0 h 1905000"/>
              <a:gd name="connsiteX0" fmla="*/ 800100 w 800100"/>
              <a:gd name="connsiteY0" fmla="*/ 2222500 h 2222500"/>
              <a:gd name="connsiteX1" fmla="*/ 152400 w 800100"/>
              <a:gd name="connsiteY1" fmla="*/ 1511300 h 2222500"/>
              <a:gd name="connsiteX2" fmla="*/ 0 w 800100"/>
              <a:gd name="connsiteY2" fmla="*/ 0 h 2222500"/>
              <a:gd name="connsiteX0" fmla="*/ 803998 w 803998"/>
              <a:gd name="connsiteY0" fmla="*/ 2222500 h 2222500"/>
              <a:gd name="connsiteX1" fmla="*/ 156298 w 803998"/>
              <a:gd name="connsiteY1" fmla="*/ 1511300 h 2222500"/>
              <a:gd name="connsiteX2" fmla="*/ 3898 w 803998"/>
              <a:gd name="connsiteY2" fmla="*/ 0 h 2222500"/>
              <a:gd name="connsiteX0" fmla="*/ 800100 w 800100"/>
              <a:gd name="connsiteY0" fmla="*/ 2222500 h 2222500"/>
              <a:gd name="connsiteX1" fmla="*/ 152400 w 800100"/>
              <a:gd name="connsiteY1" fmla="*/ 1511300 h 2222500"/>
              <a:gd name="connsiteX2" fmla="*/ 0 w 800100"/>
              <a:gd name="connsiteY2" fmla="*/ 0 h 2222500"/>
              <a:gd name="connsiteX0" fmla="*/ 800100 w 800100"/>
              <a:gd name="connsiteY0" fmla="*/ 2222500 h 2222500"/>
              <a:gd name="connsiteX1" fmla="*/ 152400 w 800100"/>
              <a:gd name="connsiteY1" fmla="*/ 1511300 h 2222500"/>
              <a:gd name="connsiteX2" fmla="*/ 0 w 800100"/>
              <a:gd name="connsiteY2" fmla="*/ 0 h 2222500"/>
              <a:gd name="connsiteX0" fmla="*/ 1054100 w 1054100"/>
              <a:gd name="connsiteY0" fmla="*/ 2336800 h 2336800"/>
              <a:gd name="connsiteX1" fmla="*/ 152400 w 1054100"/>
              <a:gd name="connsiteY1" fmla="*/ 1511300 h 2336800"/>
              <a:gd name="connsiteX2" fmla="*/ 0 w 1054100"/>
              <a:gd name="connsiteY2" fmla="*/ 0 h 2336800"/>
              <a:gd name="connsiteX0" fmla="*/ 1054100 w 1054100"/>
              <a:gd name="connsiteY0" fmla="*/ 2336800 h 2336800"/>
              <a:gd name="connsiteX1" fmla="*/ 152400 w 1054100"/>
              <a:gd name="connsiteY1" fmla="*/ 1511300 h 2336800"/>
              <a:gd name="connsiteX2" fmla="*/ 0 w 1054100"/>
              <a:gd name="connsiteY2" fmla="*/ 0 h 2336800"/>
              <a:gd name="connsiteX0" fmla="*/ 1066800 w 1066800"/>
              <a:gd name="connsiteY0" fmla="*/ 2273300 h 2273300"/>
              <a:gd name="connsiteX1" fmla="*/ 152400 w 1066800"/>
              <a:gd name="connsiteY1" fmla="*/ 1511300 h 2273300"/>
              <a:gd name="connsiteX2" fmla="*/ 0 w 1066800"/>
              <a:gd name="connsiteY2" fmla="*/ 0 h 227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66800" h="2273300">
                <a:moveTo>
                  <a:pt x="1066800" y="2273300"/>
                </a:moveTo>
                <a:cubicBezTo>
                  <a:pt x="733425" y="2139950"/>
                  <a:pt x="330200" y="1890183"/>
                  <a:pt x="152400" y="1511300"/>
                </a:cubicBezTo>
                <a:cubicBezTo>
                  <a:pt x="-25400" y="1132417"/>
                  <a:pt x="33867" y="823383"/>
                  <a:pt x="0" y="0"/>
                </a:cubicBezTo>
              </a:path>
            </a:pathLst>
          </a:custGeom>
          <a:ln w="38100" cmpd="sng">
            <a:solidFill>
              <a:schemeClr val="tx1">
                <a:alpha val="64000"/>
              </a:schemeClr>
            </a:solidFill>
            <a:prstDash val="dash"/>
            <a:headEnd type="oval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819400" y="1371600"/>
            <a:ext cx="5270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rPr>
              <a:t>?</a:t>
            </a:r>
            <a:endParaRPr lang="en-US" sz="4800" dirty="0">
              <a:solidFill>
                <a:schemeClr val="tx1">
                  <a:lumMod val="65000"/>
                  <a:lumOff val="3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12" name="TextBox 27"/>
          <p:cNvSpPr txBox="1">
            <a:spLocks noChangeArrowheads="1"/>
          </p:cNvSpPr>
          <p:nvPr/>
        </p:nvSpPr>
        <p:spPr bwMode="auto">
          <a:xfrm>
            <a:off x="5562600" y="1981200"/>
            <a:ext cx="3429000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 sz="19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Requirements for a credible fit:</a:t>
            </a:r>
          </a:p>
        </p:txBody>
      </p:sp>
      <p:sp>
        <p:nvSpPr>
          <p:cNvPr id="13" name="TextBox 27"/>
          <p:cNvSpPr txBox="1">
            <a:spLocks noChangeArrowheads="1"/>
          </p:cNvSpPr>
          <p:nvPr/>
        </p:nvSpPr>
        <p:spPr bwMode="auto">
          <a:xfrm>
            <a:off x="5562600" y="1371600"/>
            <a:ext cx="342900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 charset="2"/>
              <a:buChar char="§"/>
            </a:pPr>
            <a:endParaRPr lang="en-US" sz="19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000" b="1" dirty="0" smtClean="0">
                <a:solidFill>
                  <a:srgbClr val="595959"/>
                </a:solidFill>
                <a:latin typeface="Helvetica"/>
                <a:cs typeface="Helvetica"/>
              </a:rPr>
              <a:t>Are all fits trustworthy?</a:t>
            </a:r>
            <a:endParaRPr lang="en-US" sz="1900" b="1" dirty="0" smtClean="0">
              <a:solidFill>
                <a:srgbClr val="595959"/>
              </a:solidFill>
              <a:latin typeface="Helvetica"/>
              <a:ea typeface="Helvetica" pitchFamily="-100" charset="0"/>
              <a:cs typeface="Helvetica"/>
            </a:endParaRPr>
          </a:p>
          <a:p>
            <a:pPr marL="342900" indent="-342900">
              <a:buFont typeface="Wingdings" charset="2"/>
              <a:buChar char="§"/>
            </a:pPr>
            <a:endParaRPr lang="en-US" sz="19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172200" y="6172200"/>
            <a:ext cx="2209800" cy="533400"/>
          </a:xfrm>
          <a:prstGeom prst="roundRect">
            <a:avLst/>
          </a:prstGeom>
          <a:gradFill flip="none" rotWithShape="1">
            <a:gsLst>
              <a:gs pos="0">
                <a:srgbClr val="FF6600"/>
              </a:gs>
              <a:gs pos="100000">
                <a:srgbClr val="FFDA2D"/>
              </a:gs>
            </a:gsLst>
            <a:lin ang="16200000" scaled="0"/>
            <a:tileRect/>
          </a:gra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Helvetica"/>
                <a:cs typeface="Helvetica"/>
              </a:rPr>
              <a:t>Physical</a:t>
            </a:r>
            <a:endParaRPr lang="en-US" sz="20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650833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10" grpId="0" animBg="1"/>
      <p:bldP spid="11" grpId="0"/>
      <p:bldP spid="12" grpId="0"/>
      <p:bldP spid="13" grpId="0"/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sp>
        <p:nvSpPr>
          <p:cNvPr id="53251" name="AutoShape 3"/>
          <p:cNvSpPr>
            <a:spLocks noChangeArrowheads="1"/>
          </p:cNvSpPr>
          <p:nvPr/>
        </p:nvSpPr>
        <p:spPr bwMode="auto">
          <a:xfrm>
            <a:off x="152400" y="76200"/>
            <a:ext cx="8839200" cy="609600"/>
          </a:xfrm>
          <a:prstGeom prst="roundRect">
            <a:avLst>
              <a:gd name="adj" fmla="val 16667"/>
            </a:avLst>
          </a:prstGeom>
          <a:solidFill>
            <a:srgbClr val="C0C0C0">
              <a:alpha val="37000"/>
            </a:srgb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32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-100" charset="0"/>
                <a:ea typeface="Helvetica" pitchFamily="-100" charset="0"/>
                <a:cs typeface="Helvetica" pitchFamily="-100" charset="0"/>
              </a:rPr>
              <a:t>Physically meaningful fits</a:t>
            </a:r>
            <a:endParaRPr lang="en-US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</p:txBody>
      </p:sp>
      <p:pic>
        <p:nvPicPr>
          <p:cNvPr id="2" name="Picture 1" descr="FFProblem0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976131"/>
            <a:ext cx="8458200" cy="38818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963432"/>
            <a:ext cx="8458200" cy="3881868"/>
          </a:xfrm>
          <a:prstGeom prst="rect">
            <a:avLst/>
          </a:prstGeom>
        </p:spPr>
      </p:pic>
      <p:sp>
        <p:nvSpPr>
          <p:cNvPr id="6" name="TextBox 27"/>
          <p:cNvSpPr txBox="1">
            <a:spLocks noChangeArrowheads="1"/>
          </p:cNvSpPr>
          <p:nvPr/>
        </p:nvSpPr>
        <p:spPr bwMode="auto">
          <a:xfrm>
            <a:off x="152400" y="1981200"/>
            <a:ext cx="8610600" cy="79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Width of charge distribution depends also on the form factors at high Q</a:t>
            </a:r>
            <a:r>
              <a:rPr lang="en-US" sz="1900" baseline="30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2</a:t>
            </a:r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. 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§"/>
            </a:pPr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For valid radius determination </a:t>
            </a:r>
            <a:r>
              <a:rPr lang="en-US" sz="1900" b="1" u="sng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data at all Q</a:t>
            </a:r>
            <a:r>
              <a:rPr lang="en-US" sz="1900" b="1" u="sng" baseline="30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2 </a:t>
            </a:r>
            <a:r>
              <a:rPr lang="en-US" sz="1900" b="1" u="sng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need to be considered</a:t>
            </a:r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. </a:t>
            </a:r>
            <a:endParaRPr lang="en-US" sz="19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</p:txBody>
      </p:sp>
      <p:sp>
        <p:nvSpPr>
          <p:cNvPr id="7" name="TextBox 27"/>
          <p:cNvSpPr txBox="1">
            <a:spLocks noChangeArrowheads="1"/>
          </p:cNvSpPr>
          <p:nvPr/>
        </p:nvSpPr>
        <p:spPr bwMode="auto">
          <a:xfrm>
            <a:off x="152400" y="846892"/>
            <a:ext cx="8839200" cy="79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For radius “exponential” distribution needs to be integrated to r &gt; 3 fm.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§"/>
            </a:pPr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Information on </a:t>
            </a:r>
            <a:r>
              <a:rPr lang="en-US" sz="1900" b="1" u="sng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pion cloud</a:t>
            </a:r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complements limited data at low Q</a:t>
            </a:r>
            <a:r>
              <a:rPr lang="en-US" sz="1900" baseline="30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2</a:t>
            </a:r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.</a:t>
            </a:r>
            <a:endParaRPr lang="en-US" sz="1900" baseline="300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655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7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sp>
        <p:nvSpPr>
          <p:cNvPr id="53251" name="AutoShape 3"/>
          <p:cNvSpPr>
            <a:spLocks noChangeArrowheads="1"/>
          </p:cNvSpPr>
          <p:nvPr/>
        </p:nvSpPr>
        <p:spPr bwMode="auto">
          <a:xfrm>
            <a:off x="152400" y="76200"/>
            <a:ext cx="8839200" cy="609600"/>
          </a:xfrm>
          <a:prstGeom prst="roundRect">
            <a:avLst>
              <a:gd name="adj" fmla="val 16667"/>
            </a:avLst>
          </a:prstGeom>
          <a:solidFill>
            <a:srgbClr val="C0C0C0">
              <a:alpha val="37000"/>
            </a:srgb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32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65" charset="0"/>
              </a:rPr>
              <a:t> New physics with ISR experiment?</a:t>
            </a:r>
            <a:endParaRPr lang="en-US" dirty="0">
              <a:latin typeface="Arial" pitchFamily="-65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0871912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38" name="Equation" r:id="rId4" imgW="114300" imgH="165100" progId="Equation.3">
                  <p:embed/>
                </p:oleObj>
              </mc:Choice>
              <mc:Fallback>
                <p:oleObj name="Equation" r:id="rId4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 descr="figNewParticleSignature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409" y="1371600"/>
            <a:ext cx="5888590" cy="4648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93" y="2860751"/>
            <a:ext cx="2489107" cy="2549448"/>
          </a:xfrm>
          <a:prstGeom prst="rect">
            <a:avLst/>
          </a:prstGeom>
          <a:ln>
            <a:noFill/>
          </a:ln>
        </p:spPr>
      </p:pic>
      <p:sp>
        <p:nvSpPr>
          <p:cNvPr id="7" name="TextBox 27"/>
          <p:cNvSpPr txBox="1">
            <a:spLocks noChangeArrowheads="1"/>
          </p:cNvSpPr>
          <p:nvPr/>
        </p:nvSpPr>
        <p:spPr bwMode="auto">
          <a:xfrm>
            <a:off x="76200" y="997565"/>
            <a:ext cx="3429000" cy="2723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Searching particles on a MeV scale?</a:t>
            </a:r>
          </a:p>
          <a:p>
            <a:pPr marL="342900" indent="-342900">
              <a:buFont typeface="Wingdings" charset="2"/>
              <a:buChar char="§"/>
            </a:pPr>
            <a:endParaRPr lang="en-US" sz="1900" dirty="0" smtClean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 marL="342900" indent="-342900">
              <a:buFont typeface="Wingdings" charset="2"/>
              <a:buChar char="§"/>
            </a:pPr>
            <a:endParaRPr lang="en-US" sz="19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What if a massive vector boson?</a:t>
            </a:r>
          </a:p>
          <a:p>
            <a:pPr marL="342900" indent="-342900">
              <a:buFont typeface="Wingdings" charset="2"/>
              <a:buChar char="§"/>
            </a:pPr>
            <a:endParaRPr lang="en-US" sz="19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 marL="342900" indent="-342900">
              <a:buFont typeface="Wingdings" charset="2"/>
              <a:buChar char="§"/>
            </a:pPr>
            <a:endParaRPr lang="en-US" sz="1900" dirty="0" smtClean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 marL="342900" indent="-342900">
              <a:buFont typeface="Wingdings" charset="2"/>
              <a:buChar char="§"/>
            </a:pPr>
            <a:endParaRPr lang="en-US" sz="19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574800" y="3886200"/>
            <a:ext cx="144000" cy="14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19200" y="3333690"/>
            <a:ext cx="8002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200"/>
              </a:spcBef>
            </a:pPr>
            <a:r>
              <a:rPr lang="en-US" sz="2000" spc="3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iεe</a:t>
            </a:r>
            <a:r>
              <a:rPr lang="en-US" sz="20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γ</a:t>
            </a:r>
            <a:r>
              <a:rPr lang="en-US" sz="2000" baseline="300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μ</a:t>
            </a:r>
            <a:endParaRPr lang="en-US" sz="2000" baseline="300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76400" y="4114800"/>
            <a:ext cx="5066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200"/>
              </a:spcBef>
            </a:pPr>
            <a:r>
              <a:rPr lang="en-US" sz="2000" b="1" spc="300" dirty="0" smtClean="0">
                <a:latin typeface="Helvetica"/>
                <a:cs typeface="Helvetica"/>
              </a:rPr>
              <a:t>A</a:t>
            </a:r>
            <a:r>
              <a:rPr lang="en-US" sz="2000" b="1" baseline="-25000" dirty="0" smtClean="0">
                <a:latin typeface="Helvetica"/>
                <a:cs typeface="Helvetica"/>
              </a:rPr>
              <a:t>x</a:t>
            </a:r>
            <a:endParaRPr lang="en-US" sz="2000" b="1" baseline="30000" dirty="0">
              <a:latin typeface="Helvetica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400" y="5410200"/>
            <a:ext cx="23604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Helvetica"/>
                <a:cs typeface="Helvetica"/>
              </a:rPr>
              <a:t>σ</a:t>
            </a:r>
            <a:r>
              <a:rPr lang="en-US" sz="2000" baseline="-25000" dirty="0" err="1" smtClean="0">
                <a:latin typeface="Helvetica"/>
                <a:cs typeface="Helvetica"/>
              </a:rPr>
              <a:t>Mod</a:t>
            </a:r>
            <a:r>
              <a:rPr lang="en-US" sz="2000" dirty="0" smtClean="0">
                <a:latin typeface="Helvetica"/>
                <a:cs typeface="Helvetica"/>
              </a:rPr>
              <a:t> ≈ </a:t>
            </a:r>
            <a:r>
              <a:rPr lang="en-US" sz="2000" spc="300" dirty="0" smtClean="0">
                <a:latin typeface="Helvetica"/>
                <a:cs typeface="Helvetica"/>
              </a:rPr>
              <a:t>σ</a:t>
            </a:r>
            <a:r>
              <a:rPr lang="en-US" sz="2000" spc="300" baseline="-25000" dirty="0" smtClean="0">
                <a:latin typeface="Helvetica"/>
                <a:cs typeface="Helvetica"/>
              </a:rPr>
              <a:t>0</a:t>
            </a:r>
            <a:r>
              <a:rPr lang="en-US" sz="2000" spc="300" dirty="0" smtClean="0">
                <a:latin typeface="Helvetica"/>
                <a:cs typeface="Helvetica"/>
              </a:rPr>
              <a:t>(1+2ε</a:t>
            </a:r>
            <a:r>
              <a:rPr lang="en-US" sz="2000" spc="300" baseline="30000" dirty="0" smtClean="0">
                <a:latin typeface="Helvetica"/>
                <a:cs typeface="Helvetica"/>
              </a:rPr>
              <a:t>2</a:t>
            </a:r>
            <a:r>
              <a:rPr lang="en-US" sz="2000" spc="300" dirty="0" smtClean="0">
                <a:latin typeface="Helvetica"/>
                <a:cs typeface="Helvetica"/>
              </a:rPr>
              <a:t>)</a:t>
            </a:r>
            <a:endParaRPr lang="en-US" sz="2000" spc="300" dirty="0">
              <a:latin typeface="Helvetica"/>
              <a:cs typeface="Helvetica"/>
            </a:endParaRPr>
          </a:p>
        </p:txBody>
      </p:sp>
      <p:sp>
        <p:nvSpPr>
          <p:cNvPr id="13" name="TextBox 27"/>
          <p:cNvSpPr txBox="1">
            <a:spLocks noChangeArrowheads="1"/>
          </p:cNvSpPr>
          <p:nvPr/>
        </p:nvSpPr>
        <p:spPr bwMode="auto">
          <a:xfrm>
            <a:off x="114300" y="6320879"/>
            <a:ext cx="4305300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Finding new physics improbable.</a:t>
            </a:r>
          </a:p>
        </p:txBody>
      </p:sp>
    </p:spTree>
    <p:extLst>
      <p:ext uri="{BB962C8B-B14F-4D97-AF65-F5344CB8AC3E}">
        <p14:creationId xmlns:p14="http://schemas.microsoft.com/office/powerpoint/2010/main" val="115532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sp>
        <p:nvSpPr>
          <p:cNvPr id="53251" name="AutoShape 3"/>
          <p:cNvSpPr>
            <a:spLocks noChangeArrowheads="1"/>
          </p:cNvSpPr>
          <p:nvPr/>
        </p:nvSpPr>
        <p:spPr bwMode="auto">
          <a:xfrm>
            <a:off x="152400" y="152400"/>
            <a:ext cx="8839200" cy="609600"/>
          </a:xfrm>
          <a:prstGeom prst="roundRect">
            <a:avLst>
              <a:gd name="adj" fmla="val 16667"/>
            </a:avLst>
          </a:prstGeom>
          <a:solidFill>
            <a:srgbClr val="C0C0C0">
              <a:alpha val="37000"/>
            </a:srgb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3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65" charset="0"/>
              </a:rPr>
              <a:t>Deuteron charge radius</a:t>
            </a:r>
            <a:endParaRPr lang="en-US" dirty="0">
              <a:latin typeface="Arial" pitchFamily="-65" charset="0"/>
            </a:endParaRPr>
          </a:p>
        </p:txBody>
      </p:sp>
      <p:pic>
        <p:nvPicPr>
          <p:cNvPr id="101380" name="Picture 6" descr="rdNew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6625" y="2438400"/>
            <a:ext cx="7369175" cy="341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1" name="TextBox 27"/>
          <p:cNvSpPr txBox="1">
            <a:spLocks noChangeArrowheads="1"/>
          </p:cNvSpPr>
          <p:nvPr/>
        </p:nvSpPr>
        <p:spPr bwMode="auto">
          <a:xfrm>
            <a:off x="152400" y="762000"/>
            <a:ext cx="8229600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  <a:buFontTx/>
              <a:buChar char="-"/>
            </a:pPr>
            <a:r>
              <a:rPr lang="en-US" sz="1900">
                <a:latin typeface="Helvetica" pitchFamily="-100" charset="0"/>
                <a:ea typeface="Helvetica" pitchFamily="-100" charset="0"/>
                <a:cs typeface="Helvetica" pitchFamily="-100" charset="0"/>
              </a:rPr>
              <a:t> Isotopic shift and proton radius used to calculate deuteron charge radius.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en-US" sz="1900">
                <a:latin typeface="Helvetica" pitchFamily="-100" charset="0"/>
                <a:ea typeface="Helvetica" pitchFamily="-100" charset="0"/>
                <a:cs typeface="Helvetica" pitchFamily="-100" charset="0"/>
              </a:rPr>
              <a:t> Comparison with the direct measurements. 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en-US" sz="1900">
                <a:latin typeface="Helvetica" pitchFamily="-100" charset="0"/>
                <a:ea typeface="Helvetica" pitchFamily="-100" charset="0"/>
                <a:cs typeface="Helvetica" pitchFamily="-100" charset="0"/>
              </a:rPr>
              <a:t> μH and μD data again inconsistent with eH data. 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en-US" sz="1900">
                <a:latin typeface="Helvetica" pitchFamily="-100" charset="0"/>
                <a:ea typeface="Helvetica" pitchFamily="-100" charset="0"/>
                <a:cs typeface="Helvetica" pitchFamily="-100" charset="0"/>
              </a:rPr>
              <a:t> Accuracy of current D(e,e’)D data insufficient.   </a:t>
            </a:r>
          </a:p>
        </p:txBody>
      </p:sp>
      <p:sp>
        <p:nvSpPr>
          <p:cNvPr id="101382" name="TextBox 27"/>
          <p:cNvSpPr txBox="1">
            <a:spLocks noChangeArrowheads="1"/>
          </p:cNvSpPr>
          <p:nvPr/>
        </p:nvSpPr>
        <p:spPr bwMode="auto">
          <a:xfrm>
            <a:off x="152400" y="6019800"/>
            <a:ext cx="86106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Char char="-"/>
            </a:pPr>
            <a:r>
              <a:rPr lang="en-US" sz="1900">
                <a:solidFill>
                  <a:srgbClr val="0000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  <a:r>
              <a:rPr lang="en-US" sz="1900" b="1" u="sng">
                <a:solidFill>
                  <a:srgbClr val="FF66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New eD scattering experiment underway at MAMI</a:t>
            </a:r>
            <a:r>
              <a:rPr lang="en-US" sz="1900">
                <a:latin typeface="Helvetica" pitchFamily="-100" charset="0"/>
                <a:ea typeface="Helvetica" pitchFamily="-100" charset="0"/>
                <a:cs typeface="Helvetica" pitchFamily="-100" charset="0"/>
              </a:rPr>
              <a:t>. It will offer independent   </a:t>
            </a:r>
          </a:p>
          <a:p>
            <a:pPr>
              <a:spcAft>
                <a:spcPts val="600"/>
              </a:spcAft>
            </a:pPr>
            <a:r>
              <a:rPr lang="en-US" sz="1900">
                <a:latin typeface="Helvetica" pitchFamily="-100" charset="0"/>
                <a:ea typeface="Helvetica" pitchFamily="-100" charset="0"/>
                <a:cs typeface="Helvetica" pitchFamily="-100" charset="0"/>
              </a:rPr>
              <a:t>  input to differentiate between CODATA-2010 and atomic μ-X measurements.  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6400800" y="2514600"/>
            <a:ext cx="685800" cy="2743200"/>
          </a:xfrm>
          <a:prstGeom prst="rect">
            <a:avLst/>
          </a:prstGeom>
          <a:solidFill>
            <a:srgbClr val="FF6600">
              <a:alpha val="2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2" name="Straight Connector 11"/>
          <p:cNvCxnSpPr>
            <a:stCxn id="10" idx="0"/>
            <a:endCxn id="10" idx="2"/>
          </p:cNvCxnSpPr>
          <p:nvPr/>
        </p:nvCxnSpPr>
        <p:spPr>
          <a:xfrm rot="16200000" flipH="1">
            <a:off x="5372101" y="3886200"/>
            <a:ext cx="2743200" cy="3175"/>
          </a:xfrm>
          <a:prstGeom prst="line">
            <a:avLst/>
          </a:prstGeom>
          <a:ln w="28575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5400000">
            <a:off x="7174706" y="3721894"/>
            <a:ext cx="2295525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R. Pohl, PSI Sept.2013</a:t>
            </a:r>
          </a:p>
        </p:txBody>
      </p:sp>
    </p:spTree>
    <p:extLst>
      <p:ext uri="{BB962C8B-B14F-4D97-AF65-F5344CB8AC3E}">
        <p14:creationId xmlns:p14="http://schemas.microsoft.com/office/powerpoint/2010/main" val="2855184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32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sp>
        <p:nvSpPr>
          <p:cNvPr id="53251" name="AutoShape 3"/>
          <p:cNvSpPr>
            <a:spLocks noChangeArrowheads="1"/>
          </p:cNvSpPr>
          <p:nvPr/>
        </p:nvSpPr>
        <p:spPr bwMode="auto">
          <a:xfrm>
            <a:off x="152400" y="152400"/>
            <a:ext cx="8839200" cy="609600"/>
          </a:xfrm>
          <a:prstGeom prst="roundRect">
            <a:avLst>
              <a:gd name="adj" fmla="val 16667"/>
            </a:avLst>
          </a:prstGeom>
          <a:solidFill>
            <a:srgbClr val="C0C0C0">
              <a:alpha val="37000"/>
            </a:srgb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3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65" charset="0"/>
              </a:rPr>
              <a:t>Deuteron scattering experiment</a:t>
            </a:r>
            <a:endParaRPr lang="en-US" dirty="0">
              <a:latin typeface="Arial" pitchFamily="-65" charset="0"/>
            </a:endParaRPr>
          </a:p>
        </p:txBody>
      </p:sp>
      <p:pic>
        <p:nvPicPr>
          <p:cNvPr id="103434" name="Picture 3" descr="DeuteronMAMIKins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5800" y="3352800"/>
            <a:ext cx="46482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3426" name="Object 2"/>
          <p:cNvGraphicFramePr>
            <a:graphicFrameLocks noChangeAspect="1"/>
          </p:cNvGraphicFramePr>
          <p:nvPr/>
        </p:nvGraphicFramePr>
        <p:xfrm>
          <a:off x="228600" y="1117600"/>
          <a:ext cx="45339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67" name="Equation" r:id="rId5" imgW="2336800" imgH="406400" progId="Equation.3">
                  <p:embed/>
                </p:oleObj>
              </mc:Choice>
              <mc:Fallback>
                <p:oleObj name="Equation" r:id="rId5" imgW="23368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117600"/>
                        <a:ext cx="4533900" cy="787400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427" name="Object 3"/>
          <p:cNvGraphicFramePr>
            <a:graphicFrameLocks noChangeAspect="1"/>
          </p:cNvGraphicFramePr>
          <p:nvPr/>
        </p:nvGraphicFramePr>
        <p:xfrm>
          <a:off x="5257800" y="2574925"/>
          <a:ext cx="2971800" cy="62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68" name="Equation" r:id="rId7" imgW="1689100" imgH="355600" progId="Equation.3">
                  <p:embed/>
                </p:oleObj>
              </mc:Choice>
              <mc:Fallback>
                <p:oleObj name="Equation" r:id="rId7" imgW="1689100" imgH="355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2574925"/>
                        <a:ext cx="2971800" cy="625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0000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428" name="Object 4"/>
          <p:cNvGraphicFramePr>
            <a:graphicFrameLocks noChangeAspect="1"/>
          </p:cNvGraphicFramePr>
          <p:nvPr/>
        </p:nvGraphicFramePr>
        <p:xfrm>
          <a:off x="5181600" y="914400"/>
          <a:ext cx="3505200" cy="671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69" name="Equation" r:id="rId9" imgW="1854200" imgH="355600" progId="Equation.3">
                  <p:embed/>
                </p:oleObj>
              </mc:Choice>
              <mc:Fallback>
                <p:oleObj name="Equation" r:id="rId9" imgW="1854200" imgH="355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914400"/>
                        <a:ext cx="3505200" cy="671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0000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429" name="Object 5"/>
          <p:cNvGraphicFramePr>
            <a:graphicFrameLocks noChangeAspect="1"/>
          </p:cNvGraphicFramePr>
          <p:nvPr/>
        </p:nvGraphicFramePr>
        <p:xfrm>
          <a:off x="6019800" y="1538288"/>
          <a:ext cx="2233613" cy="671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0" name="Equation" r:id="rId11" imgW="1181100" imgH="355600" progId="Equation.3">
                  <p:embed/>
                </p:oleObj>
              </mc:Choice>
              <mc:Fallback>
                <p:oleObj name="Equation" r:id="rId11" imgW="1181100" imgH="355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1538288"/>
                        <a:ext cx="2233613" cy="671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0000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35" name="TextBox 27"/>
          <p:cNvSpPr txBox="1">
            <a:spLocks noChangeArrowheads="1"/>
          </p:cNvSpPr>
          <p:nvPr/>
        </p:nvSpPr>
        <p:spPr bwMode="auto">
          <a:xfrm>
            <a:off x="0" y="2286000"/>
            <a:ext cx="4495800" cy="441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Char char="-"/>
            </a:pPr>
            <a:r>
              <a:rPr lang="en-US" sz="1900">
                <a:latin typeface="Helvetica" pitchFamily="-100" charset="0"/>
                <a:ea typeface="Helvetica" pitchFamily="-100" charset="0"/>
                <a:cs typeface="Helvetica" pitchFamily="-100" charset="0"/>
              </a:rPr>
              <a:t> Tiny contributions of G</a:t>
            </a:r>
            <a:r>
              <a:rPr lang="en-US" sz="1900" baseline="-25000">
                <a:latin typeface="Helvetica" pitchFamily="-100" charset="0"/>
                <a:ea typeface="Helvetica" pitchFamily="-100" charset="0"/>
                <a:cs typeface="Helvetica" pitchFamily="-100" charset="0"/>
              </a:rPr>
              <a:t>Q, </a:t>
            </a:r>
            <a:r>
              <a:rPr lang="en-US" sz="1900">
                <a:latin typeface="Helvetica" pitchFamily="-100" charset="0"/>
                <a:ea typeface="Helvetica" pitchFamily="-100" charset="0"/>
                <a:cs typeface="Helvetica" pitchFamily="-100" charset="0"/>
              </a:rPr>
              <a:t>G</a:t>
            </a:r>
            <a:r>
              <a:rPr lang="en-US" sz="1900" baseline="-25000">
                <a:latin typeface="Helvetica" pitchFamily="-100" charset="0"/>
                <a:ea typeface="Helvetica" pitchFamily="-100" charset="0"/>
                <a:cs typeface="Helvetica" pitchFamily="-100" charset="0"/>
              </a:rPr>
              <a:t>M </a:t>
            </a:r>
            <a:r>
              <a:rPr lang="en-US" sz="1900">
                <a:latin typeface="Helvetica" pitchFamily="-100" charset="0"/>
                <a:ea typeface="Helvetica" pitchFamily="-100" charset="0"/>
                <a:cs typeface="Helvetica" pitchFamily="-100" charset="0"/>
              </a:rPr>
              <a:t> at  low Q</a:t>
            </a:r>
            <a:r>
              <a:rPr lang="en-US" sz="1900" baseline="30000">
                <a:latin typeface="Helvetica" pitchFamily="-100" charset="0"/>
                <a:ea typeface="Helvetica" pitchFamily="-100" charset="0"/>
                <a:cs typeface="Helvetica" pitchFamily="-100" charset="0"/>
              </a:rPr>
              <a:t>2</a:t>
            </a:r>
            <a:r>
              <a:rPr lang="en-US" sz="1900">
                <a:latin typeface="Helvetica" pitchFamily="-100" charset="0"/>
                <a:ea typeface="Helvetica" pitchFamily="-100" charset="0"/>
                <a:cs typeface="Helvetica" pitchFamily="-100" charset="0"/>
              </a:rPr>
              <a:t>.</a:t>
            </a:r>
          </a:p>
          <a:p>
            <a:pPr>
              <a:buFontTx/>
              <a:buChar char="-"/>
            </a:pPr>
            <a:endParaRPr lang="en-US" sz="1900" baseline="3000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buFontTx/>
              <a:buChar char="-"/>
            </a:pPr>
            <a:endParaRPr lang="en-US" sz="1900" baseline="3000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endParaRPr lang="en-US" sz="1900" baseline="3000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r>
              <a:rPr lang="en-US" sz="1900" baseline="30000"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</a:p>
          <a:p>
            <a:endParaRPr lang="en-US" sz="190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endParaRPr lang="en-US" sz="190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spcAft>
                <a:spcPts val="1200"/>
              </a:spcAft>
            </a:pPr>
            <a:endParaRPr lang="en-US" sz="190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buFontTx/>
              <a:buChar char="-"/>
            </a:pPr>
            <a:r>
              <a:rPr lang="en-US" sz="1900"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  <a:r>
              <a:rPr lang="en-US" sz="1900" u="sng">
                <a:latin typeface="Helvetica" pitchFamily="-100" charset="0"/>
                <a:ea typeface="Helvetica" pitchFamily="-100" charset="0"/>
                <a:cs typeface="Helvetica" pitchFamily="-100" charset="0"/>
              </a:rPr>
              <a:t>Maximum sensitivity</a:t>
            </a:r>
            <a:r>
              <a:rPr lang="en-US" sz="1900">
                <a:latin typeface="Helvetica" pitchFamily="-100" charset="0"/>
                <a:ea typeface="Helvetica" pitchFamily="-100" charset="0"/>
                <a:cs typeface="Helvetica" pitchFamily="-100" charset="0"/>
              </a:rPr>
              <a:t> of the data to the   </a:t>
            </a:r>
          </a:p>
          <a:p>
            <a:pPr>
              <a:spcAft>
                <a:spcPts val="1200"/>
              </a:spcAft>
            </a:pPr>
            <a:r>
              <a:rPr lang="en-US" sz="1900">
                <a:latin typeface="Helvetica" pitchFamily="-100" charset="0"/>
                <a:ea typeface="Helvetica" pitchFamily="-100" charset="0"/>
                <a:cs typeface="Helvetica" pitchFamily="-100" charset="0"/>
              </a:rPr>
              <a:t>  charge radius in region </a:t>
            </a:r>
            <a:r>
              <a:rPr lang="en-US" sz="1900" u="sng">
                <a:latin typeface="Helvetica" pitchFamily="-100" charset="0"/>
                <a:ea typeface="Helvetica" pitchFamily="-100" charset="0"/>
                <a:cs typeface="Helvetica" pitchFamily="-100" charset="0"/>
              </a:rPr>
              <a:t>Q ≈ 1fm</a:t>
            </a:r>
            <a:r>
              <a:rPr lang="en-US" sz="1900" u="sng" baseline="30000">
                <a:latin typeface="Helvetica" pitchFamily="-100" charset="0"/>
                <a:ea typeface="Helvetica" pitchFamily="-100" charset="0"/>
                <a:cs typeface="Helvetica" pitchFamily="-100" charset="0"/>
              </a:rPr>
              <a:t>-1</a:t>
            </a:r>
            <a:r>
              <a:rPr lang="en-US" sz="1900">
                <a:latin typeface="Helvetica" pitchFamily="-100" charset="0"/>
                <a:ea typeface="Helvetica" pitchFamily="-100" charset="0"/>
                <a:cs typeface="Helvetica" pitchFamily="-100" charset="0"/>
              </a:rPr>
              <a:t>.</a:t>
            </a:r>
          </a:p>
          <a:p>
            <a:pPr>
              <a:spcAft>
                <a:spcPts val="1200"/>
              </a:spcAft>
              <a:buFontTx/>
              <a:buChar char="-"/>
            </a:pPr>
            <a:r>
              <a:rPr lang="en-US" sz="1900">
                <a:latin typeface="Helvetica" pitchFamily="-100" charset="0"/>
                <a:ea typeface="Helvetica" pitchFamily="-100" charset="0"/>
                <a:cs typeface="Helvetica" pitchFamily="-100" charset="0"/>
              </a:rPr>
              <a:t> Statistical accuracy better then 0.2%.</a:t>
            </a:r>
            <a:r>
              <a:rPr lang="en-US" sz="1900" baseline="30000"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  <a:r>
              <a:rPr lang="en-US" sz="1900"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</a:p>
          <a:p>
            <a:pPr>
              <a:spcAft>
                <a:spcPts val="1200"/>
              </a:spcAft>
              <a:buFontTx/>
              <a:buChar char="-"/>
            </a:pPr>
            <a:r>
              <a:rPr lang="en-US" sz="1900"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  <a:r>
              <a:rPr lang="en-US" sz="1900" b="1">
                <a:solidFill>
                  <a:srgbClr val="0080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Experiment</a:t>
            </a:r>
            <a:r>
              <a:rPr lang="en-US" sz="1900">
                <a:latin typeface="Helvetica" pitchFamily="-100" charset="0"/>
                <a:ea typeface="Helvetica" pitchFamily="-100" charset="0"/>
                <a:cs typeface="Helvetica" pitchFamily="-100" charset="0"/>
              </a:rPr>
              <a:t> performed in March 2014.</a:t>
            </a:r>
          </a:p>
          <a:p>
            <a:pPr>
              <a:buFontTx/>
              <a:buChar char="-"/>
            </a:pPr>
            <a:r>
              <a:rPr lang="en-US" sz="1900">
                <a:latin typeface="Helvetica" pitchFamily="-100" charset="0"/>
                <a:ea typeface="Helvetica" pitchFamily="-100" charset="0"/>
                <a:cs typeface="Helvetica" pitchFamily="-100" charset="0"/>
              </a:rPr>
              <a:t> Data collected at three different   </a:t>
            </a:r>
          </a:p>
          <a:p>
            <a:r>
              <a:rPr lang="en-US" sz="1900">
                <a:latin typeface="Helvetica" pitchFamily="-100" charset="0"/>
                <a:ea typeface="Helvetica" pitchFamily="-100" charset="0"/>
                <a:cs typeface="Helvetica" pitchFamily="-100" charset="0"/>
              </a:rPr>
              <a:t>  energies and </a:t>
            </a:r>
            <a:r>
              <a:rPr lang="en-US" sz="1900" b="1">
                <a:latin typeface="Helvetica" pitchFamily="-100" charset="0"/>
                <a:ea typeface="Helvetica" pitchFamily="-100" charset="0"/>
                <a:cs typeface="Helvetica" pitchFamily="-100" charset="0"/>
              </a:rPr>
              <a:t>232 different setups</a:t>
            </a:r>
            <a:r>
              <a:rPr lang="en-US" sz="1900">
                <a:latin typeface="Helvetica" pitchFamily="-100" charset="0"/>
                <a:ea typeface="Helvetica" pitchFamily="-100" charset="0"/>
                <a:cs typeface="Helvetica" pitchFamily="-100" charset="0"/>
              </a:rPr>
              <a:t>.     </a:t>
            </a:r>
          </a:p>
        </p:txBody>
      </p:sp>
      <p:graphicFrame>
        <p:nvGraphicFramePr>
          <p:cNvPr id="103430" name="Object 6"/>
          <p:cNvGraphicFramePr>
            <a:graphicFrameLocks noChangeAspect="1"/>
          </p:cNvGraphicFramePr>
          <p:nvPr/>
        </p:nvGraphicFramePr>
        <p:xfrm>
          <a:off x="427038" y="2841625"/>
          <a:ext cx="3078162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1" name="Equation" r:id="rId13" imgW="1765300" imgH="381000" progId="Equation.3">
                  <p:embed/>
                </p:oleObj>
              </mc:Choice>
              <mc:Fallback>
                <p:oleObj name="Equation" r:id="rId13" imgW="1765300" imgH="38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038" y="2841625"/>
                        <a:ext cx="3078162" cy="663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431" name="Object 7"/>
          <p:cNvGraphicFramePr>
            <a:graphicFrameLocks noChangeAspect="1"/>
          </p:cNvGraphicFramePr>
          <p:nvPr/>
        </p:nvGraphicFramePr>
        <p:xfrm>
          <a:off x="914400" y="3581400"/>
          <a:ext cx="2457450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2" name="Equation" r:id="rId15" imgW="1409700" imgH="381000" progId="Equation.3">
                  <p:embed/>
                </p:oleObj>
              </mc:Choice>
              <mc:Fallback>
                <p:oleObj name="Equation" r:id="rId15" imgW="1409700" imgH="38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3581400"/>
                        <a:ext cx="2457450" cy="663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/>
          <p:cNvSpPr/>
          <p:nvPr/>
        </p:nvSpPr>
        <p:spPr>
          <a:xfrm>
            <a:off x="6172200" y="990600"/>
            <a:ext cx="914400" cy="533400"/>
          </a:xfrm>
          <a:prstGeom prst="rect">
            <a:avLst/>
          </a:prstGeom>
          <a:solidFill>
            <a:srgbClr val="FFFF00">
              <a:alpha val="16000"/>
            </a:srgbClr>
          </a:solidFill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28600" y="2743200"/>
            <a:ext cx="3581400" cy="1524000"/>
          </a:xfrm>
          <a:prstGeom prst="rect">
            <a:avLst/>
          </a:prstGeom>
          <a:solidFill>
            <a:srgbClr val="FFFF00">
              <a:alpha val="16000"/>
            </a:srgbClr>
          </a:solidFill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638800" y="6519863"/>
            <a:ext cx="2890838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M.O. </a:t>
            </a:r>
            <a:r>
              <a:rPr lang="en-US" sz="1600" dirty="0" err="1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Distler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, MAMI PAC 2012</a:t>
            </a:r>
          </a:p>
        </p:txBody>
      </p:sp>
    </p:spTree>
    <p:extLst>
      <p:ext uri="{BB962C8B-B14F-4D97-AF65-F5344CB8AC3E}">
        <p14:creationId xmlns:p14="http://schemas.microsoft.com/office/powerpoint/2010/main" val="29507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sp>
        <p:nvSpPr>
          <p:cNvPr id="53251" name="AutoShape 3"/>
          <p:cNvSpPr>
            <a:spLocks noChangeArrowheads="1"/>
          </p:cNvSpPr>
          <p:nvPr/>
        </p:nvSpPr>
        <p:spPr bwMode="auto">
          <a:xfrm>
            <a:off x="152400" y="101600"/>
            <a:ext cx="8839200" cy="609600"/>
          </a:xfrm>
          <a:prstGeom prst="roundRect">
            <a:avLst>
              <a:gd name="adj" fmla="val 16667"/>
            </a:avLst>
          </a:prstGeom>
          <a:solidFill>
            <a:srgbClr val="C0C0C0">
              <a:alpha val="37000"/>
            </a:srgb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32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65" charset="0"/>
              </a:rPr>
              <a:t>Two sides of a story…</a:t>
            </a:r>
            <a:endParaRPr lang="en-US" dirty="0">
              <a:latin typeface="Arial" pitchFamily="-65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447800"/>
            <a:ext cx="2987135" cy="3966525"/>
          </a:xfrm>
          <a:prstGeom prst="rect">
            <a:avLst/>
          </a:prstGeom>
          <a:solidFill>
            <a:schemeClr val="accent3">
              <a:alpha val="41000"/>
            </a:schemeClr>
          </a:solidFill>
          <a:effectLst>
            <a:reflection stA="59000" endPos="33000" dist="12700" dir="5400000" sy="-100000" algn="bl" rotWithShape="0"/>
            <a:softEdge rad="190500"/>
          </a:effectLst>
        </p:spPr>
      </p:pic>
      <p:cxnSp>
        <p:nvCxnSpPr>
          <p:cNvPr id="10" name="Straight Arrow Connector 9"/>
          <p:cNvCxnSpPr/>
          <p:nvPr/>
        </p:nvCxnSpPr>
        <p:spPr>
          <a:xfrm>
            <a:off x="762000" y="5410200"/>
            <a:ext cx="7391400" cy="0"/>
          </a:xfrm>
          <a:prstGeom prst="straightConnector1">
            <a:avLst/>
          </a:prstGeom>
          <a:ln w="50800">
            <a:solidFill>
              <a:schemeClr val="tx1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41610" y="1143000"/>
            <a:ext cx="1291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latin typeface="Helvetica"/>
                <a:cs typeface="Helvetica"/>
              </a:rPr>
              <a:t>Timelike</a:t>
            </a:r>
            <a:r>
              <a:rPr lang="en-US" sz="2000" b="1" dirty="0" smtClean="0">
                <a:latin typeface="Helvetica"/>
                <a:cs typeface="Helvetica"/>
              </a:rPr>
              <a:t>:</a:t>
            </a:r>
            <a:endParaRPr lang="en-US" sz="2000" b="1" dirty="0">
              <a:latin typeface="Helvetica"/>
              <a:cs typeface="Helvetic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29400" y="1066800"/>
            <a:ext cx="14535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latin typeface="Helvetica"/>
                <a:cs typeface="Helvetica"/>
              </a:rPr>
              <a:t>Spacelike</a:t>
            </a:r>
            <a:r>
              <a:rPr lang="en-US" sz="2000" b="1" dirty="0" smtClean="0">
                <a:latin typeface="Helvetica"/>
                <a:cs typeface="Helvetica"/>
              </a:rPr>
              <a:t>:</a:t>
            </a:r>
            <a:endParaRPr lang="en-US" sz="2000" b="1" dirty="0">
              <a:latin typeface="Helvetica"/>
              <a:cs typeface="Helvetica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4458970" y="914400"/>
            <a:ext cx="36830" cy="4495798"/>
          </a:xfrm>
          <a:prstGeom prst="straightConnector1">
            <a:avLst/>
          </a:prstGeom>
          <a:ln w="50800">
            <a:solidFill>
              <a:schemeClr val="tx1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352800" y="1295400"/>
            <a:ext cx="0" cy="41148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981177" y="5486400"/>
            <a:ext cx="828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Helvetica"/>
                <a:cs typeface="Helvetica"/>
              </a:rPr>
              <a:t>-4M</a:t>
            </a:r>
            <a:r>
              <a:rPr lang="en-US" sz="2400" baseline="30000" dirty="0" smtClean="0">
                <a:latin typeface="Helvetica"/>
                <a:cs typeface="Helvetica"/>
              </a:rPr>
              <a:t>2</a:t>
            </a:r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292363" y="5486400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"/>
                <a:cs typeface="Helvetica"/>
              </a:rPr>
              <a:t>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391400" y="5562600"/>
            <a:ext cx="543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Helvetica"/>
                <a:cs typeface="Helvetica"/>
              </a:rPr>
              <a:t>Q</a:t>
            </a:r>
            <a:r>
              <a:rPr lang="en-US" sz="2400" baseline="30000" dirty="0" smtClean="0">
                <a:latin typeface="Helvetica"/>
                <a:cs typeface="Helvetica"/>
              </a:rPr>
              <a:t>2</a:t>
            </a:r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648200" y="914400"/>
            <a:ext cx="931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Helvetica"/>
                <a:cs typeface="Helvetica"/>
              </a:rPr>
              <a:t>F(Q</a:t>
            </a:r>
            <a:r>
              <a:rPr lang="en-US" sz="2400" baseline="30000" dirty="0" smtClean="0">
                <a:latin typeface="Helvetica"/>
                <a:cs typeface="Helvetica"/>
              </a:rPr>
              <a:t>2</a:t>
            </a:r>
            <a:r>
              <a:rPr lang="en-US" sz="2400" dirty="0" smtClean="0">
                <a:latin typeface="Helvetica"/>
                <a:cs typeface="Helvetica"/>
              </a:rPr>
              <a:t>)</a:t>
            </a:r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4490214" y="3335198"/>
            <a:ext cx="3168808" cy="1949807"/>
          </a:xfrm>
          <a:custGeom>
            <a:avLst/>
            <a:gdLst>
              <a:gd name="connsiteX0" fmla="*/ 0 w 3168808"/>
              <a:gd name="connsiteY0" fmla="*/ 0 h 1949807"/>
              <a:gd name="connsiteX1" fmla="*/ 1103310 w 3168808"/>
              <a:gd name="connsiteY1" fmla="*/ 1398217 h 1949807"/>
              <a:gd name="connsiteX2" fmla="*/ 3168808 w 3168808"/>
              <a:gd name="connsiteY2" fmla="*/ 1949807 h 19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68808" h="1949807">
                <a:moveTo>
                  <a:pt x="0" y="0"/>
                </a:moveTo>
                <a:cubicBezTo>
                  <a:pt x="287587" y="536624"/>
                  <a:pt x="575175" y="1073249"/>
                  <a:pt x="1103310" y="1398217"/>
                </a:cubicBezTo>
                <a:cubicBezTo>
                  <a:pt x="1631445" y="1723185"/>
                  <a:pt x="3168808" y="1949807"/>
                  <a:pt x="3168808" y="1949807"/>
                </a:cubicBezTo>
              </a:path>
            </a:pathLst>
          </a:custGeom>
          <a:ln w="57150" cmpd="sng">
            <a:solidFill>
              <a:srgbClr val="3366FF"/>
            </a:solidFill>
            <a:head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923701" y="4630794"/>
            <a:ext cx="2399057" cy="641384"/>
          </a:xfrm>
          <a:custGeom>
            <a:avLst/>
            <a:gdLst>
              <a:gd name="connsiteX0" fmla="*/ 2399057 w 2399057"/>
              <a:gd name="connsiteY0" fmla="*/ 0 h 641384"/>
              <a:gd name="connsiteX1" fmla="*/ 1308577 w 2399057"/>
              <a:gd name="connsiteY1" fmla="*/ 410485 h 641384"/>
              <a:gd name="connsiteX2" fmla="*/ 0 w 2399057"/>
              <a:gd name="connsiteY2" fmla="*/ 641384 h 641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99057" h="641384">
                <a:moveTo>
                  <a:pt x="2399057" y="0"/>
                </a:moveTo>
                <a:cubicBezTo>
                  <a:pt x="2053738" y="151794"/>
                  <a:pt x="1708420" y="303588"/>
                  <a:pt x="1308577" y="410485"/>
                </a:cubicBezTo>
                <a:cubicBezTo>
                  <a:pt x="908734" y="517382"/>
                  <a:pt x="0" y="641384"/>
                  <a:pt x="0" y="641384"/>
                </a:cubicBezTo>
              </a:path>
            </a:pathLst>
          </a:cu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/>
          <p:cNvCxnSpPr/>
          <p:nvPr/>
        </p:nvCxnSpPr>
        <p:spPr>
          <a:xfrm>
            <a:off x="4114800" y="2667000"/>
            <a:ext cx="1066800" cy="1905000"/>
          </a:xfrm>
          <a:prstGeom prst="line">
            <a:avLst/>
          </a:prstGeom>
          <a:ln>
            <a:solidFill>
              <a:schemeClr val="tx2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4456093" y="4445913"/>
            <a:ext cx="95410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Helvetica"/>
                <a:cs typeface="Helvetica"/>
              </a:rPr>
              <a:t>radius</a:t>
            </a:r>
            <a:endParaRPr lang="en-US" sz="2200" dirty="0">
              <a:latin typeface="Helvetica"/>
              <a:cs typeface="Helvetica"/>
            </a:endParaRPr>
          </a:p>
        </p:txBody>
      </p:sp>
      <p:pic>
        <p:nvPicPr>
          <p:cNvPr id="66568" name="Picture 66567" descr="ProtonCreati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48" y="1676400"/>
            <a:ext cx="2660952" cy="1270000"/>
          </a:xfrm>
          <a:prstGeom prst="rect">
            <a:avLst/>
          </a:prstGeom>
        </p:spPr>
      </p:pic>
      <p:pic>
        <p:nvPicPr>
          <p:cNvPr id="66569" name="Picture 66568" descr="ProtonAnihilatio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273637"/>
            <a:ext cx="2819400" cy="1374563"/>
          </a:xfrm>
          <a:prstGeom prst="rect">
            <a:avLst/>
          </a:prstGeom>
        </p:spPr>
      </p:pic>
      <p:pic>
        <p:nvPicPr>
          <p:cNvPr id="66570" name="Picture 66569" descr="mf5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57400"/>
            <a:ext cx="2764564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747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sp>
        <p:nvSpPr>
          <p:cNvPr id="53251" name="AutoShape 3"/>
          <p:cNvSpPr>
            <a:spLocks noChangeArrowheads="1"/>
          </p:cNvSpPr>
          <p:nvPr/>
        </p:nvSpPr>
        <p:spPr bwMode="auto">
          <a:xfrm>
            <a:off x="152400" y="101600"/>
            <a:ext cx="8839200" cy="609600"/>
          </a:xfrm>
          <a:prstGeom prst="roundRect">
            <a:avLst>
              <a:gd name="adj" fmla="val 16667"/>
            </a:avLst>
          </a:prstGeom>
          <a:solidFill>
            <a:srgbClr val="C0C0C0">
              <a:alpha val="37000"/>
            </a:srgb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32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65" charset="0"/>
              </a:rPr>
              <a:t>FFs in Time-Like region</a:t>
            </a:r>
            <a:endParaRPr lang="en-US" dirty="0">
              <a:latin typeface="Arial" pitchFamily="-65" charset="0"/>
            </a:endParaRPr>
          </a:p>
        </p:txBody>
      </p:sp>
      <p:pic>
        <p:nvPicPr>
          <p:cNvPr id="2" name="Picture 1" descr="LeptonAnihilationC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352800"/>
            <a:ext cx="7612815" cy="1143000"/>
          </a:xfrm>
          <a:prstGeom prst="rect">
            <a:avLst/>
          </a:prstGeom>
          <a:ln w="12700" cmpd="sng">
            <a:solidFill>
              <a:srgbClr val="3366FF"/>
            </a:solidFill>
          </a:ln>
        </p:spPr>
      </p:pic>
      <p:pic>
        <p:nvPicPr>
          <p:cNvPr id="10" name="Picture 9" descr="ProtonCreati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990600"/>
            <a:ext cx="4495800" cy="2145723"/>
          </a:xfrm>
          <a:prstGeom prst="rect">
            <a:avLst/>
          </a:prstGeom>
        </p:spPr>
      </p:pic>
      <p:sp>
        <p:nvSpPr>
          <p:cNvPr id="11" name="TextBox 27"/>
          <p:cNvSpPr txBox="1">
            <a:spLocks noChangeArrowheads="1"/>
          </p:cNvSpPr>
          <p:nvPr/>
        </p:nvSpPr>
        <p:spPr bwMode="auto">
          <a:xfrm>
            <a:off x="304800" y="4741704"/>
            <a:ext cx="8153400" cy="1887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200000"/>
              </a:lnSpc>
              <a:buFont typeface="Wingdings" charset="2"/>
              <a:buChar char="§"/>
            </a:pPr>
            <a:r>
              <a:rPr lang="en-US" sz="2000" dirty="0" smtClean="0">
                <a:latin typeface="Helvetica"/>
                <a:ea typeface="Lucida Grande" pitchFamily="-100" charset="0"/>
                <a:cs typeface="Helvetica"/>
              </a:rPr>
              <a:t>Analog to the </a:t>
            </a:r>
            <a:r>
              <a:rPr lang="en-US" sz="2000" dirty="0" err="1" smtClean="0">
                <a:latin typeface="Helvetica"/>
                <a:ea typeface="Lucida Grande" pitchFamily="-100" charset="0"/>
                <a:cs typeface="Helvetica"/>
              </a:rPr>
              <a:t>Rosenbluth</a:t>
            </a:r>
            <a:r>
              <a:rPr lang="en-US" sz="2000" dirty="0" smtClean="0">
                <a:latin typeface="Helvetica"/>
                <a:ea typeface="Lucida Grande" pitchFamily="-100" charset="0"/>
                <a:cs typeface="Helvetica"/>
              </a:rPr>
              <a:t> formula. </a:t>
            </a:r>
          </a:p>
          <a:p>
            <a:pPr marL="342900" indent="-342900">
              <a:lnSpc>
                <a:spcPct val="200000"/>
              </a:lnSpc>
              <a:buFont typeface="Wingdings" charset="2"/>
              <a:buChar char="§"/>
            </a:pPr>
            <a:r>
              <a:rPr lang="en-US" sz="2000" dirty="0" smtClean="0">
                <a:latin typeface="Helvetica"/>
                <a:ea typeface="Lucida Grande" pitchFamily="-100" charset="0"/>
                <a:cs typeface="Helvetica"/>
              </a:rPr>
              <a:t>At Q</a:t>
            </a:r>
            <a:r>
              <a:rPr lang="en-US" sz="2000" baseline="30000" dirty="0" smtClean="0">
                <a:latin typeface="Helvetica"/>
                <a:ea typeface="Lucida Grande" pitchFamily="-100" charset="0"/>
                <a:cs typeface="Helvetica"/>
              </a:rPr>
              <a:t>2</a:t>
            </a:r>
            <a:r>
              <a:rPr lang="en-US" sz="2000" dirty="0" smtClean="0">
                <a:latin typeface="Helvetica"/>
                <a:ea typeface="Lucida Grande" pitchFamily="-100" charset="0"/>
                <a:cs typeface="Helvetica"/>
              </a:rPr>
              <a:t> &gt; 4m</a:t>
            </a:r>
            <a:r>
              <a:rPr lang="en-US" sz="2000" baseline="-25000" dirty="0" smtClean="0">
                <a:latin typeface="Helvetica"/>
                <a:ea typeface="Lucida Grande" pitchFamily="-100" charset="0"/>
                <a:cs typeface="Helvetica"/>
              </a:rPr>
              <a:t>p</a:t>
            </a:r>
            <a:r>
              <a:rPr lang="en-US" sz="2000" baseline="30000" dirty="0" smtClean="0">
                <a:latin typeface="Helvetica"/>
                <a:ea typeface="Lucida Grande" pitchFamily="-100" charset="0"/>
                <a:cs typeface="Helvetica"/>
              </a:rPr>
              <a:t>2 </a:t>
            </a:r>
            <a:r>
              <a:rPr lang="en-US" sz="2000" dirty="0" smtClean="0">
                <a:latin typeface="Helvetica"/>
                <a:ea typeface="Lucida Grande" pitchFamily="-100" charset="0"/>
                <a:cs typeface="Helvetica"/>
              </a:rPr>
              <a:t> contribution of </a:t>
            </a:r>
            <a:r>
              <a:rPr lang="en-US" sz="2000" dirty="0" err="1" smtClean="0">
                <a:latin typeface="Helvetica"/>
                <a:ea typeface="Lucida Grande" pitchFamily="-100" charset="0"/>
                <a:cs typeface="Helvetica"/>
              </a:rPr>
              <a:t>G</a:t>
            </a:r>
            <a:r>
              <a:rPr lang="en-US" sz="2000" baseline="-25000" dirty="0" err="1">
                <a:latin typeface="Helvetica"/>
                <a:ea typeface="Lucida Grande" pitchFamily="-100" charset="0"/>
                <a:cs typeface="Helvetica"/>
              </a:rPr>
              <a:t>E</a:t>
            </a:r>
            <a:r>
              <a:rPr lang="en-US" sz="2000" baseline="30000" dirty="0" err="1" smtClean="0">
                <a:latin typeface="Helvetica"/>
                <a:ea typeface="Lucida Grande" pitchFamily="-100" charset="0"/>
                <a:cs typeface="Helvetica"/>
              </a:rPr>
              <a:t>p</a:t>
            </a:r>
            <a:r>
              <a:rPr lang="en-US" sz="2000" dirty="0" smtClean="0">
                <a:latin typeface="Helvetica"/>
                <a:ea typeface="Lucida Grande" pitchFamily="-100" charset="0"/>
                <a:cs typeface="Helvetica"/>
              </a:rPr>
              <a:t> negligible. </a:t>
            </a:r>
          </a:p>
          <a:p>
            <a:pPr marL="342900" indent="-342900">
              <a:lnSpc>
                <a:spcPct val="200000"/>
              </a:lnSpc>
              <a:buFont typeface="Wingdings" charset="2"/>
              <a:buChar char="§"/>
            </a:pPr>
            <a:r>
              <a:rPr lang="en-US" sz="2000" dirty="0" smtClean="0">
                <a:latin typeface="Helvetica"/>
                <a:ea typeface="Lucida Grande" pitchFamily="-100" charset="0"/>
                <a:cs typeface="Helvetica"/>
              </a:rPr>
              <a:t>QCD prediction for Q</a:t>
            </a:r>
            <a:r>
              <a:rPr lang="en-US" sz="2000" baseline="30000" dirty="0" smtClean="0">
                <a:latin typeface="Helvetica"/>
                <a:ea typeface="Lucida Grande" pitchFamily="-100" charset="0"/>
                <a:cs typeface="Helvetica"/>
              </a:rPr>
              <a:t>2</a:t>
            </a:r>
            <a:r>
              <a:rPr lang="en-US" sz="2000" dirty="0" smtClean="0">
                <a:latin typeface="Helvetica"/>
                <a:ea typeface="Lucida Grande" pitchFamily="-100" charset="0"/>
                <a:cs typeface="Helvetica"/>
              </a:rPr>
              <a:t> &gt;&gt; </a:t>
            </a:r>
            <a:r>
              <a:rPr lang="en-US" sz="2000" dirty="0">
                <a:latin typeface="Helvetica"/>
                <a:ea typeface="Lucida Grande" pitchFamily="-100" charset="0"/>
                <a:cs typeface="Helvetica"/>
              </a:rPr>
              <a:t>0 </a:t>
            </a:r>
            <a:r>
              <a:rPr lang="en-US" sz="2000" dirty="0" smtClean="0">
                <a:latin typeface="Helvetica"/>
                <a:ea typeface="Lucida Grande" pitchFamily="-100" charset="0"/>
                <a:cs typeface="Helvetica"/>
              </a:rPr>
              <a:t>: </a:t>
            </a:r>
            <a:r>
              <a:rPr lang="en-US" sz="2000" b="1" dirty="0" err="1" smtClean="0">
                <a:latin typeface="Helvetica"/>
                <a:ea typeface="Lucida Grande" pitchFamily="-100" charset="0"/>
                <a:cs typeface="Helvetica"/>
              </a:rPr>
              <a:t>G</a:t>
            </a:r>
            <a:r>
              <a:rPr lang="en-US" sz="2000" b="1" baseline="-25000" dirty="0" err="1" smtClean="0">
                <a:latin typeface="Helvetica"/>
                <a:ea typeface="Lucida Grande" pitchFamily="-100" charset="0"/>
                <a:cs typeface="Helvetica"/>
              </a:rPr>
              <a:t>M</a:t>
            </a:r>
            <a:r>
              <a:rPr lang="en-US" sz="2000" b="1" baseline="30000" dirty="0" err="1" smtClean="0">
                <a:latin typeface="Helvetica"/>
                <a:ea typeface="Lucida Grande" pitchFamily="-100" charset="0"/>
                <a:cs typeface="Helvetica"/>
              </a:rPr>
              <a:t>p</a:t>
            </a:r>
            <a:r>
              <a:rPr lang="en-US" sz="2000" b="1" dirty="0" smtClean="0">
                <a:latin typeface="Helvetica"/>
                <a:ea typeface="Lucida Grande" pitchFamily="-100" charset="0"/>
                <a:cs typeface="Helvetica"/>
              </a:rPr>
              <a:t>(Q</a:t>
            </a:r>
            <a:r>
              <a:rPr lang="en-US" sz="2000" b="1" baseline="30000" dirty="0" smtClean="0">
                <a:latin typeface="Helvetica"/>
                <a:ea typeface="Lucida Grande" pitchFamily="-100" charset="0"/>
                <a:cs typeface="Helvetica"/>
              </a:rPr>
              <a:t>2</a:t>
            </a:r>
            <a:r>
              <a:rPr lang="en-US" sz="2000" b="1" dirty="0" smtClean="0">
                <a:latin typeface="Helvetica"/>
                <a:ea typeface="Lucida Grande" pitchFamily="-100" charset="0"/>
                <a:cs typeface="Helvetica"/>
              </a:rPr>
              <a:t>) = </a:t>
            </a:r>
            <a:r>
              <a:rPr lang="en-US" sz="2000" b="1" dirty="0" err="1">
                <a:latin typeface="Helvetica"/>
                <a:ea typeface="Lucida Grande" pitchFamily="-100" charset="0"/>
                <a:cs typeface="Helvetica"/>
              </a:rPr>
              <a:t>G</a:t>
            </a:r>
            <a:r>
              <a:rPr lang="en-US" sz="2000" b="1" baseline="-25000" dirty="0" err="1">
                <a:latin typeface="Helvetica"/>
                <a:ea typeface="Lucida Grande" pitchFamily="-100" charset="0"/>
                <a:cs typeface="Helvetica"/>
              </a:rPr>
              <a:t>M</a:t>
            </a:r>
            <a:r>
              <a:rPr lang="en-US" sz="2000" b="1" baseline="30000" dirty="0" err="1">
                <a:latin typeface="Helvetica"/>
                <a:ea typeface="Lucida Grande" pitchFamily="-100" charset="0"/>
                <a:cs typeface="Helvetica"/>
              </a:rPr>
              <a:t>p</a:t>
            </a:r>
            <a:r>
              <a:rPr lang="en-US" sz="2000" b="1" dirty="0" smtClean="0">
                <a:latin typeface="Helvetica"/>
                <a:ea typeface="Lucida Grande" pitchFamily="-100" charset="0"/>
                <a:cs typeface="Helvetica"/>
              </a:rPr>
              <a:t>(-Q</a:t>
            </a:r>
            <a:r>
              <a:rPr lang="en-US" sz="2000" b="1" baseline="30000" dirty="0" smtClean="0">
                <a:latin typeface="Helvetica"/>
                <a:ea typeface="Lucida Grande" pitchFamily="-100" charset="0"/>
                <a:cs typeface="Helvetica"/>
              </a:rPr>
              <a:t>2</a:t>
            </a:r>
            <a:r>
              <a:rPr lang="en-US" sz="2000" b="1" dirty="0" smtClean="0">
                <a:latin typeface="Helvetica"/>
                <a:ea typeface="Lucida Grande" pitchFamily="-100" charset="0"/>
                <a:cs typeface="Helvetica"/>
              </a:rPr>
              <a:t>)</a:t>
            </a:r>
            <a:r>
              <a:rPr lang="en-US" sz="2000" dirty="0">
                <a:latin typeface="Helvetica"/>
                <a:ea typeface="Lucida Grande" pitchFamily="-100" charset="0"/>
                <a:cs typeface="Helvetica"/>
              </a:rPr>
              <a:t>.</a:t>
            </a:r>
            <a:endParaRPr lang="en-US" sz="2000" dirty="0" smtClean="0">
              <a:latin typeface="Helvetica"/>
              <a:ea typeface="Lucida Grande" pitchFamily="-100" charset="0"/>
              <a:cs typeface="Helvetica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981200" y="990600"/>
            <a:ext cx="5562600" cy="5485549"/>
            <a:chOff x="1981200" y="990600"/>
            <a:chExt cx="5562600" cy="5485549"/>
          </a:xfrm>
        </p:grpSpPr>
        <p:grpSp>
          <p:nvGrpSpPr>
            <p:cNvPr id="16" name="Group 15"/>
            <p:cNvGrpSpPr/>
            <p:nvPr/>
          </p:nvGrpSpPr>
          <p:grpSpPr>
            <a:xfrm>
              <a:off x="1981200" y="990600"/>
              <a:ext cx="5562600" cy="5485549"/>
              <a:chOff x="1981200" y="990600"/>
              <a:chExt cx="5562600" cy="5485549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1981200" y="990600"/>
                <a:ext cx="5562600" cy="5485549"/>
                <a:chOff x="1676400" y="1067651"/>
                <a:chExt cx="5562600" cy="5485549"/>
              </a:xfrm>
            </p:grpSpPr>
            <p:grpSp>
              <p:nvGrpSpPr>
                <p:cNvPr id="7" name="Group 6"/>
                <p:cNvGrpSpPr/>
                <p:nvPr/>
              </p:nvGrpSpPr>
              <p:grpSpPr>
                <a:xfrm>
                  <a:off x="1676400" y="1067651"/>
                  <a:ext cx="5562600" cy="5485549"/>
                  <a:chOff x="1676400" y="1067651"/>
                  <a:chExt cx="5562600" cy="5485549"/>
                </a:xfrm>
              </p:grpSpPr>
              <p:pic>
                <p:nvPicPr>
                  <p:cNvPr id="13" name="Picture 12" descr="Andreotti.gif"/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676400" y="1067651"/>
                    <a:ext cx="5562600" cy="5485549"/>
                  </a:xfrm>
                  <a:prstGeom prst="rect">
                    <a:avLst/>
                  </a:prstGeom>
                  <a:effectLst>
                    <a:glow rad="355600">
                      <a:schemeClr val="bg2">
                        <a:alpha val="75000"/>
                      </a:schemeClr>
                    </a:glow>
                  </a:effectLst>
                </p:spPr>
              </p:pic>
              <p:cxnSp>
                <p:nvCxnSpPr>
                  <p:cNvPr id="14" name="Straight Connector 13"/>
                  <p:cNvCxnSpPr/>
                  <p:nvPr/>
                </p:nvCxnSpPr>
                <p:spPr>
                  <a:xfrm flipH="1" flipV="1">
                    <a:off x="2286000" y="3100414"/>
                    <a:ext cx="3581400" cy="2667000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  <a:prstDash val="dash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8" name="TextBox 7"/>
                <p:cNvSpPr txBox="1"/>
                <p:nvPr/>
              </p:nvSpPr>
              <p:spPr>
                <a:xfrm>
                  <a:off x="4114800" y="2515451"/>
                  <a:ext cx="2807830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000" dirty="0" smtClean="0">
                      <a:solidFill>
                        <a:srgbClr val="FF0000"/>
                      </a:solidFill>
                      <a:latin typeface="Helvetica"/>
                      <a:cs typeface="Helvetica"/>
                    </a:rPr>
                    <a:t>Problem #1</a:t>
                  </a:r>
                  <a:endParaRPr lang="en-US" sz="4000" dirty="0">
                    <a:solidFill>
                      <a:srgbClr val="FF0000"/>
                    </a:solidFill>
                    <a:latin typeface="Helvetica"/>
                    <a:cs typeface="Helvetica"/>
                  </a:endParaRPr>
                </a:p>
              </p:txBody>
            </p:sp>
          </p:grpSp>
          <p:sp>
            <p:nvSpPr>
              <p:cNvPr id="15" name="TextBox 14"/>
              <p:cNvSpPr txBox="1"/>
              <p:nvPr/>
            </p:nvSpPr>
            <p:spPr>
              <a:xfrm>
                <a:off x="3733800" y="3500735"/>
                <a:ext cx="117046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err="1" smtClean="0">
                    <a:solidFill>
                      <a:srgbClr val="FF0000"/>
                    </a:solidFill>
                    <a:latin typeface="Helvetica"/>
                    <a:cs typeface="Helvetica"/>
                  </a:rPr>
                  <a:t>G</a:t>
                </a:r>
                <a:r>
                  <a:rPr lang="en-US" sz="2400" baseline="-25000" dirty="0" err="1" smtClean="0">
                    <a:solidFill>
                      <a:srgbClr val="FF0000"/>
                    </a:solidFill>
                    <a:latin typeface="Helvetica"/>
                    <a:cs typeface="Helvetica"/>
                  </a:rPr>
                  <a:t>M</a:t>
                </a:r>
                <a:r>
                  <a:rPr lang="en-US" sz="2400" baseline="30000" dirty="0" err="1" smtClean="0">
                    <a:solidFill>
                      <a:srgbClr val="FF0000"/>
                    </a:solidFill>
                    <a:latin typeface="Helvetica"/>
                    <a:cs typeface="Helvetica"/>
                  </a:rPr>
                  <a:t>p</a:t>
                </a:r>
                <a:r>
                  <a:rPr lang="en-US" sz="2400" dirty="0" smtClean="0">
                    <a:solidFill>
                      <a:srgbClr val="FF0000"/>
                    </a:solidFill>
                    <a:latin typeface="Helvetica"/>
                    <a:cs typeface="Helvetica"/>
                  </a:rPr>
                  <a:t>(-s)</a:t>
                </a:r>
                <a:endParaRPr lang="en-US" sz="2400" dirty="0">
                  <a:solidFill>
                    <a:srgbClr val="FF0000"/>
                  </a:solidFill>
                  <a:latin typeface="Helvetica"/>
                  <a:cs typeface="Helvetica"/>
                </a:endParaRPr>
              </a:p>
            </p:txBody>
          </p:sp>
        </p:grpSp>
        <p:sp>
          <p:nvSpPr>
            <p:cNvPr id="19" name="TextBox 18"/>
            <p:cNvSpPr txBox="1"/>
            <p:nvPr/>
          </p:nvSpPr>
          <p:spPr bwMode="auto">
            <a:xfrm>
              <a:off x="5105400" y="1066800"/>
              <a:ext cx="2249334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dirty="0" err="1" smtClean="0">
                  <a:solidFill>
                    <a:schemeClr val="bg1">
                      <a:lumMod val="65000"/>
                    </a:schemeClr>
                  </a:solidFill>
                  <a:latin typeface="Helvetica"/>
                  <a:cs typeface="Helvetica"/>
                </a:rPr>
                <a:t>Andreotti</a:t>
              </a:r>
              <a:r>
                <a:rPr lang="en-US" sz="1600" dirty="0" smtClean="0">
                  <a:solidFill>
                    <a:schemeClr val="bg1">
                      <a:lumMod val="65000"/>
                    </a:schemeClr>
                  </a:solidFill>
                  <a:latin typeface="Helvetica"/>
                  <a:cs typeface="Helvetica"/>
                </a:rPr>
                <a:t>, PLB 559, 20</a:t>
              </a:r>
              <a:endParaRPr lang="en-US" sz="1600" dirty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133600" y="1066800"/>
            <a:ext cx="5803900" cy="5537666"/>
            <a:chOff x="-762000" y="762000"/>
            <a:chExt cx="5803900" cy="5537666"/>
          </a:xfrm>
        </p:grpSpPr>
        <p:grpSp>
          <p:nvGrpSpPr>
            <p:cNvPr id="4" name="Group 3"/>
            <p:cNvGrpSpPr/>
            <p:nvPr/>
          </p:nvGrpSpPr>
          <p:grpSpPr>
            <a:xfrm>
              <a:off x="-762000" y="762000"/>
              <a:ext cx="5803900" cy="5537666"/>
              <a:chOff x="2057400" y="2743200"/>
              <a:chExt cx="5803900" cy="5537666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2057400" y="2743200"/>
                <a:ext cx="5803900" cy="5537666"/>
                <a:chOff x="2133600" y="685800"/>
                <a:chExt cx="5803900" cy="5537666"/>
              </a:xfrm>
            </p:grpSpPr>
            <p:sp>
              <p:nvSpPr>
                <p:cNvPr id="21" name="TextBox 20"/>
                <p:cNvSpPr txBox="1"/>
                <p:nvPr/>
              </p:nvSpPr>
              <p:spPr>
                <a:xfrm>
                  <a:off x="4572000" y="4419600"/>
                  <a:ext cx="2807830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000" dirty="0" smtClean="0">
                      <a:solidFill>
                        <a:srgbClr val="FF0000"/>
                      </a:solidFill>
                      <a:latin typeface="Helvetica"/>
                      <a:cs typeface="Helvetica"/>
                    </a:rPr>
                    <a:t>Problem #2</a:t>
                  </a:r>
                  <a:endParaRPr lang="en-US" sz="4000" dirty="0">
                    <a:solidFill>
                      <a:srgbClr val="FF0000"/>
                    </a:solidFill>
                    <a:latin typeface="Helvetica"/>
                    <a:cs typeface="Helvetica"/>
                  </a:endParaRPr>
                </a:p>
              </p:txBody>
            </p:sp>
            <p:pic>
              <p:nvPicPr>
                <p:cNvPr id="17" name="Picture 16" descr="Screen Shot 2015-09-24 at 09.38.56.png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33600" y="685800"/>
                  <a:ext cx="5803900" cy="5537666"/>
                </a:xfrm>
                <a:prstGeom prst="rect">
                  <a:avLst/>
                </a:prstGeom>
                <a:effectLst>
                  <a:glow rad="533400">
                    <a:schemeClr val="bg2">
                      <a:alpha val="75000"/>
                    </a:schemeClr>
                  </a:glow>
                  <a:softEdge rad="38100"/>
                </a:effectLst>
              </p:spPr>
            </p:pic>
          </p:grpSp>
          <p:sp>
            <p:nvSpPr>
              <p:cNvPr id="20" name="TextBox 19"/>
              <p:cNvSpPr txBox="1"/>
              <p:nvPr/>
            </p:nvSpPr>
            <p:spPr bwMode="auto">
              <a:xfrm>
                <a:off x="3124200" y="3014246"/>
                <a:ext cx="2390398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600" dirty="0" err="1" smtClean="0">
                    <a:solidFill>
                      <a:schemeClr val="bg1">
                        <a:lumMod val="65000"/>
                      </a:schemeClr>
                    </a:solidFill>
                    <a:latin typeface="Helvetica"/>
                    <a:cs typeface="Helvetica"/>
                  </a:rPr>
                  <a:t>Denig</a:t>
                </a:r>
                <a:r>
                  <a:rPr lang="en-US" sz="1600" dirty="0" smtClean="0">
                    <a:solidFill>
                      <a:schemeClr val="bg1">
                        <a:lumMod val="65000"/>
                      </a:schemeClr>
                    </a:solidFill>
                    <a:latin typeface="Helvetica"/>
                    <a:cs typeface="Helvetica"/>
                  </a:rPr>
                  <a:t>, </a:t>
                </a:r>
                <a:r>
                  <a:rPr lang="en-US" sz="1600" dirty="0" err="1" smtClean="0">
                    <a:solidFill>
                      <a:schemeClr val="bg1">
                        <a:lumMod val="65000"/>
                      </a:schemeClr>
                    </a:solidFill>
                    <a:latin typeface="Helvetica"/>
                    <a:cs typeface="Helvetica"/>
                  </a:rPr>
                  <a:t>arXiv</a:t>
                </a:r>
                <a:r>
                  <a:rPr lang="en-US" sz="1600" dirty="0" smtClean="0">
                    <a:solidFill>
                      <a:schemeClr val="bg1">
                        <a:lumMod val="65000"/>
                      </a:schemeClr>
                    </a:solidFill>
                    <a:latin typeface="Helvetica"/>
                    <a:cs typeface="Helvetica"/>
                  </a:rPr>
                  <a:t>: 1210.4689</a:t>
                </a:r>
                <a:endParaRPr lang="en-US" sz="1600" dirty="0">
                  <a:solidFill>
                    <a:schemeClr val="bg1">
                      <a:lumMod val="65000"/>
                    </a:schemeClr>
                  </a:solidFill>
                  <a:latin typeface="Helvetica"/>
                  <a:cs typeface="Helvetica"/>
                </a:endParaRP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1676400" y="4343400"/>
              <a:ext cx="280783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rgbClr val="FF0000"/>
                  </a:solidFill>
                  <a:latin typeface="Helvetica"/>
                  <a:cs typeface="Helvetica"/>
                </a:rPr>
                <a:t>Problem #2</a:t>
              </a:r>
              <a:endParaRPr lang="en-US" sz="4000" dirty="0">
                <a:solidFill>
                  <a:srgbClr val="FF0000"/>
                </a:solidFill>
                <a:latin typeface="Helvetica"/>
                <a:cs typeface="Helvetic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7220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sp>
        <p:nvSpPr>
          <p:cNvPr id="53251" name="AutoShape 3"/>
          <p:cNvSpPr>
            <a:spLocks noChangeArrowheads="1"/>
          </p:cNvSpPr>
          <p:nvPr/>
        </p:nvSpPr>
        <p:spPr bwMode="auto">
          <a:xfrm>
            <a:off x="152400" y="101600"/>
            <a:ext cx="8839200" cy="609600"/>
          </a:xfrm>
          <a:prstGeom prst="roundRect">
            <a:avLst>
              <a:gd name="adj" fmla="val 16667"/>
            </a:avLst>
          </a:prstGeom>
          <a:solidFill>
            <a:srgbClr val="C0C0C0">
              <a:alpha val="37000"/>
            </a:srgb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32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65" charset="0"/>
              </a:rPr>
              <a:t>BESIII measurements</a:t>
            </a:r>
            <a:endParaRPr lang="en-US" dirty="0">
              <a:latin typeface="Arial" pitchFamily="-65" charset="0"/>
            </a:endParaRPr>
          </a:p>
        </p:txBody>
      </p:sp>
      <p:sp>
        <p:nvSpPr>
          <p:cNvPr id="66565" name="TextBox 27"/>
          <p:cNvSpPr txBox="1">
            <a:spLocks noChangeArrowheads="1"/>
          </p:cNvSpPr>
          <p:nvPr/>
        </p:nvSpPr>
        <p:spPr bwMode="auto">
          <a:xfrm>
            <a:off x="4876800" y="762000"/>
            <a:ext cx="44958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 sz="200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endParaRPr lang="en-US" sz="200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r>
              <a:rPr lang="en-US" sz="2000">
                <a:latin typeface="Helvetica" pitchFamily="-100" charset="0"/>
                <a:ea typeface="Helvetica" pitchFamily="-100" charset="0"/>
                <a:cs typeface="Helvetica" pitchFamily="-100" charset="0"/>
              </a:rPr>
              <a:t>    </a:t>
            </a:r>
          </a:p>
          <a:p>
            <a:r>
              <a:rPr lang="en-US" sz="2000">
                <a:latin typeface="Helvetica" pitchFamily="-100" charset="0"/>
                <a:ea typeface="Helvetica" pitchFamily="-100" charset="0"/>
                <a:cs typeface="Helvetica" pitchFamily="-100" charset="0"/>
              </a:rPr>
              <a:t>  </a:t>
            </a:r>
          </a:p>
          <a:p>
            <a:endParaRPr lang="en-US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endParaRPr lang="en-US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</p:txBody>
      </p:sp>
      <p:pic>
        <p:nvPicPr>
          <p:cNvPr id="2" name="Picture 1" descr="GMp_TimeLike_BESII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38400"/>
            <a:ext cx="4496948" cy="3276600"/>
          </a:xfrm>
          <a:prstGeom prst="rect">
            <a:avLst/>
          </a:prstGeom>
        </p:spPr>
      </p:pic>
      <p:pic>
        <p:nvPicPr>
          <p:cNvPr id="3" name="Picture 2" descr="FormFactorRati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493" y="2362200"/>
            <a:ext cx="4627507" cy="3352800"/>
          </a:xfrm>
          <a:prstGeom prst="rect">
            <a:avLst/>
          </a:prstGeom>
        </p:spPr>
      </p:pic>
      <p:pic>
        <p:nvPicPr>
          <p:cNvPr id="4" name="Picture 3" descr="LeptonAnihilationIS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838200"/>
            <a:ext cx="3048000" cy="1556425"/>
          </a:xfrm>
          <a:prstGeom prst="rect">
            <a:avLst/>
          </a:prstGeom>
        </p:spPr>
      </p:pic>
      <p:sp>
        <p:nvSpPr>
          <p:cNvPr id="8" name="TextBox 27"/>
          <p:cNvSpPr txBox="1">
            <a:spLocks noChangeArrowheads="1"/>
          </p:cNvSpPr>
          <p:nvPr/>
        </p:nvSpPr>
        <p:spPr bwMode="auto">
          <a:xfrm>
            <a:off x="76200" y="838200"/>
            <a:ext cx="44196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2000" dirty="0" smtClean="0">
                <a:latin typeface="Helvetica"/>
                <a:ea typeface="Lucida Grande" pitchFamily="-100" charset="0"/>
                <a:cs typeface="Helvetica"/>
              </a:rPr>
              <a:t>New measurements at BESIII using ISR technique.</a:t>
            </a:r>
          </a:p>
          <a:p>
            <a:pPr marL="342900" indent="-342900">
              <a:buFont typeface="Wingdings" charset="2"/>
              <a:buChar char="§"/>
            </a:pPr>
            <a:endParaRPr lang="en-US" sz="2000" dirty="0" smtClean="0">
              <a:latin typeface="Helvetica"/>
              <a:ea typeface="Lucida Grande" pitchFamily="-100" charset="0"/>
              <a:cs typeface="Helvetica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000" dirty="0" smtClean="0">
                <a:latin typeface="Helvetica"/>
                <a:ea typeface="Lucida Grande" pitchFamily="-100" charset="0"/>
                <a:cs typeface="Helvetica"/>
              </a:rPr>
              <a:t>Data for 2.2 ≤ s ≤ 3.7 GeV</a:t>
            </a:r>
            <a:r>
              <a:rPr lang="en-US" sz="2000" baseline="30000" dirty="0" smtClean="0">
                <a:latin typeface="Helvetica"/>
                <a:ea typeface="Lucida Grande" pitchFamily="-100" charset="0"/>
                <a:cs typeface="Helvetica"/>
              </a:rPr>
              <a:t>2</a:t>
            </a:r>
            <a:r>
              <a:rPr lang="en-US" sz="2000" dirty="0" smtClean="0">
                <a:latin typeface="Helvetica"/>
                <a:ea typeface="Lucida Grande" pitchFamily="-100" charset="0"/>
                <a:cs typeface="Helvetica"/>
              </a:rPr>
              <a:t> </a:t>
            </a:r>
          </a:p>
        </p:txBody>
      </p:sp>
      <p:sp>
        <p:nvSpPr>
          <p:cNvPr id="9" name="TextBox 27"/>
          <p:cNvSpPr txBox="1">
            <a:spLocks noChangeArrowheads="1"/>
          </p:cNvSpPr>
          <p:nvPr/>
        </p:nvSpPr>
        <p:spPr bwMode="auto">
          <a:xfrm>
            <a:off x="76200" y="6073914"/>
            <a:ext cx="4419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2000" b="1" dirty="0" smtClean="0">
                <a:latin typeface="Helvetica"/>
                <a:ea typeface="Lucida Grande" pitchFamily="-100" charset="0"/>
                <a:cs typeface="Helvetica"/>
              </a:rPr>
              <a:t>Results of first scan already worlds best!</a:t>
            </a:r>
          </a:p>
        </p:txBody>
      </p:sp>
      <p:sp>
        <p:nvSpPr>
          <p:cNvPr id="10" name="TextBox 27"/>
          <p:cNvSpPr txBox="1">
            <a:spLocks noChangeArrowheads="1"/>
          </p:cNvSpPr>
          <p:nvPr/>
        </p:nvSpPr>
        <p:spPr bwMode="auto">
          <a:xfrm>
            <a:off x="4737100" y="6096000"/>
            <a:ext cx="4419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2000" dirty="0" smtClean="0">
                <a:latin typeface="Helvetica"/>
                <a:ea typeface="Lucida Grande" pitchFamily="-100" charset="0"/>
                <a:cs typeface="Helvetica"/>
              </a:rPr>
              <a:t>Full measurements already done and analysis is underway!</a:t>
            </a:r>
          </a:p>
        </p:txBody>
      </p:sp>
      <p:sp>
        <p:nvSpPr>
          <p:cNvPr id="11" name="TextBox 10"/>
          <p:cNvSpPr txBox="1"/>
          <p:nvPr/>
        </p:nvSpPr>
        <p:spPr bwMode="auto">
          <a:xfrm>
            <a:off x="5486400" y="4648200"/>
            <a:ext cx="2625438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 err="1" smtClean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Ablikim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, </a:t>
            </a:r>
            <a:r>
              <a:rPr lang="en-US" sz="1600" dirty="0" err="1" smtClean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arXiv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: 1504.02680</a:t>
            </a:r>
            <a:endParaRPr lang="en-US" sz="1600" dirty="0">
              <a:solidFill>
                <a:schemeClr val="bg1">
                  <a:lumMod val="65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07073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0" y="683186"/>
            <a:ext cx="4318000" cy="3238500"/>
          </a:xfrm>
          <a:prstGeom prst="rect">
            <a:avLst/>
          </a:prstGeom>
        </p:spPr>
      </p:pic>
      <p:sp>
        <p:nvSpPr>
          <p:cNvPr id="23560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graphicFrame>
        <p:nvGraphicFramePr>
          <p:cNvPr id="2355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6714834"/>
              </p:ext>
            </p:extLst>
          </p:nvPr>
        </p:nvGraphicFramePr>
        <p:xfrm>
          <a:off x="1371600" y="3810000"/>
          <a:ext cx="6199187" cy="1084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8" name="Equation" r:id="rId5" imgW="2540000" imgH="444500" progId="Equation.3">
                  <p:embed/>
                </p:oleObj>
              </mc:Choice>
              <mc:Fallback>
                <p:oleObj name="Equation" r:id="rId5" imgW="25400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3810000"/>
                        <a:ext cx="6199187" cy="1084262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0000FF"/>
                        </a:solidFill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9963926"/>
              </p:ext>
            </p:extLst>
          </p:nvPr>
        </p:nvGraphicFramePr>
        <p:xfrm>
          <a:off x="7818718" y="1679390"/>
          <a:ext cx="846138" cy="630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" name="Equation" r:id="rId7" imgW="596900" imgH="444500" progId="Equation.3">
                  <p:embed/>
                </p:oleObj>
              </mc:Choice>
              <mc:Fallback>
                <p:oleObj name="Equation" r:id="rId7" imgW="5969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18718" y="1679390"/>
                        <a:ext cx="846138" cy="630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52400" y="5257800"/>
            <a:ext cx="7162800" cy="1451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charset="2"/>
              <a:buChar char="§"/>
            </a:pPr>
            <a:r>
              <a:rPr lang="en-US" sz="2000" dirty="0" smtClean="0">
                <a:latin typeface="Helvetica"/>
                <a:cs typeface="Helvetica"/>
              </a:rPr>
              <a:t>Lepton </a:t>
            </a:r>
            <a:r>
              <a:rPr lang="en-US" sz="2000" dirty="0">
                <a:latin typeface="Helvetica"/>
                <a:cs typeface="Helvetica"/>
              </a:rPr>
              <a:t>side is exactly </a:t>
            </a:r>
            <a:r>
              <a:rPr lang="en-US" sz="2000" dirty="0" smtClean="0">
                <a:latin typeface="Helvetica"/>
                <a:cs typeface="Helvetica"/>
              </a:rPr>
              <a:t>calculable.  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§"/>
            </a:pPr>
            <a:r>
              <a:rPr lang="en-US" sz="2000" dirty="0" smtClean="0">
                <a:latin typeface="Helvetica"/>
                <a:cs typeface="Helvetica"/>
              </a:rPr>
              <a:t>Electrons are the “cleanest probes”.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§"/>
            </a:pPr>
            <a:r>
              <a:rPr lang="en-US" sz="2000" b="1" u="sng" dirty="0">
                <a:solidFill>
                  <a:srgbClr val="3366FF"/>
                </a:solidFill>
                <a:latin typeface="Helvetica"/>
                <a:cs typeface="Helvetica"/>
              </a:rPr>
              <a:t>Direct insight into the structure of the </a:t>
            </a:r>
            <a:r>
              <a:rPr lang="en-US" sz="2000" b="1" u="sng" dirty="0" smtClean="0">
                <a:solidFill>
                  <a:srgbClr val="3366FF"/>
                </a:solidFill>
                <a:latin typeface="Helvetica"/>
                <a:cs typeface="Helvetica"/>
              </a:rPr>
              <a:t>nucleon.</a:t>
            </a:r>
            <a:endParaRPr lang="en-US" sz="2000" b="1" u="sng" dirty="0">
              <a:solidFill>
                <a:srgbClr val="3366FF"/>
              </a:solidFill>
              <a:latin typeface="Helvetica"/>
              <a:cs typeface="Helvetica"/>
            </a:endParaRPr>
          </a:p>
        </p:txBody>
      </p:sp>
      <p:graphicFrame>
        <p:nvGraphicFramePr>
          <p:cNvPr id="2355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5615789"/>
              </p:ext>
            </p:extLst>
          </p:nvPr>
        </p:nvGraphicFramePr>
        <p:xfrm>
          <a:off x="5181600" y="1679390"/>
          <a:ext cx="2286000" cy="623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" name="Equation" r:id="rId9" imgW="1524000" imgH="431800" progId="Equation.3">
                  <p:embed/>
                </p:oleObj>
              </mc:Choice>
              <mc:Fallback>
                <p:oleObj name="Equation" r:id="rId9" imgW="15240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1679390"/>
                        <a:ext cx="2286000" cy="6238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ight Brace 6"/>
          <p:cNvSpPr/>
          <p:nvPr/>
        </p:nvSpPr>
        <p:spPr>
          <a:xfrm rot="5400000">
            <a:off x="5715000" y="3733800"/>
            <a:ext cx="457200" cy="2895600"/>
          </a:xfrm>
          <a:prstGeom prst="rightBrace">
            <a:avLst>
              <a:gd name="adj1" fmla="val 58333"/>
              <a:gd name="adj2" fmla="val 50439"/>
            </a:avLst>
          </a:prstGeom>
          <a:ln w="3810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>
            <a:off x="5562600" y="5562600"/>
            <a:ext cx="762000" cy="685800"/>
          </a:xfrm>
          <a:prstGeom prst="downArrow">
            <a:avLst/>
          </a:prstGeom>
          <a:gradFill flip="none" rotWithShape="1">
            <a:gsLst>
              <a:gs pos="0">
                <a:srgbClr val="3366FF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0" y="19178"/>
            <a:ext cx="9158941" cy="707886"/>
            <a:chOff x="0" y="19178"/>
            <a:chExt cx="9158941" cy="707886"/>
          </a:xfrm>
        </p:grpSpPr>
        <p:sp>
          <p:nvSpPr>
            <p:cNvPr id="14" name="TextBox 13"/>
            <p:cNvSpPr txBox="1"/>
            <p:nvPr/>
          </p:nvSpPr>
          <p:spPr>
            <a:xfrm>
              <a:off x="268938" y="19178"/>
              <a:ext cx="44744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2063CE"/>
                  </a:solidFill>
                </a:rPr>
                <a:t>Elastic Cross-section</a:t>
              </a:r>
              <a:endParaRPr lang="en-US" sz="4000" dirty="0">
                <a:solidFill>
                  <a:srgbClr val="2063CE"/>
                </a:solidFill>
                <a:latin typeface="Arial" pitchFamily="-65" charset="0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0" y="72527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90817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sp>
        <p:nvSpPr>
          <p:cNvPr id="53251" name="AutoShape 3"/>
          <p:cNvSpPr>
            <a:spLocks noChangeArrowheads="1"/>
          </p:cNvSpPr>
          <p:nvPr/>
        </p:nvSpPr>
        <p:spPr bwMode="auto">
          <a:xfrm>
            <a:off x="152400" y="101600"/>
            <a:ext cx="8839200" cy="609600"/>
          </a:xfrm>
          <a:prstGeom prst="roundRect">
            <a:avLst>
              <a:gd name="adj" fmla="val 16667"/>
            </a:avLst>
          </a:prstGeom>
          <a:solidFill>
            <a:srgbClr val="C0C0C0">
              <a:alpha val="37000"/>
            </a:srgb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32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65" charset="0"/>
              </a:rPr>
              <a:t>Lattice Calculations</a:t>
            </a:r>
            <a:endParaRPr lang="en-US" dirty="0">
              <a:latin typeface="Arial" pitchFamily="-65" charset="0"/>
            </a:endParaRPr>
          </a:p>
        </p:txBody>
      </p:sp>
      <p:sp>
        <p:nvSpPr>
          <p:cNvPr id="66565" name="TextBox 27"/>
          <p:cNvSpPr txBox="1">
            <a:spLocks noChangeArrowheads="1"/>
          </p:cNvSpPr>
          <p:nvPr/>
        </p:nvSpPr>
        <p:spPr bwMode="auto">
          <a:xfrm>
            <a:off x="4876800" y="762000"/>
            <a:ext cx="44958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 sz="200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endParaRPr lang="en-US" sz="200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r>
              <a:rPr lang="en-US" sz="2000">
                <a:latin typeface="Helvetica" pitchFamily="-100" charset="0"/>
                <a:ea typeface="Helvetica" pitchFamily="-100" charset="0"/>
                <a:cs typeface="Helvetica" pitchFamily="-100" charset="0"/>
              </a:rPr>
              <a:t>    </a:t>
            </a:r>
          </a:p>
          <a:p>
            <a:r>
              <a:rPr lang="en-US" sz="2000">
                <a:latin typeface="Helvetica" pitchFamily="-100" charset="0"/>
                <a:ea typeface="Helvetica" pitchFamily="-100" charset="0"/>
                <a:cs typeface="Helvetica" pitchFamily="-100" charset="0"/>
              </a:rPr>
              <a:t>  </a:t>
            </a:r>
          </a:p>
          <a:p>
            <a:endParaRPr lang="en-US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endParaRPr lang="en-US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</p:txBody>
      </p:sp>
      <p:pic>
        <p:nvPicPr>
          <p:cNvPr id="2" name="Picture 1" descr="LatticeElectronRadiu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" y="2895600"/>
            <a:ext cx="4639163" cy="3514517"/>
          </a:xfrm>
          <a:prstGeom prst="rect">
            <a:avLst/>
          </a:prstGeom>
        </p:spPr>
      </p:pic>
      <p:pic>
        <p:nvPicPr>
          <p:cNvPr id="3" name="Picture 2" descr="LatticeMagneticRadiu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080" y="2857125"/>
            <a:ext cx="4639920" cy="3543675"/>
          </a:xfrm>
          <a:prstGeom prst="rect">
            <a:avLst/>
          </a:prstGeom>
        </p:spPr>
      </p:pic>
      <p:sp>
        <p:nvSpPr>
          <p:cNvPr id="8" name="TextBox 27"/>
          <p:cNvSpPr txBox="1">
            <a:spLocks noChangeArrowheads="1"/>
          </p:cNvSpPr>
          <p:nvPr/>
        </p:nvSpPr>
        <p:spPr bwMode="auto">
          <a:xfrm>
            <a:off x="76200" y="762000"/>
            <a:ext cx="8839200" cy="1913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150000"/>
              </a:lnSpc>
              <a:buFont typeface="Wingdings" charset="2"/>
              <a:buChar char="§"/>
            </a:pPr>
            <a:r>
              <a:rPr lang="en-US" sz="2000" dirty="0" smtClean="0">
                <a:latin typeface="Helvetica"/>
                <a:ea typeface="Lucida Grande" pitchFamily="-100" charset="0"/>
                <a:cs typeface="Helvetica"/>
              </a:rPr>
              <a:t>Understanding FFs from the fundamental principles of QCD. 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§"/>
            </a:pPr>
            <a:r>
              <a:rPr lang="en-US" sz="2000" dirty="0" smtClean="0">
                <a:latin typeface="Helvetica"/>
                <a:ea typeface="Lucida Grande" pitchFamily="-100" charset="0"/>
                <a:cs typeface="Helvetica"/>
              </a:rPr>
              <a:t>Tremendous progress made in last years M</a:t>
            </a:r>
            <a:r>
              <a:rPr lang="en-US" sz="2000" baseline="-25000" dirty="0" smtClean="0">
                <a:latin typeface="Helvetica"/>
                <a:ea typeface="Lucida Grande" pitchFamily="-100" charset="0"/>
                <a:cs typeface="Helvetica"/>
              </a:rPr>
              <a:t>π </a:t>
            </a:r>
            <a:r>
              <a:rPr lang="en-US" sz="2000" dirty="0" smtClean="0">
                <a:latin typeface="Helvetica"/>
                <a:ea typeface="Lucida Grande" pitchFamily="-100" charset="0"/>
                <a:cs typeface="Helvetica"/>
              </a:rPr>
              <a:t>≤ 200 MeV/c</a:t>
            </a:r>
            <a:r>
              <a:rPr lang="en-US" sz="2000" baseline="30000" dirty="0" smtClean="0">
                <a:latin typeface="Helvetica"/>
                <a:ea typeface="Lucida Grande" pitchFamily="-100" charset="0"/>
                <a:cs typeface="Helvetica"/>
              </a:rPr>
              <a:t>2</a:t>
            </a:r>
            <a:r>
              <a:rPr lang="en-US" sz="2000" dirty="0" smtClean="0">
                <a:latin typeface="Helvetica"/>
                <a:ea typeface="Lucida Grande" pitchFamily="-100" charset="0"/>
                <a:cs typeface="Helvetica"/>
              </a:rPr>
              <a:t> .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§"/>
            </a:pPr>
            <a:r>
              <a:rPr lang="en-US" sz="2000" b="1" dirty="0" smtClean="0">
                <a:latin typeface="Helvetica"/>
                <a:ea typeface="Lucida Grande" pitchFamily="-100" charset="0"/>
                <a:cs typeface="Helvetica"/>
              </a:rPr>
              <a:t>For the first time calculations with full error budget. 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§"/>
            </a:pPr>
            <a:r>
              <a:rPr lang="en-US" sz="2000" dirty="0" smtClean="0">
                <a:latin typeface="Helvetica"/>
                <a:ea typeface="Lucida Grande" pitchFamily="-100" charset="0"/>
                <a:cs typeface="Helvetica"/>
              </a:rPr>
              <a:t>Calculations agree with the experiments.  </a:t>
            </a:r>
          </a:p>
        </p:txBody>
      </p:sp>
    </p:spTree>
    <p:extLst>
      <p:ext uri="{BB962C8B-B14F-4D97-AF65-F5344CB8AC3E}">
        <p14:creationId xmlns:p14="http://schemas.microsoft.com/office/powerpoint/2010/main" val="3856234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1433827" y="2895600"/>
            <a:ext cx="5881373" cy="3962400"/>
            <a:chOff x="1433827" y="2895600"/>
            <a:chExt cx="5881373" cy="3962400"/>
          </a:xfrm>
        </p:grpSpPr>
        <p:grpSp>
          <p:nvGrpSpPr>
            <p:cNvPr id="7" name="Group 6"/>
            <p:cNvGrpSpPr/>
            <p:nvPr/>
          </p:nvGrpSpPr>
          <p:grpSpPr>
            <a:xfrm>
              <a:off x="1433827" y="2895600"/>
              <a:ext cx="5881373" cy="3962400"/>
              <a:chOff x="1433827" y="2895600"/>
              <a:chExt cx="5881373" cy="3962400"/>
            </a:xfrm>
          </p:grpSpPr>
          <p:pic>
            <p:nvPicPr>
              <p:cNvPr id="3" name="Picture 2" descr="RosenbluthSeparation1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33827" y="2895600"/>
                <a:ext cx="5881373" cy="3962400"/>
              </a:xfrm>
              <a:prstGeom prst="rect">
                <a:avLst/>
              </a:prstGeom>
            </p:spPr>
          </p:pic>
          <p:sp>
            <p:nvSpPr>
              <p:cNvPr id="4" name="TextBox 3"/>
              <p:cNvSpPr txBox="1"/>
              <p:nvPr/>
            </p:nvSpPr>
            <p:spPr>
              <a:xfrm>
                <a:off x="2286000" y="3124200"/>
                <a:ext cx="1665306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latin typeface="Helvetica"/>
                    <a:cs typeface="Helvetica"/>
                  </a:rPr>
                  <a:t>Q</a:t>
                </a:r>
                <a:r>
                  <a:rPr lang="en-US" sz="1600" baseline="30000" dirty="0" smtClean="0">
                    <a:latin typeface="Helvetica"/>
                    <a:cs typeface="Helvetica"/>
                  </a:rPr>
                  <a:t>2</a:t>
                </a:r>
                <a:r>
                  <a:rPr lang="en-US" sz="1600" dirty="0" smtClean="0">
                    <a:latin typeface="Helvetica"/>
                    <a:cs typeface="Helvetica"/>
                  </a:rPr>
                  <a:t>=1.0 (</a:t>
                </a:r>
                <a:r>
                  <a:rPr lang="en-US" sz="1600" dirty="0" err="1" smtClean="0">
                    <a:latin typeface="Helvetica"/>
                    <a:cs typeface="Helvetica"/>
                  </a:rPr>
                  <a:t>GeV</a:t>
                </a:r>
                <a:r>
                  <a:rPr lang="en-US" sz="1600" dirty="0" smtClean="0">
                    <a:latin typeface="Helvetica"/>
                    <a:cs typeface="Helvetica"/>
                  </a:rPr>
                  <a:t>/c)</a:t>
                </a:r>
                <a:r>
                  <a:rPr lang="en-US" sz="1600" baseline="30000" dirty="0" smtClean="0">
                    <a:latin typeface="Helvetica"/>
                    <a:cs typeface="Helvetica"/>
                  </a:rPr>
                  <a:t>2</a:t>
                </a:r>
                <a:endParaRPr lang="en-US" sz="1600" dirty="0">
                  <a:latin typeface="Helvetica"/>
                  <a:cs typeface="Helvetica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181600" y="3124200"/>
                <a:ext cx="1665306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latin typeface="Helvetica"/>
                    <a:cs typeface="Helvetica"/>
                  </a:rPr>
                  <a:t>Q</a:t>
                </a:r>
                <a:r>
                  <a:rPr lang="en-US" sz="1600" baseline="30000" dirty="0" smtClean="0">
                    <a:latin typeface="Helvetica"/>
                    <a:cs typeface="Helvetica"/>
                  </a:rPr>
                  <a:t>2</a:t>
                </a:r>
                <a:r>
                  <a:rPr lang="en-US" sz="1600" dirty="0" smtClean="0">
                    <a:latin typeface="Helvetica"/>
                    <a:cs typeface="Helvetica"/>
                  </a:rPr>
                  <a:t>=2.0 (</a:t>
                </a:r>
                <a:r>
                  <a:rPr lang="en-US" sz="1600" dirty="0" err="1" smtClean="0">
                    <a:latin typeface="Helvetica"/>
                    <a:cs typeface="Helvetica"/>
                  </a:rPr>
                  <a:t>GeV</a:t>
                </a:r>
                <a:r>
                  <a:rPr lang="en-US" sz="1600" dirty="0" smtClean="0">
                    <a:latin typeface="Helvetica"/>
                    <a:cs typeface="Helvetica"/>
                  </a:rPr>
                  <a:t>/c)</a:t>
                </a:r>
                <a:r>
                  <a:rPr lang="en-US" sz="1600" baseline="30000" dirty="0" smtClean="0">
                    <a:latin typeface="Helvetica"/>
                    <a:cs typeface="Helvetica"/>
                  </a:rPr>
                  <a:t>2</a:t>
                </a:r>
                <a:endParaRPr lang="en-US" sz="1600" dirty="0">
                  <a:latin typeface="Helvetica"/>
                  <a:cs typeface="Helvetica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2362200" y="4995446"/>
                <a:ext cx="1665306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latin typeface="Helvetica"/>
                    <a:cs typeface="Helvetica"/>
                  </a:rPr>
                  <a:t>Q</a:t>
                </a:r>
                <a:r>
                  <a:rPr lang="en-US" sz="1600" baseline="30000" dirty="0" smtClean="0">
                    <a:latin typeface="Helvetica"/>
                    <a:cs typeface="Helvetica"/>
                  </a:rPr>
                  <a:t>2</a:t>
                </a:r>
                <a:r>
                  <a:rPr lang="en-US" sz="1600" dirty="0" smtClean="0">
                    <a:latin typeface="Helvetica"/>
                    <a:cs typeface="Helvetica"/>
                  </a:rPr>
                  <a:t>=2.5 (</a:t>
                </a:r>
                <a:r>
                  <a:rPr lang="en-US" sz="1600" dirty="0" err="1" smtClean="0">
                    <a:latin typeface="Helvetica"/>
                    <a:cs typeface="Helvetica"/>
                  </a:rPr>
                  <a:t>GeV</a:t>
                </a:r>
                <a:r>
                  <a:rPr lang="en-US" sz="1600" dirty="0" smtClean="0">
                    <a:latin typeface="Helvetica"/>
                    <a:cs typeface="Helvetica"/>
                  </a:rPr>
                  <a:t>/c)</a:t>
                </a:r>
                <a:r>
                  <a:rPr lang="en-US" sz="1600" baseline="30000" dirty="0" smtClean="0">
                    <a:latin typeface="Helvetica"/>
                    <a:cs typeface="Helvetica"/>
                  </a:rPr>
                  <a:t>2</a:t>
                </a:r>
                <a:endParaRPr lang="en-US" sz="1600" dirty="0">
                  <a:latin typeface="Helvetica"/>
                  <a:cs typeface="Helvetica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181600" y="4953000"/>
                <a:ext cx="1665306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latin typeface="Helvetica"/>
                    <a:cs typeface="Helvetica"/>
                  </a:rPr>
                  <a:t>Q</a:t>
                </a:r>
                <a:r>
                  <a:rPr lang="en-US" sz="1600" baseline="30000" dirty="0" smtClean="0">
                    <a:latin typeface="Helvetica"/>
                    <a:cs typeface="Helvetica"/>
                  </a:rPr>
                  <a:t>2</a:t>
                </a:r>
                <a:r>
                  <a:rPr lang="en-US" sz="1600" dirty="0" smtClean="0">
                    <a:latin typeface="Helvetica"/>
                    <a:cs typeface="Helvetica"/>
                  </a:rPr>
                  <a:t>=3.0 (</a:t>
                </a:r>
                <a:r>
                  <a:rPr lang="en-US" sz="1600" dirty="0" err="1" smtClean="0">
                    <a:latin typeface="Helvetica"/>
                    <a:cs typeface="Helvetica"/>
                  </a:rPr>
                  <a:t>GeV</a:t>
                </a:r>
                <a:r>
                  <a:rPr lang="en-US" sz="1600" dirty="0" smtClean="0">
                    <a:latin typeface="Helvetica"/>
                    <a:cs typeface="Helvetica"/>
                  </a:rPr>
                  <a:t>/c)</a:t>
                </a:r>
                <a:r>
                  <a:rPr lang="en-US" sz="1600" baseline="30000" dirty="0" smtClean="0">
                    <a:latin typeface="Helvetica"/>
                    <a:cs typeface="Helvetica"/>
                  </a:rPr>
                  <a:t>2</a:t>
                </a:r>
                <a:endParaRPr lang="en-US" sz="1600" dirty="0">
                  <a:latin typeface="Helvetica"/>
                  <a:cs typeface="Helvetica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3124200" y="4470400"/>
              <a:ext cx="2981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ε</a:t>
              </a:r>
              <a:endParaRPr lang="en-US" dirty="0"/>
            </a:p>
          </p:txBody>
        </p:sp>
      </p:grpSp>
      <p:sp>
        <p:nvSpPr>
          <p:cNvPr id="25604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sp>
        <p:nvSpPr>
          <p:cNvPr id="5" name="TextBox 27"/>
          <p:cNvSpPr txBox="1">
            <a:spLocks noChangeArrowheads="1"/>
          </p:cNvSpPr>
          <p:nvPr/>
        </p:nvSpPr>
        <p:spPr bwMode="auto">
          <a:xfrm>
            <a:off x="152400" y="762000"/>
            <a:ext cx="8763000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Char char="-"/>
            </a:pP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Extraction of FF via </a:t>
            </a:r>
            <a:r>
              <a:rPr lang="en-US" sz="1900" dirty="0" err="1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Rosenbluth</a:t>
            </a: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separation:</a:t>
            </a:r>
            <a:endParaRPr lang="en-US" sz="19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8851321"/>
              </p:ext>
            </p:extLst>
          </p:nvPr>
        </p:nvGraphicFramePr>
        <p:xfrm>
          <a:off x="860425" y="1295400"/>
          <a:ext cx="7292975" cy="10188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55" name="Equation" r:id="rId5" imgW="3175000" imgH="444500" progId="Equation.3">
                  <p:embed/>
                </p:oleObj>
              </mc:Choice>
              <mc:Fallback>
                <p:oleObj name="Equation" r:id="rId5" imgW="31750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0425" y="1295400"/>
                        <a:ext cx="7292975" cy="1018806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0000FF"/>
                        </a:solidFill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Group 12"/>
          <p:cNvGrpSpPr/>
          <p:nvPr/>
        </p:nvGrpSpPr>
        <p:grpSpPr>
          <a:xfrm>
            <a:off x="5334000" y="1828801"/>
            <a:ext cx="1066800" cy="1009709"/>
            <a:chOff x="5334000" y="1828801"/>
            <a:chExt cx="1066800" cy="1009709"/>
          </a:xfrm>
        </p:grpSpPr>
        <p:sp>
          <p:nvSpPr>
            <p:cNvPr id="8" name="TextBox 7"/>
            <p:cNvSpPr txBox="1"/>
            <p:nvPr/>
          </p:nvSpPr>
          <p:spPr>
            <a:xfrm>
              <a:off x="5410200" y="2438400"/>
              <a:ext cx="8829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008000"/>
                  </a:solidFill>
                  <a:latin typeface="Helvetica"/>
                  <a:cs typeface="Helvetica"/>
                </a:rPr>
                <a:t>Slope</a:t>
              </a:r>
              <a:endParaRPr lang="en-US" sz="2000" b="1" dirty="0">
                <a:solidFill>
                  <a:srgbClr val="008000"/>
                </a:solidFill>
                <a:latin typeface="Helvetica"/>
                <a:cs typeface="Helvetica"/>
              </a:endParaRP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5334000" y="1828801"/>
              <a:ext cx="1066800" cy="685799"/>
              <a:chOff x="5334000" y="1828801"/>
              <a:chExt cx="1066800" cy="685799"/>
            </a:xfrm>
          </p:grpSpPr>
          <p:sp>
            <p:nvSpPr>
              <p:cNvPr id="9" name="Left Brace 8"/>
              <p:cNvSpPr/>
              <p:nvPr/>
            </p:nvSpPr>
            <p:spPr>
              <a:xfrm rot="16200000">
                <a:off x="5676900" y="1485901"/>
                <a:ext cx="381000" cy="1066800"/>
              </a:xfrm>
              <a:prstGeom prst="leftBrace">
                <a:avLst>
                  <a:gd name="adj1" fmla="val 8333"/>
                  <a:gd name="adj2" fmla="val 48810"/>
                </a:avLst>
              </a:prstGeom>
              <a:ln w="38100" cmpd="sng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" name="Straight Arrow Connector 13"/>
              <p:cNvCxnSpPr/>
              <p:nvPr/>
            </p:nvCxnSpPr>
            <p:spPr>
              <a:xfrm>
                <a:off x="5854700" y="2133600"/>
                <a:ext cx="1" cy="381000"/>
              </a:xfrm>
              <a:prstGeom prst="straightConnector1">
                <a:avLst/>
              </a:prstGeom>
              <a:ln w="38100" cmpd="sng">
                <a:solidFill>
                  <a:srgbClr val="008000"/>
                </a:solidFill>
                <a:tailEnd type="arrow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" name="Group 1"/>
          <p:cNvGrpSpPr/>
          <p:nvPr/>
        </p:nvGrpSpPr>
        <p:grpSpPr>
          <a:xfrm>
            <a:off x="6629400" y="1828800"/>
            <a:ext cx="1371600" cy="1009710"/>
            <a:chOff x="6629400" y="1828800"/>
            <a:chExt cx="1371600" cy="1009710"/>
          </a:xfrm>
        </p:grpSpPr>
        <p:grpSp>
          <p:nvGrpSpPr>
            <p:cNvPr id="21" name="Group 20"/>
            <p:cNvGrpSpPr/>
            <p:nvPr/>
          </p:nvGrpSpPr>
          <p:grpSpPr>
            <a:xfrm>
              <a:off x="6629400" y="1828800"/>
              <a:ext cx="1371600" cy="685799"/>
              <a:chOff x="5334000" y="1828801"/>
              <a:chExt cx="1066800" cy="685799"/>
            </a:xfrm>
          </p:grpSpPr>
          <p:sp>
            <p:nvSpPr>
              <p:cNvPr id="22" name="Left Brace 21"/>
              <p:cNvSpPr/>
              <p:nvPr/>
            </p:nvSpPr>
            <p:spPr>
              <a:xfrm rot="16200000">
                <a:off x="5676900" y="1485901"/>
                <a:ext cx="381000" cy="1066800"/>
              </a:xfrm>
              <a:prstGeom prst="leftBrace">
                <a:avLst>
                  <a:gd name="adj1" fmla="val 8333"/>
                  <a:gd name="adj2" fmla="val 48810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3" name="Straight Arrow Connector 22"/>
              <p:cNvCxnSpPr/>
              <p:nvPr/>
            </p:nvCxnSpPr>
            <p:spPr>
              <a:xfrm>
                <a:off x="5854700" y="2133600"/>
                <a:ext cx="1" cy="381000"/>
              </a:xfrm>
              <a:prstGeom prst="straightConnector1">
                <a:avLst/>
              </a:prstGeom>
              <a:ln w="38100" cmpd="sng">
                <a:solidFill>
                  <a:srgbClr val="FF0000"/>
                </a:solidFill>
                <a:tailEnd type="arrow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TextBox 23"/>
            <p:cNvSpPr txBox="1"/>
            <p:nvPr/>
          </p:nvSpPr>
          <p:spPr>
            <a:xfrm>
              <a:off x="6858000" y="2438400"/>
              <a:ext cx="92845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  <a:latin typeface="Helvetica"/>
                  <a:cs typeface="Helvetica"/>
                </a:rPr>
                <a:t>Offset</a:t>
              </a:r>
              <a:endParaRPr lang="en-US" sz="2000" b="1" dirty="0">
                <a:solidFill>
                  <a:srgbClr val="FF0000"/>
                </a:solidFill>
                <a:latin typeface="Helvetica"/>
                <a:cs typeface="Helvetica"/>
              </a:endParaRPr>
            </a:p>
          </p:txBody>
        </p:sp>
      </p:grpSp>
      <p:graphicFrame>
        <p:nvGraphicFramePr>
          <p:cNvPr id="2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1290018"/>
              </p:ext>
            </p:extLst>
          </p:nvPr>
        </p:nvGraphicFramePr>
        <p:xfrm>
          <a:off x="1447800" y="1295400"/>
          <a:ext cx="6199187" cy="1084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56" name="Equation" r:id="rId7" imgW="2540000" imgH="444500" progId="Equation.3">
                  <p:embed/>
                </p:oleObj>
              </mc:Choice>
              <mc:Fallback>
                <p:oleObj name="Equation" r:id="rId7" imgW="25400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1295400"/>
                        <a:ext cx="6199187" cy="1084262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0000FF"/>
                        </a:solidFill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5956300" y="4457700"/>
            <a:ext cx="29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ε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116020" y="2823020"/>
            <a:ext cx="3352800" cy="1981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143000" y="4769344"/>
            <a:ext cx="3352800" cy="2097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431890" y="2855960"/>
            <a:ext cx="3289300" cy="1892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4462866" y="4769345"/>
            <a:ext cx="3289300" cy="2082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0" y="19178"/>
            <a:ext cx="9158941" cy="707886"/>
            <a:chOff x="0" y="19178"/>
            <a:chExt cx="9158941" cy="707886"/>
          </a:xfrm>
        </p:grpSpPr>
        <p:sp>
          <p:nvSpPr>
            <p:cNvPr id="32" name="TextBox 31"/>
            <p:cNvSpPr txBox="1"/>
            <p:nvPr/>
          </p:nvSpPr>
          <p:spPr>
            <a:xfrm>
              <a:off x="268938" y="19178"/>
              <a:ext cx="501120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err="1" smtClean="0">
                  <a:solidFill>
                    <a:srgbClr val="2063CE"/>
                  </a:solidFill>
                </a:rPr>
                <a:t>Rosenbluth</a:t>
              </a:r>
              <a:r>
                <a:rPr lang="en-US" sz="4000" b="1" dirty="0" smtClean="0">
                  <a:solidFill>
                    <a:srgbClr val="2063CE"/>
                  </a:solidFill>
                </a:rPr>
                <a:t> separation</a:t>
              </a:r>
              <a:endParaRPr lang="en-US" sz="4000" dirty="0">
                <a:solidFill>
                  <a:srgbClr val="2063CE"/>
                </a:solidFill>
                <a:latin typeface="Arial" pitchFamily="-65" charset="0"/>
              </a:endParaRPr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0" y="72527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49960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8" grpId="0" animBg="1"/>
      <p:bldP spid="29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1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3474978"/>
            <a:ext cx="2972852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4" name="TextBox 6"/>
          <p:cNvSpPr txBox="1">
            <a:spLocks noChangeArrowheads="1"/>
          </p:cNvSpPr>
          <p:nvPr/>
        </p:nvSpPr>
        <p:spPr bwMode="auto">
          <a:xfrm>
            <a:off x="1498171" y="3139247"/>
            <a:ext cx="10667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 u="sng" dirty="0" err="1" smtClean="0">
                <a:solidFill>
                  <a:srgbClr val="FF00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Spectr</a:t>
            </a:r>
            <a:r>
              <a:rPr lang="en-US" sz="1600" b="1" u="sng" dirty="0" smtClean="0">
                <a:solidFill>
                  <a:srgbClr val="FF00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. A</a:t>
            </a:r>
            <a:endParaRPr lang="en-US" sz="1600" b="1" u="sng" dirty="0">
              <a:solidFill>
                <a:srgbClr val="FF0000"/>
              </a:solidFill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</p:txBody>
      </p:sp>
      <p:sp>
        <p:nvSpPr>
          <p:cNvPr id="25615" name="TextBox 7"/>
          <p:cNvSpPr txBox="1">
            <a:spLocks noChangeArrowheads="1"/>
          </p:cNvSpPr>
          <p:nvPr/>
        </p:nvSpPr>
        <p:spPr bwMode="auto">
          <a:xfrm>
            <a:off x="1946664" y="5526949"/>
            <a:ext cx="113554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 u="sng" dirty="0" err="1" smtClean="0">
                <a:solidFill>
                  <a:srgbClr val="0000FF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Spectr</a:t>
            </a:r>
            <a:r>
              <a:rPr lang="en-US" sz="1600" b="1" u="sng" dirty="0" smtClean="0">
                <a:solidFill>
                  <a:srgbClr val="0000FF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. B</a:t>
            </a:r>
            <a:endParaRPr lang="en-US" sz="1600" b="1" u="sng" dirty="0">
              <a:solidFill>
                <a:srgbClr val="0000FF"/>
              </a:solidFill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</p:txBody>
      </p:sp>
      <p:sp>
        <p:nvSpPr>
          <p:cNvPr id="25616" name="TextBox 8"/>
          <p:cNvSpPr txBox="1">
            <a:spLocks noChangeArrowheads="1"/>
          </p:cNvSpPr>
          <p:nvPr/>
        </p:nvSpPr>
        <p:spPr bwMode="auto">
          <a:xfrm>
            <a:off x="319656" y="5497190"/>
            <a:ext cx="171187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 u="sng" dirty="0" err="1" smtClean="0">
                <a:solidFill>
                  <a:srgbClr val="00FF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Spect</a:t>
            </a:r>
            <a:r>
              <a:rPr lang="en-US" sz="1600" b="1" u="sng" dirty="0" err="1" smtClean="0">
                <a:solidFill>
                  <a:srgbClr val="00FF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r</a:t>
            </a:r>
            <a:r>
              <a:rPr lang="en-US" sz="1600" b="1" u="sng" dirty="0" smtClean="0">
                <a:solidFill>
                  <a:srgbClr val="00FF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.</a:t>
            </a:r>
            <a:r>
              <a:rPr lang="en-US" sz="1600" b="1" u="sng" dirty="0" smtClean="0">
                <a:solidFill>
                  <a:srgbClr val="00FF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  <a:r>
              <a:rPr lang="en-US" sz="1600" b="1" u="sng" dirty="0">
                <a:solidFill>
                  <a:srgbClr val="00FF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C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539739" y="4756500"/>
            <a:ext cx="83671" cy="12720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707081" y="4586888"/>
            <a:ext cx="251013" cy="12720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621" name="TextBox 21"/>
          <p:cNvSpPr txBox="1">
            <a:spLocks noChangeArrowheads="1"/>
          </p:cNvSpPr>
          <p:nvPr/>
        </p:nvSpPr>
        <p:spPr bwMode="auto">
          <a:xfrm>
            <a:off x="581622" y="4841912"/>
            <a:ext cx="217258" cy="162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300">
                <a:solidFill>
                  <a:srgbClr val="606060"/>
                </a:solidFill>
              </a:rPr>
              <a:t>pA</a:t>
            </a:r>
          </a:p>
        </p:txBody>
      </p:sp>
      <p:sp>
        <p:nvSpPr>
          <p:cNvPr id="25622" name="TextBox 22"/>
          <p:cNvSpPr txBox="1">
            <a:spLocks noChangeArrowheads="1"/>
          </p:cNvSpPr>
          <p:nvPr/>
        </p:nvSpPr>
        <p:spPr bwMode="auto">
          <a:xfrm>
            <a:off x="296306" y="4252468"/>
            <a:ext cx="704124" cy="162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300" dirty="0" err="1">
                <a:solidFill>
                  <a:srgbClr val="606060"/>
                </a:solidFill>
              </a:rPr>
              <a:t>Förster</a:t>
            </a:r>
            <a:r>
              <a:rPr lang="en-US" sz="1300" dirty="0">
                <a:solidFill>
                  <a:srgbClr val="606060"/>
                </a:solidFill>
              </a:rPr>
              <a:t> probe</a:t>
            </a:r>
          </a:p>
        </p:txBody>
      </p:sp>
      <p:sp>
        <p:nvSpPr>
          <p:cNvPr id="25604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sp>
        <p:nvSpPr>
          <p:cNvPr id="25606" name="TextBox 27"/>
          <p:cNvSpPr txBox="1">
            <a:spLocks noChangeArrowheads="1"/>
          </p:cNvSpPr>
          <p:nvPr/>
        </p:nvSpPr>
        <p:spPr bwMode="auto">
          <a:xfrm>
            <a:off x="76199" y="714280"/>
            <a:ext cx="7879539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spcAft>
                <a:spcPts val="1200"/>
              </a:spcAft>
              <a:buFont typeface="Wingdings" charset="2"/>
              <a:buChar char="§"/>
            </a:pP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About </a:t>
            </a:r>
            <a:r>
              <a:rPr lang="en-US" sz="2000" b="1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1400</a:t>
            </a: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measured cross-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sections </a:t>
            </a: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with Statistical 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precision better than </a:t>
            </a: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0.2%. </a:t>
            </a:r>
            <a:endParaRPr lang="en-US" sz="2000" dirty="0" smtClean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 marL="342900" indent="-342900">
              <a:spcAft>
                <a:spcPts val="1200"/>
              </a:spcAft>
              <a:buFont typeface="Wingdings" charset="2"/>
              <a:buChar char="§"/>
            </a:pP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Data </a:t>
            </a: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for </a:t>
            </a:r>
            <a:r>
              <a:rPr lang="en-US" sz="2000" b="1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0.004 ≤ Q</a:t>
            </a:r>
            <a:r>
              <a:rPr lang="en-US" sz="2000" b="1" baseline="30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2</a:t>
            </a:r>
            <a:r>
              <a:rPr lang="en-US" sz="2000" b="1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≤ 1(</a:t>
            </a:r>
            <a:r>
              <a:rPr lang="en-US" sz="2000" b="1" dirty="0" err="1">
                <a:latin typeface="Helvetica" pitchFamily="-100" charset="0"/>
                <a:ea typeface="Helvetica" pitchFamily="-100" charset="0"/>
                <a:cs typeface="Helvetica" pitchFamily="-100" charset="0"/>
              </a:rPr>
              <a:t>GeV</a:t>
            </a:r>
            <a:r>
              <a:rPr lang="en-US" sz="2000" b="1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/c)</a:t>
            </a:r>
            <a:r>
              <a:rPr lang="en-US" sz="2000" b="1" baseline="30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2</a:t>
            </a: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.</a:t>
            </a:r>
          </a:p>
          <a:p>
            <a:pPr marL="342900" indent="-342900">
              <a:spcAft>
                <a:spcPts val="1200"/>
              </a:spcAft>
              <a:buFont typeface="Wingdings" charset="2"/>
              <a:buChar char="§"/>
            </a:pP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Direct fit of all the data points. </a:t>
            </a:r>
            <a:endParaRPr lang="en-US" sz="20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</p:txBody>
      </p:sp>
      <p:sp>
        <p:nvSpPr>
          <p:cNvPr id="25607" name="TextBox 5"/>
          <p:cNvSpPr txBox="1">
            <a:spLocks noChangeArrowheads="1"/>
          </p:cNvSpPr>
          <p:nvPr/>
        </p:nvSpPr>
        <p:spPr bwMode="auto">
          <a:xfrm>
            <a:off x="6880277" y="5957756"/>
            <a:ext cx="12033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 u="sng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LH</a:t>
            </a:r>
            <a:r>
              <a:rPr lang="en-US" sz="1600" b="1" u="sng" baseline="-25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2</a:t>
            </a:r>
            <a:r>
              <a:rPr lang="en-US" sz="1600" b="1" u="sng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Target</a:t>
            </a:r>
          </a:p>
          <a:p>
            <a:endParaRPr lang="en-US" sz="16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292" y="2517707"/>
            <a:ext cx="5963638" cy="4281986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0" y="-73762"/>
            <a:ext cx="9158941" cy="721585"/>
            <a:chOff x="0" y="-120232"/>
            <a:chExt cx="9158941" cy="721585"/>
          </a:xfrm>
        </p:grpSpPr>
        <p:sp>
          <p:nvSpPr>
            <p:cNvPr id="25" name="TextBox 24"/>
            <p:cNvSpPr txBox="1"/>
            <p:nvPr/>
          </p:nvSpPr>
          <p:spPr>
            <a:xfrm>
              <a:off x="268938" y="-120232"/>
              <a:ext cx="625190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2063CE"/>
                  </a:solidFill>
                </a:rPr>
                <a:t>Scattering Experiment @ MAMI</a:t>
              </a:r>
              <a:endParaRPr lang="en-US" sz="3600" dirty="0">
                <a:solidFill>
                  <a:srgbClr val="2063CE"/>
                </a:solidFill>
                <a:latin typeface="Arial" pitchFamily="-65" charset="0"/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0" y="60135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87543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2862" y="946582"/>
            <a:ext cx="9457800" cy="5543543"/>
          </a:xfrm>
          <a:prstGeom prst="rect">
            <a:avLst/>
          </a:prstGeom>
        </p:spPr>
      </p:pic>
      <p:sp>
        <p:nvSpPr>
          <p:cNvPr id="25604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-73762"/>
            <a:ext cx="9158941" cy="721585"/>
            <a:chOff x="0" y="-120232"/>
            <a:chExt cx="9158941" cy="721585"/>
          </a:xfrm>
        </p:grpSpPr>
        <p:sp>
          <p:nvSpPr>
            <p:cNvPr id="9" name="TextBox 8"/>
            <p:cNvSpPr txBox="1"/>
            <p:nvPr/>
          </p:nvSpPr>
          <p:spPr>
            <a:xfrm>
              <a:off x="268938" y="-120232"/>
              <a:ext cx="562555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2063CE"/>
                  </a:solidFill>
                </a:rPr>
                <a:t> </a:t>
              </a:r>
              <a:r>
                <a:rPr lang="en-US" sz="3600" b="1" dirty="0" smtClean="0">
                  <a:solidFill>
                    <a:srgbClr val="2063CE"/>
                  </a:solidFill>
                </a:rPr>
                <a:t>Proton’s charge form-factor</a:t>
              </a:r>
              <a:endParaRPr lang="en-US" sz="3600" dirty="0">
                <a:solidFill>
                  <a:srgbClr val="2063CE"/>
                </a:solidFill>
                <a:latin typeface="Arial" pitchFamily="-65" charset="0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0" y="60135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30806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sp>
        <p:nvSpPr>
          <p:cNvPr id="24" name="TextBox 27"/>
          <p:cNvSpPr txBox="1">
            <a:spLocks noChangeArrowheads="1"/>
          </p:cNvSpPr>
          <p:nvPr/>
        </p:nvSpPr>
        <p:spPr bwMode="auto">
          <a:xfrm>
            <a:off x="76200" y="838200"/>
            <a:ext cx="36576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Best </a:t>
            </a: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estimate for radius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:</a:t>
            </a:r>
          </a:p>
          <a:p>
            <a:pPr marL="342900" indent="-342900">
              <a:buFont typeface="Wingdings" charset="2"/>
              <a:buChar char="§"/>
            </a:pPr>
            <a:endParaRPr lang="en-US" sz="20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 marL="342900" indent="-342900">
              <a:buFont typeface="Wingdings" charset="2"/>
              <a:buChar char="§"/>
            </a:pPr>
            <a:endParaRPr lang="en-US" sz="2000" dirty="0" smtClean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 marL="342900" indent="-342900">
              <a:buFont typeface="Wingdings" charset="2"/>
              <a:buChar char="§"/>
            </a:pPr>
            <a:endParaRPr lang="en-US" sz="20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endParaRPr lang="en-US" sz="2000" dirty="0" smtClean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</p:txBody>
      </p:sp>
      <p:graphicFrame>
        <p:nvGraphicFramePr>
          <p:cNvPr id="2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6924615"/>
              </p:ext>
            </p:extLst>
          </p:nvPr>
        </p:nvGraphicFramePr>
        <p:xfrm>
          <a:off x="533400" y="1470025"/>
          <a:ext cx="2878138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7" name="Equation" r:id="rId4" imgW="1651000" imgH="381000" progId="Equation.3">
                  <p:embed/>
                </p:oleObj>
              </mc:Choice>
              <mc:Fallback>
                <p:oleObj name="Equation" r:id="rId4" imgW="1651000" imgH="38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470025"/>
                        <a:ext cx="2878138" cy="663575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864" y="1039523"/>
            <a:ext cx="5165455" cy="5590012"/>
          </a:xfrm>
          <a:prstGeom prst="rect">
            <a:avLst/>
          </a:prstGeom>
        </p:spPr>
      </p:pic>
      <p:sp>
        <p:nvSpPr>
          <p:cNvPr id="26" name="TextBox 27"/>
          <p:cNvSpPr txBox="1">
            <a:spLocks noChangeArrowheads="1"/>
          </p:cNvSpPr>
          <p:nvPr/>
        </p:nvSpPr>
        <p:spPr bwMode="auto">
          <a:xfrm>
            <a:off x="76200" y="2971800"/>
            <a:ext cx="36576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 sz="2000" dirty="0" smtClean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000" b="1" u="sng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Extrapolations to zero are needed!</a:t>
            </a:r>
          </a:p>
          <a:p>
            <a:endParaRPr lang="en-US" sz="2000" dirty="0" smtClean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Instabilities related to extrapolation are sources of systematic offsets. </a:t>
            </a:r>
          </a:p>
          <a:p>
            <a:pPr marL="342900" indent="-342900">
              <a:buFont typeface="Wingdings" charset="2"/>
              <a:buChar char="§"/>
            </a:pPr>
            <a:endParaRPr lang="en-US" sz="20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endParaRPr lang="en-US" sz="2000" dirty="0" smtClean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</p:txBody>
      </p:sp>
      <p:sp>
        <p:nvSpPr>
          <p:cNvPr id="27" name="TextBox 27"/>
          <p:cNvSpPr txBox="1">
            <a:spLocks noChangeArrowheads="1"/>
          </p:cNvSpPr>
          <p:nvPr/>
        </p:nvSpPr>
        <p:spPr bwMode="auto">
          <a:xfrm>
            <a:off x="76200" y="2057400"/>
            <a:ext cx="3657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 sz="2000" dirty="0" smtClean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Data available only for</a:t>
            </a: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</a:p>
          <a:p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    Q</a:t>
            </a:r>
            <a:r>
              <a:rPr lang="en-US" sz="2000" baseline="30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2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&gt; 0.004 (</a:t>
            </a:r>
            <a:r>
              <a:rPr lang="en-US" sz="2000" dirty="0" err="1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GeV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/c)</a:t>
            </a:r>
            <a:r>
              <a:rPr lang="en-US" sz="2000" baseline="30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2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.</a:t>
            </a:r>
          </a:p>
        </p:txBody>
      </p:sp>
      <p:sp>
        <p:nvSpPr>
          <p:cNvPr id="29" name="TextBox 27"/>
          <p:cNvSpPr txBox="1">
            <a:spLocks noChangeArrowheads="1"/>
          </p:cNvSpPr>
          <p:nvPr/>
        </p:nvSpPr>
        <p:spPr bwMode="auto">
          <a:xfrm>
            <a:off x="76200" y="5105400"/>
            <a:ext cx="36576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 charset="2"/>
              <a:buChar char="§"/>
            </a:pPr>
            <a:endParaRPr lang="en-US" sz="20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Measurements accompanied by different reanalyzes of data.</a:t>
            </a:r>
          </a:p>
          <a:p>
            <a:endParaRPr lang="en-US" sz="2000" dirty="0" smtClean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0" y="-73762"/>
            <a:ext cx="9158941" cy="721585"/>
            <a:chOff x="0" y="-120232"/>
            <a:chExt cx="9158941" cy="721585"/>
          </a:xfrm>
        </p:grpSpPr>
        <p:sp>
          <p:nvSpPr>
            <p:cNvPr id="15" name="TextBox 14"/>
            <p:cNvSpPr txBox="1"/>
            <p:nvPr/>
          </p:nvSpPr>
          <p:spPr>
            <a:xfrm>
              <a:off x="268938" y="-120232"/>
              <a:ext cx="459583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2063CE"/>
                  </a:solidFill>
                </a:rPr>
                <a:t> </a:t>
              </a:r>
              <a:r>
                <a:rPr lang="en-US" sz="3600" b="1" dirty="0" smtClean="0">
                  <a:solidFill>
                    <a:srgbClr val="2063CE"/>
                  </a:solidFill>
                </a:rPr>
                <a:t>Proton’s charge radius</a:t>
              </a:r>
              <a:endParaRPr lang="en-US" sz="3600" dirty="0">
                <a:solidFill>
                  <a:srgbClr val="2063CE"/>
                </a:solidFill>
                <a:latin typeface="Arial" pitchFamily="-65" charset="0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0" y="60135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92683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tomic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3" name="Picture 16" descr="Willis_Lamb_1955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39000" y="152400"/>
            <a:ext cx="15621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14300"/>
          </a:effectLst>
        </p:spPr>
      </p:pic>
      <p:sp>
        <p:nvSpPr>
          <p:cNvPr id="65" name="Rounded Rectangular Callout 64"/>
          <p:cNvSpPr/>
          <p:nvPr/>
        </p:nvSpPr>
        <p:spPr>
          <a:xfrm>
            <a:off x="1295400" y="304800"/>
            <a:ext cx="5638800" cy="1219200"/>
          </a:xfrm>
          <a:prstGeom prst="wedgeRoundRectCallout">
            <a:avLst>
              <a:gd name="adj1" fmla="val 61156"/>
              <a:gd name="adj2" fmla="val 5134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40000" dist="23000" dir="5400000" sx="102000" sy="102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 There is small difference in energy between </a:t>
            </a:r>
          </a:p>
          <a:p>
            <a:pPr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  energy levels 2S</a:t>
            </a:r>
            <a:r>
              <a:rPr lang="en-US" sz="2000" baseline="-25000" dirty="0">
                <a:solidFill>
                  <a:schemeClr val="tx1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1/2 </a:t>
            </a:r>
            <a:r>
              <a:rPr lang="en-US" sz="2000" dirty="0">
                <a:solidFill>
                  <a:schemeClr val="tx1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and 2P</a:t>
            </a:r>
            <a:r>
              <a:rPr lang="en-US" sz="2000" baseline="-25000" dirty="0">
                <a:solidFill>
                  <a:schemeClr val="tx1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1/2</a:t>
            </a:r>
            <a:r>
              <a:rPr lang="en-US" sz="2000" dirty="0">
                <a:solidFill>
                  <a:schemeClr val="tx1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  due to QED </a:t>
            </a:r>
          </a:p>
          <a:p>
            <a:pPr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  vacuum fluctuations.  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277274" y="4315132"/>
            <a:ext cx="6722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8D6DB5"/>
                </a:solidFill>
                <a:latin typeface="Helvetica"/>
                <a:cs typeface="Helvetica"/>
              </a:rPr>
              <a:t>2s</a:t>
            </a:r>
            <a:endParaRPr lang="en-US" sz="3600" dirty="0">
              <a:solidFill>
                <a:srgbClr val="8D6DB5"/>
              </a:solidFill>
              <a:latin typeface="Helvetica"/>
              <a:cs typeface="Helvetic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585111" y="5209865"/>
            <a:ext cx="6981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8D6DB5"/>
                </a:solidFill>
                <a:latin typeface="Helvetica"/>
                <a:cs typeface="Helvetica"/>
              </a:rPr>
              <a:t>2p</a:t>
            </a:r>
            <a:endParaRPr lang="en-US" sz="3600" dirty="0">
              <a:solidFill>
                <a:srgbClr val="8D6DB5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088859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7423</TotalTime>
  <Words>6968</Words>
  <Application>Microsoft Macintosh PowerPoint</Application>
  <PresentationFormat>On-screen Show (4:3)</PresentationFormat>
  <Paragraphs>820</Paragraphs>
  <Slides>40</Slides>
  <Notes>38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3" baseType="lpstr">
      <vt:lpstr>Office Theme</vt:lpstr>
      <vt:lpstr>Equation</vt:lpstr>
      <vt:lpstr>Microsoft Equation</vt:lpstr>
      <vt:lpstr>Ever-changing proton  Miha Mihovilovic JGU Mainz and JSI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KPH, Johannes Gutenberg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Miha Mihovilovic</dc:creator>
  <cp:lastModifiedBy>Miha Mihovilovic</cp:lastModifiedBy>
  <cp:revision>79</cp:revision>
  <cp:lastPrinted>2016-03-09T10:01:48Z</cp:lastPrinted>
  <dcterms:created xsi:type="dcterms:W3CDTF">2016-03-04T18:26:18Z</dcterms:created>
  <dcterms:modified xsi:type="dcterms:W3CDTF">2016-03-10T18:32:03Z</dcterms:modified>
</cp:coreProperties>
</file>